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8FDD"/>
    <a:srgbClr val="FF858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972" autoAdjust="0"/>
  </p:normalViewPr>
  <p:slideViewPr>
    <p:cSldViewPr snapToGrid="0">
      <p:cViewPr>
        <p:scale>
          <a:sx n="20" d="100"/>
          <a:sy n="20" d="100"/>
        </p:scale>
        <p:origin x="2781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r>
              <a:rPr lang="en-NZ" sz="3200" dirty="0"/>
              <a:t>Seclusion Events by Ethnicity 2015-2024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Cavolini" panose="03000502040302020204" pitchFamily="66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Seclusions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Sheet1!$G$4:$G$13</c:f>
              <c:numCache>
                <c:formatCode>General</c:formatCode>
                <c:ptCount val="10"/>
                <c:pt idx="0">
                  <c:v>150</c:v>
                </c:pt>
                <c:pt idx="1">
                  <c:v>129</c:v>
                </c:pt>
                <c:pt idx="2">
                  <c:v>101</c:v>
                </c:pt>
                <c:pt idx="3">
                  <c:v>145</c:v>
                </c:pt>
                <c:pt idx="4">
                  <c:v>197</c:v>
                </c:pt>
                <c:pt idx="5">
                  <c:v>278</c:v>
                </c:pt>
                <c:pt idx="6">
                  <c:v>165</c:v>
                </c:pt>
                <c:pt idx="7">
                  <c:v>84</c:v>
                </c:pt>
                <c:pt idx="8">
                  <c:v>66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2-465D-A618-E2BDC779834A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Sheet1!$H$4:$H$13</c:f>
              <c:numCache>
                <c:formatCode>General</c:formatCode>
                <c:ptCount val="10"/>
                <c:pt idx="0">
                  <c:v>68</c:v>
                </c:pt>
                <c:pt idx="1">
                  <c:v>69</c:v>
                </c:pt>
                <c:pt idx="2">
                  <c:v>50</c:v>
                </c:pt>
                <c:pt idx="3">
                  <c:v>67</c:v>
                </c:pt>
                <c:pt idx="4">
                  <c:v>111</c:v>
                </c:pt>
                <c:pt idx="5">
                  <c:v>178</c:v>
                </c:pt>
                <c:pt idx="6">
                  <c:v>101</c:v>
                </c:pt>
                <c:pt idx="7">
                  <c:v>51</c:v>
                </c:pt>
                <c:pt idx="8">
                  <c:v>50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2-465D-A618-E2BDC779834A}"/>
            </c:ext>
          </c:extLst>
        </c:ser>
        <c:ser>
          <c:idx val="2"/>
          <c:order val="2"/>
          <c:tx>
            <c:strRef>
              <c:f>Sheet1!$I$3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Sheet1!$I$4:$I$13</c:f>
              <c:numCache>
                <c:formatCode>General</c:formatCode>
                <c:ptCount val="10"/>
                <c:pt idx="0">
                  <c:v>82</c:v>
                </c:pt>
                <c:pt idx="1">
                  <c:v>60</c:v>
                </c:pt>
                <c:pt idx="2">
                  <c:v>51</c:v>
                </c:pt>
                <c:pt idx="3">
                  <c:v>78</c:v>
                </c:pt>
                <c:pt idx="4">
                  <c:v>86</c:v>
                </c:pt>
                <c:pt idx="5">
                  <c:v>100</c:v>
                </c:pt>
                <c:pt idx="6">
                  <c:v>64</c:v>
                </c:pt>
                <c:pt idx="7">
                  <c:v>33</c:v>
                </c:pt>
                <c:pt idx="8">
                  <c:v>16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62-465D-A618-E2BDC7798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875280"/>
        <c:axId val="1177877200"/>
      </c:barChart>
      <c:catAx>
        <c:axId val="117787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  <c:crossAx val="1177877200"/>
        <c:crosses val="autoZero"/>
        <c:auto val="1"/>
        <c:lblAlgn val="ctr"/>
        <c:lblOffset val="100"/>
        <c:noMultiLvlLbl val="0"/>
      </c:catAx>
      <c:valAx>
        <c:axId val="117787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  <c:crossAx val="117787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9553805774278142E-5"/>
          <c:y val="0.88080489938757656"/>
          <c:w val="0.99159711286089236"/>
          <c:h val="9.1417322834645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Cavolini" panose="03000502040302020204" pitchFamily="66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bg1"/>
          </a:solidFill>
          <a:latin typeface="+mj-lt"/>
          <a:cs typeface="Cavolini" panose="03000502040302020204" pitchFamily="66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r>
              <a:rPr lang="en-NZ" sz="3200" dirty="0"/>
              <a:t>Seclusion Events by Ethnicity 2015-2024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Cavolini" panose="03000502040302020204" pitchFamily="66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Seclusions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Sheet1!$G$4:$G$13</c:f>
              <c:numCache>
                <c:formatCode>General</c:formatCode>
                <c:ptCount val="10"/>
                <c:pt idx="0">
                  <c:v>150</c:v>
                </c:pt>
                <c:pt idx="1">
                  <c:v>129</c:v>
                </c:pt>
                <c:pt idx="2">
                  <c:v>101</c:v>
                </c:pt>
                <c:pt idx="3">
                  <c:v>145</c:v>
                </c:pt>
                <c:pt idx="4">
                  <c:v>197</c:v>
                </c:pt>
                <c:pt idx="5">
                  <c:v>278</c:v>
                </c:pt>
                <c:pt idx="6">
                  <c:v>165</c:v>
                </c:pt>
                <c:pt idx="7">
                  <c:v>84</c:v>
                </c:pt>
                <c:pt idx="8">
                  <c:v>66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E-4BC5-973C-A63817000645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Sheet1!$H$4:$H$13</c:f>
              <c:numCache>
                <c:formatCode>General</c:formatCode>
                <c:ptCount val="10"/>
                <c:pt idx="0">
                  <c:v>68</c:v>
                </c:pt>
                <c:pt idx="1">
                  <c:v>69</c:v>
                </c:pt>
                <c:pt idx="2">
                  <c:v>50</c:v>
                </c:pt>
                <c:pt idx="3">
                  <c:v>67</c:v>
                </c:pt>
                <c:pt idx="4">
                  <c:v>111</c:v>
                </c:pt>
                <c:pt idx="5">
                  <c:v>178</c:v>
                </c:pt>
                <c:pt idx="6">
                  <c:v>101</c:v>
                </c:pt>
                <c:pt idx="7">
                  <c:v>51</c:v>
                </c:pt>
                <c:pt idx="8">
                  <c:v>50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E-4BC5-973C-A63817000645}"/>
            </c:ext>
          </c:extLst>
        </c:ser>
        <c:ser>
          <c:idx val="2"/>
          <c:order val="2"/>
          <c:tx>
            <c:strRef>
              <c:f>Sheet1!$I$3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Sheet1!$I$4:$I$13</c:f>
              <c:numCache>
                <c:formatCode>General</c:formatCode>
                <c:ptCount val="10"/>
                <c:pt idx="0">
                  <c:v>82</c:v>
                </c:pt>
                <c:pt idx="1">
                  <c:v>60</c:v>
                </c:pt>
                <c:pt idx="2">
                  <c:v>51</c:v>
                </c:pt>
                <c:pt idx="3">
                  <c:v>78</c:v>
                </c:pt>
                <c:pt idx="4">
                  <c:v>86</c:v>
                </c:pt>
                <c:pt idx="5">
                  <c:v>100</c:v>
                </c:pt>
                <c:pt idx="6">
                  <c:v>64</c:v>
                </c:pt>
                <c:pt idx="7">
                  <c:v>33</c:v>
                </c:pt>
                <c:pt idx="8">
                  <c:v>16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E-4BC5-973C-A63817000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875280"/>
        <c:axId val="1177877200"/>
      </c:barChart>
      <c:catAx>
        <c:axId val="117787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  <c:crossAx val="1177877200"/>
        <c:crosses val="autoZero"/>
        <c:auto val="1"/>
        <c:lblAlgn val="ctr"/>
        <c:lblOffset val="100"/>
        <c:noMultiLvlLbl val="0"/>
      </c:catAx>
      <c:valAx>
        <c:axId val="117787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  <c:crossAx val="117787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9553805774278142E-5"/>
          <c:y val="0.88080489938757656"/>
          <c:w val="0.99159711286089236"/>
          <c:h val="9.1417322834645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Cavolini" panose="03000502040302020204" pitchFamily="66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bg1"/>
          </a:solidFill>
          <a:latin typeface="+mj-lt"/>
          <a:cs typeface="Cavolini" panose="03000502040302020204" pitchFamily="66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r>
              <a:rPr lang="en-NZ" sz="3200" dirty="0"/>
              <a:t>Seclusion Events by Ethnicity 2015-2024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Cavolini" panose="03000502040302020204" pitchFamily="66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Seclusions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Sheet1!$G$4:$G$13</c:f>
              <c:numCache>
                <c:formatCode>General</c:formatCode>
                <c:ptCount val="10"/>
                <c:pt idx="0">
                  <c:v>150</c:v>
                </c:pt>
                <c:pt idx="1">
                  <c:v>129</c:v>
                </c:pt>
                <c:pt idx="2">
                  <c:v>101</c:v>
                </c:pt>
                <c:pt idx="3">
                  <c:v>145</c:v>
                </c:pt>
                <c:pt idx="4">
                  <c:v>197</c:v>
                </c:pt>
                <c:pt idx="5">
                  <c:v>278</c:v>
                </c:pt>
                <c:pt idx="6">
                  <c:v>165</c:v>
                </c:pt>
                <c:pt idx="7">
                  <c:v>84</c:v>
                </c:pt>
                <c:pt idx="8">
                  <c:v>66</c:v>
                </c:pt>
                <c:pt idx="9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E-4BC5-973C-A63817000645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Sheet1!$H$4:$H$13</c:f>
              <c:numCache>
                <c:formatCode>General</c:formatCode>
                <c:ptCount val="10"/>
                <c:pt idx="0">
                  <c:v>68</c:v>
                </c:pt>
                <c:pt idx="1">
                  <c:v>69</c:v>
                </c:pt>
                <c:pt idx="2">
                  <c:v>50</c:v>
                </c:pt>
                <c:pt idx="3">
                  <c:v>67</c:v>
                </c:pt>
                <c:pt idx="4">
                  <c:v>111</c:v>
                </c:pt>
                <c:pt idx="5">
                  <c:v>178</c:v>
                </c:pt>
                <c:pt idx="6">
                  <c:v>101</c:v>
                </c:pt>
                <c:pt idx="7">
                  <c:v>51</c:v>
                </c:pt>
                <c:pt idx="8">
                  <c:v>50</c:v>
                </c:pt>
                <c:pt idx="9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E-4BC5-973C-A63817000645}"/>
            </c:ext>
          </c:extLst>
        </c:ser>
        <c:ser>
          <c:idx val="2"/>
          <c:order val="2"/>
          <c:tx>
            <c:strRef>
              <c:f>Sheet1!$I$3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Sheet1!$F$4:$F$13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Sheet1!$I$4:$I$13</c:f>
              <c:numCache>
                <c:formatCode>General</c:formatCode>
                <c:ptCount val="10"/>
                <c:pt idx="0">
                  <c:v>82</c:v>
                </c:pt>
                <c:pt idx="1">
                  <c:v>60</c:v>
                </c:pt>
                <c:pt idx="2">
                  <c:v>51</c:v>
                </c:pt>
                <c:pt idx="3">
                  <c:v>78</c:v>
                </c:pt>
                <c:pt idx="4">
                  <c:v>86</c:v>
                </c:pt>
                <c:pt idx="5">
                  <c:v>100</c:v>
                </c:pt>
                <c:pt idx="6">
                  <c:v>64</c:v>
                </c:pt>
                <c:pt idx="7">
                  <c:v>33</c:v>
                </c:pt>
                <c:pt idx="8">
                  <c:v>16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5E-4BC5-973C-A63817000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875280"/>
        <c:axId val="1177877200"/>
      </c:barChart>
      <c:catAx>
        <c:axId val="117787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  <c:crossAx val="1177877200"/>
        <c:crosses val="autoZero"/>
        <c:auto val="1"/>
        <c:lblAlgn val="ctr"/>
        <c:lblOffset val="100"/>
        <c:noMultiLvlLbl val="0"/>
      </c:catAx>
      <c:valAx>
        <c:axId val="117787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  <c:crossAx val="117787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Cavolini" panose="03000502040302020204" pitchFamily="66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6.9553805774278142E-5"/>
          <c:y val="0.88080489938757656"/>
          <c:w val="0.99159711286089236"/>
          <c:h val="9.1417322834645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j-lt"/>
              <a:ea typeface="+mn-ea"/>
              <a:cs typeface="Cavolini" panose="03000502040302020204" pitchFamily="66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chemeClr val="bg1"/>
          </a:solidFill>
          <a:latin typeface="+mj-lt"/>
          <a:cs typeface="Cavolini" panose="03000502040302020204" pitchFamily="66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400" b="1">
                <a:solidFill>
                  <a:schemeClr val="bg1"/>
                </a:solidFill>
                <a:latin typeface="+mn-lt"/>
              </a:rPr>
              <a:t>Individuals</a:t>
            </a:r>
            <a:r>
              <a:rPr lang="en-NZ" sz="2400" b="1" baseline="0">
                <a:solidFill>
                  <a:schemeClr val="bg1"/>
                </a:solidFill>
                <a:latin typeface="+mn-lt"/>
              </a:rPr>
              <a:t> Secluded by Ethnicity 1 Jul 2023 - 31 Dec 2024</a:t>
            </a:r>
            <a:endParaRPr lang="en-NZ" sz="2400" b="1">
              <a:solidFill>
                <a:schemeClr val="bg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110249240499993"/>
          <c:y val="1.466188118697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Sheet1!$L$25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rgbClr val="DD7FD2"/>
            </a:solidFill>
            <a:ln>
              <a:noFill/>
            </a:ln>
            <a:effectLst/>
          </c:spPr>
          <c:invertIfNegative val="0"/>
          <c:cat>
            <c:strRef>
              <c:f>Sheet1!$K$26:$K$31</c:f>
              <c:strCache>
                <c:ptCount val="6"/>
                <c:pt idx="0">
                  <c:v>Quarter 1 -1 July 2023-30 Sept 2023</c:v>
                </c:pt>
                <c:pt idx="1">
                  <c:v>Q2 - 1 Oct 2023 - 31 Dec 2023</c:v>
                </c:pt>
                <c:pt idx="2">
                  <c:v>Q3 - 1 Jan 2024 - 31 Mar 2024</c:v>
                </c:pt>
                <c:pt idx="3">
                  <c:v>Q4 - 1 Apr 2024 - 30 Jun 2024</c:v>
                </c:pt>
                <c:pt idx="4">
                  <c:v>Quarter 1 -1 July 2024 - 30 Sept 2024</c:v>
                </c:pt>
                <c:pt idx="5">
                  <c:v>Q2 - 1 Oct 2024 - 31 Dec 2024</c:v>
                </c:pt>
              </c:strCache>
            </c:strRef>
          </c:cat>
          <c:val>
            <c:numRef>
              <c:f>Sheet1!$L$26:$L$31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A-4582-B834-253A55602EA9}"/>
            </c:ext>
          </c:extLst>
        </c:ser>
        <c:ser>
          <c:idx val="1"/>
          <c:order val="1"/>
          <c:tx>
            <c:strRef>
              <c:f>Sheet1!$M$25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Sheet1!$K$26:$K$31</c:f>
              <c:strCache>
                <c:ptCount val="6"/>
                <c:pt idx="0">
                  <c:v>Quarter 1 -1 July 2023-30 Sept 2023</c:v>
                </c:pt>
                <c:pt idx="1">
                  <c:v>Q2 - 1 Oct 2023 - 31 Dec 2023</c:v>
                </c:pt>
                <c:pt idx="2">
                  <c:v>Q3 - 1 Jan 2024 - 31 Mar 2024</c:v>
                </c:pt>
                <c:pt idx="3">
                  <c:v>Q4 - 1 Apr 2024 - 30 Jun 2024</c:v>
                </c:pt>
                <c:pt idx="4">
                  <c:v>Quarter 1 -1 July 2024 - 30 Sept 2024</c:v>
                </c:pt>
                <c:pt idx="5">
                  <c:v>Q2 - 1 Oct 2024 - 31 Dec 2024</c:v>
                </c:pt>
              </c:strCache>
            </c:strRef>
          </c:cat>
          <c:val>
            <c:numRef>
              <c:f>Sheet1!$M$26:$M$31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8A-4582-B834-253A55602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835920"/>
        <c:axId val="1177812400"/>
      </c:barChart>
      <c:catAx>
        <c:axId val="11778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12400"/>
        <c:crosses val="autoZero"/>
        <c:auto val="1"/>
        <c:lblAlgn val="ctr"/>
        <c:lblOffset val="100"/>
        <c:noMultiLvlLbl val="0"/>
      </c:catAx>
      <c:valAx>
        <c:axId val="117781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95000"/>
        <a:lumOff val="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400" b="1">
                <a:solidFill>
                  <a:schemeClr val="bg1"/>
                </a:solidFill>
                <a:latin typeface="+mn-lt"/>
              </a:rPr>
              <a:t>Individuals</a:t>
            </a:r>
            <a:r>
              <a:rPr lang="en-NZ" sz="2400" b="1" baseline="0">
                <a:solidFill>
                  <a:schemeClr val="bg1"/>
                </a:solidFill>
                <a:latin typeface="+mn-lt"/>
              </a:rPr>
              <a:t> Secluded by Ethnicity 1 Jul 2023 - 31 Dec 2024</a:t>
            </a:r>
            <a:endParaRPr lang="en-NZ" sz="2400" b="1">
              <a:solidFill>
                <a:schemeClr val="bg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110249240499993"/>
          <c:y val="1.466188118697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Sheet1!$L$25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rgbClr val="DD7FD2"/>
            </a:solidFill>
            <a:ln>
              <a:noFill/>
            </a:ln>
            <a:effectLst/>
          </c:spPr>
          <c:invertIfNegative val="0"/>
          <c:cat>
            <c:strRef>
              <c:f>Sheet1!$K$26:$K$31</c:f>
              <c:strCache>
                <c:ptCount val="6"/>
                <c:pt idx="0">
                  <c:v>Quarter 1 -1 July 2023-30 Sept 2023</c:v>
                </c:pt>
                <c:pt idx="1">
                  <c:v>Q2 - 1 Oct 2023 - 31 Dec 2023</c:v>
                </c:pt>
                <c:pt idx="2">
                  <c:v>Q3 - 1 Jan 2024 - 31 Mar 2024</c:v>
                </c:pt>
                <c:pt idx="3">
                  <c:v>Q4 - 1 Apr 2024 - 30 Jun 2024</c:v>
                </c:pt>
                <c:pt idx="4">
                  <c:v>Quarter 1 -1 July 2024 - 30 Sept 2024</c:v>
                </c:pt>
                <c:pt idx="5">
                  <c:v>Q2 - 1 Oct 2024 - 31 Dec 2024</c:v>
                </c:pt>
              </c:strCache>
            </c:strRef>
          </c:cat>
          <c:val>
            <c:numRef>
              <c:f>Sheet1!$L$26:$L$31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2-40D0-8392-8B9126F87E37}"/>
            </c:ext>
          </c:extLst>
        </c:ser>
        <c:ser>
          <c:idx val="1"/>
          <c:order val="1"/>
          <c:tx>
            <c:strRef>
              <c:f>Sheet1!$M$25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Sheet1!$K$26:$K$31</c:f>
              <c:strCache>
                <c:ptCount val="6"/>
                <c:pt idx="0">
                  <c:v>Quarter 1 -1 July 2023-30 Sept 2023</c:v>
                </c:pt>
                <c:pt idx="1">
                  <c:v>Q2 - 1 Oct 2023 - 31 Dec 2023</c:v>
                </c:pt>
                <c:pt idx="2">
                  <c:v>Q3 - 1 Jan 2024 - 31 Mar 2024</c:v>
                </c:pt>
                <c:pt idx="3">
                  <c:v>Q4 - 1 Apr 2024 - 30 Jun 2024</c:v>
                </c:pt>
                <c:pt idx="4">
                  <c:v>Quarter 1 -1 July 2024 - 30 Sept 2024</c:v>
                </c:pt>
                <c:pt idx="5">
                  <c:v>Q2 - 1 Oct 2024 - 31 Dec 2024</c:v>
                </c:pt>
              </c:strCache>
            </c:strRef>
          </c:cat>
          <c:val>
            <c:numRef>
              <c:f>Sheet1!$M$26:$M$31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2-40D0-8392-8B9126F87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835920"/>
        <c:axId val="1177812400"/>
      </c:barChart>
      <c:catAx>
        <c:axId val="11778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12400"/>
        <c:crosses val="autoZero"/>
        <c:auto val="1"/>
        <c:lblAlgn val="ctr"/>
        <c:lblOffset val="100"/>
        <c:noMultiLvlLbl val="0"/>
      </c:catAx>
      <c:valAx>
        <c:axId val="117781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95000"/>
        <a:lumOff val="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2400" b="1">
                <a:solidFill>
                  <a:schemeClr val="bg1"/>
                </a:solidFill>
                <a:latin typeface="+mn-lt"/>
              </a:rPr>
              <a:t>Individuals</a:t>
            </a:r>
            <a:r>
              <a:rPr lang="en-NZ" sz="2400" b="1" baseline="0">
                <a:solidFill>
                  <a:schemeClr val="bg1"/>
                </a:solidFill>
                <a:latin typeface="+mn-lt"/>
              </a:rPr>
              <a:t> Secluded by Ethnicity 1 Jul 2023 - 31 Dec 2024</a:t>
            </a:r>
            <a:endParaRPr lang="en-NZ" sz="2400" b="1">
              <a:solidFill>
                <a:schemeClr val="bg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110249240499993"/>
          <c:y val="1.46618811869757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Sheet1!$L$25</c:f>
              <c:strCache>
                <c:ptCount val="1"/>
                <c:pt idx="0">
                  <c:v>Māori</c:v>
                </c:pt>
              </c:strCache>
            </c:strRef>
          </c:tx>
          <c:spPr>
            <a:solidFill>
              <a:srgbClr val="DD7FD2"/>
            </a:solidFill>
            <a:ln>
              <a:noFill/>
            </a:ln>
            <a:effectLst/>
          </c:spPr>
          <c:invertIfNegative val="0"/>
          <c:cat>
            <c:strRef>
              <c:f>Sheet1!$K$26:$K$31</c:f>
              <c:strCache>
                <c:ptCount val="6"/>
                <c:pt idx="0">
                  <c:v>Quarter 1 -1 July 2023-30 Sept 2023</c:v>
                </c:pt>
                <c:pt idx="1">
                  <c:v>Q2 - 1 Oct 2023 - 31 Dec 2023</c:v>
                </c:pt>
                <c:pt idx="2">
                  <c:v>Q3 - 1 Jan 2024 - 31 Mar 2024</c:v>
                </c:pt>
                <c:pt idx="3">
                  <c:v>Q4 - 1 Apr 2024 - 30 Jun 2024</c:v>
                </c:pt>
                <c:pt idx="4">
                  <c:v>Quarter 1 -1 July 2024 - 30 Sept 2024</c:v>
                </c:pt>
                <c:pt idx="5">
                  <c:v>Q2 - 1 Oct 2024 - 31 Dec 2024</c:v>
                </c:pt>
              </c:strCache>
            </c:strRef>
          </c:cat>
          <c:val>
            <c:numRef>
              <c:f>Sheet1!$L$26:$L$31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50-483B-9998-6F83B3F39A54}"/>
            </c:ext>
          </c:extLst>
        </c:ser>
        <c:ser>
          <c:idx val="1"/>
          <c:order val="1"/>
          <c:tx>
            <c:strRef>
              <c:f>Sheet1!$M$25</c:f>
              <c:strCache>
                <c:ptCount val="1"/>
                <c:pt idx="0">
                  <c:v>Non-Māori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Sheet1!$K$26:$K$31</c:f>
              <c:strCache>
                <c:ptCount val="6"/>
                <c:pt idx="0">
                  <c:v>Quarter 1 -1 July 2023-30 Sept 2023</c:v>
                </c:pt>
                <c:pt idx="1">
                  <c:v>Q2 - 1 Oct 2023 - 31 Dec 2023</c:v>
                </c:pt>
                <c:pt idx="2">
                  <c:v>Q3 - 1 Jan 2024 - 31 Mar 2024</c:v>
                </c:pt>
                <c:pt idx="3">
                  <c:v>Q4 - 1 Apr 2024 - 30 Jun 2024</c:v>
                </c:pt>
                <c:pt idx="4">
                  <c:v>Quarter 1 -1 July 2024 - 30 Sept 2024</c:v>
                </c:pt>
                <c:pt idx="5">
                  <c:v>Q2 - 1 Oct 2024 - 31 Dec 2024</c:v>
                </c:pt>
              </c:strCache>
            </c:strRef>
          </c:cat>
          <c:val>
            <c:numRef>
              <c:f>Sheet1!$M$26:$M$31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0-483B-9998-6F83B3F39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7835920"/>
        <c:axId val="1177812400"/>
      </c:barChart>
      <c:catAx>
        <c:axId val="117783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12400"/>
        <c:crosses val="autoZero"/>
        <c:auto val="1"/>
        <c:lblAlgn val="ctr"/>
        <c:lblOffset val="100"/>
        <c:noMultiLvlLbl val="0"/>
      </c:catAx>
      <c:valAx>
        <c:axId val="117781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83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95000"/>
        <a:lumOff val="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1A95-BD01-458A-B415-CDBDD1AF5451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5EBF8F2F-F142-47A4-BB24-D59AFC4B0DA1}">
      <dgm:prSet phldrT="[Text]"/>
      <dgm:spPr>
        <a:solidFill>
          <a:schemeClr val="tx1"/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6">
                  <a:lumMod val="60000"/>
                  <a:lumOff val="40000"/>
                </a:schemeClr>
              </a:solidFill>
              <a:latin typeface="Congenial Black" panose="020F0502020204030204" pitchFamily="2" charset="0"/>
            </a:rPr>
            <a:t>Plan</a:t>
          </a:r>
          <a:endParaRPr lang="en-NZ" spc="-300" dirty="0">
            <a:solidFill>
              <a:schemeClr val="accent6">
                <a:lumMod val="60000"/>
                <a:lumOff val="40000"/>
              </a:schemeClr>
            </a:solidFill>
            <a:latin typeface="Congenial Black" panose="020F0502020204030204" pitchFamily="2" charset="0"/>
          </a:endParaRPr>
        </a:p>
      </dgm:t>
    </dgm:pt>
    <dgm:pt modelId="{D65DC061-F606-4697-AF7D-941B83CC4D7E}" type="parTrans" cxnId="{06F51319-8466-4EBC-A165-F083A0BBB70A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646135E-7EEE-4FDF-95AB-C0F5CFDA0225}" type="sibTrans" cxnId="{06F51319-8466-4EBC-A165-F083A0BBB70A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EBEE87E-70F2-4454-8898-1859994FB61C}">
      <dgm:prSet phldrT="[Text]"/>
      <dgm:spPr>
        <a:solidFill>
          <a:schemeClr val="tx1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5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Do</a:t>
          </a:r>
          <a:endParaRPr lang="en-NZ" b="1" cap="none" spc="-300" dirty="0">
            <a:ln w="6600">
              <a:solidFill>
                <a:schemeClr val="accent2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Congenial Black" panose="02000503040000020004" pitchFamily="2" charset="0"/>
          </a:endParaRPr>
        </a:p>
      </dgm:t>
    </dgm:pt>
    <dgm:pt modelId="{6E6B6438-A5C3-41AF-877D-AF6CB451A273}" type="parTrans" cxnId="{EA1D65F1-D51E-40FA-A446-B9BBF1AB53C9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D5B524-AE8B-4073-9ADF-9BFAE42FDC5A}" type="sibTrans" cxnId="{EA1D65F1-D51E-40FA-A446-B9BBF1AB53C9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3C19295-8EC5-42F6-9F61-C4F776EA8960}">
      <dgm:prSet phldrT="[Text]"/>
      <dgm:spPr>
        <a:solidFill>
          <a:schemeClr val="tx1"/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4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Study</a:t>
          </a:r>
          <a:endParaRPr lang="en-NZ" spc="-300" dirty="0">
            <a:solidFill>
              <a:schemeClr val="accent4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gm:t>
    </dgm:pt>
    <dgm:pt modelId="{6052B5D4-0459-4574-AED7-E41F60E75EF1}" type="parTrans" cxnId="{9DF44C2F-6580-4775-AB43-C4301D9BE518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F253D2D-940B-4854-8837-FBA7CF4A1E96}" type="sibTrans" cxnId="{9DF44C2F-6580-4775-AB43-C4301D9BE518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89F626F-E560-4B4D-B800-539723D14E2C}">
      <dgm:prSet phldrT="[Text]"/>
      <dgm:spPr>
        <a:solidFill>
          <a:schemeClr val="tx1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2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Act</a:t>
          </a:r>
          <a:endParaRPr lang="en-NZ" spc="-300" dirty="0">
            <a:solidFill>
              <a:schemeClr val="accent2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gm:t>
    </dgm:pt>
    <dgm:pt modelId="{32A4FE2A-E318-4806-824D-5DB7EDF95D0E}" type="parTrans" cxnId="{491B04A2-8C84-41B7-9CE4-45D6AD9C2F2A}">
      <dgm:prSet/>
      <dgm:spPr/>
      <dgm:t>
        <a:bodyPr/>
        <a:lstStyle/>
        <a:p>
          <a:endParaRPr lang="en-NZ"/>
        </a:p>
      </dgm:t>
    </dgm:pt>
    <dgm:pt modelId="{D3A8605E-C807-479A-8681-464DB69E6B9B}" type="sibTrans" cxnId="{491B04A2-8C84-41B7-9CE4-45D6AD9C2F2A}">
      <dgm:prSet/>
      <dgm:spPr/>
      <dgm:t>
        <a:bodyPr/>
        <a:lstStyle/>
        <a:p>
          <a:endParaRPr lang="en-NZ"/>
        </a:p>
      </dgm:t>
    </dgm:pt>
    <dgm:pt modelId="{359EA1BD-2F84-4B3E-86E3-3C68C6C27C30}" type="pres">
      <dgm:prSet presAssocID="{D5AC1A95-BD01-458A-B415-CDBDD1AF5451}" presName="compositeShape" presStyleCnt="0">
        <dgm:presLayoutVars>
          <dgm:chMax val="7"/>
          <dgm:dir/>
          <dgm:resizeHandles val="exact"/>
        </dgm:presLayoutVars>
      </dgm:prSet>
      <dgm:spPr/>
    </dgm:pt>
    <dgm:pt modelId="{51831BB8-4625-41B5-9635-ED64A9C0FB1E}" type="pres">
      <dgm:prSet presAssocID="{D5AC1A95-BD01-458A-B415-CDBDD1AF5451}" presName="wedge1" presStyleLbl="node1" presStyleIdx="0" presStyleCnt="4"/>
      <dgm:spPr/>
    </dgm:pt>
    <dgm:pt modelId="{232FDC47-C9AC-4F59-B795-A2284F28704C}" type="pres">
      <dgm:prSet presAssocID="{D5AC1A95-BD01-458A-B415-CDBDD1AF5451}" presName="dummy1a" presStyleCnt="0"/>
      <dgm:spPr/>
    </dgm:pt>
    <dgm:pt modelId="{55A02B02-A7DA-4152-9E05-0770E2695340}" type="pres">
      <dgm:prSet presAssocID="{D5AC1A95-BD01-458A-B415-CDBDD1AF5451}" presName="dummy1b" presStyleCnt="0"/>
      <dgm:spPr/>
    </dgm:pt>
    <dgm:pt modelId="{F68279F0-F149-4DFD-B88F-0C4CB7768874}" type="pres">
      <dgm:prSet presAssocID="{D5AC1A95-BD01-458A-B415-CDBDD1AF545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E30F57-5CBC-453E-B054-1AA6DD904CE3}" type="pres">
      <dgm:prSet presAssocID="{D5AC1A95-BD01-458A-B415-CDBDD1AF5451}" presName="wedge2" presStyleLbl="node1" presStyleIdx="1" presStyleCnt="4"/>
      <dgm:spPr/>
    </dgm:pt>
    <dgm:pt modelId="{6905DB31-8F1A-4DA8-8525-17082BDDD99D}" type="pres">
      <dgm:prSet presAssocID="{D5AC1A95-BD01-458A-B415-CDBDD1AF5451}" presName="dummy2a" presStyleCnt="0"/>
      <dgm:spPr/>
    </dgm:pt>
    <dgm:pt modelId="{D7FB0219-3901-45EA-AB86-4E396F4710A8}" type="pres">
      <dgm:prSet presAssocID="{D5AC1A95-BD01-458A-B415-CDBDD1AF5451}" presName="dummy2b" presStyleCnt="0"/>
      <dgm:spPr/>
    </dgm:pt>
    <dgm:pt modelId="{B098FACC-F5A2-4364-AF5D-5E20474CBD4E}" type="pres">
      <dgm:prSet presAssocID="{D5AC1A95-BD01-458A-B415-CDBDD1AF545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90BE7C-E894-4CA7-BBA6-0317764EC132}" type="pres">
      <dgm:prSet presAssocID="{D5AC1A95-BD01-458A-B415-CDBDD1AF5451}" presName="wedge3" presStyleLbl="node1" presStyleIdx="2" presStyleCnt="4"/>
      <dgm:spPr/>
    </dgm:pt>
    <dgm:pt modelId="{8E4DC4C7-1DD9-40CC-981E-3CF2655D66EF}" type="pres">
      <dgm:prSet presAssocID="{D5AC1A95-BD01-458A-B415-CDBDD1AF5451}" presName="dummy3a" presStyleCnt="0"/>
      <dgm:spPr/>
    </dgm:pt>
    <dgm:pt modelId="{90E729E6-B531-4942-A29B-B975F96668DA}" type="pres">
      <dgm:prSet presAssocID="{D5AC1A95-BD01-458A-B415-CDBDD1AF5451}" presName="dummy3b" presStyleCnt="0"/>
      <dgm:spPr/>
    </dgm:pt>
    <dgm:pt modelId="{1D81BDE5-CFB3-48FD-9455-DB6E2552D014}" type="pres">
      <dgm:prSet presAssocID="{D5AC1A95-BD01-458A-B415-CDBDD1AF545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47C564-F146-40E0-8B6E-1544B962FA3C}" type="pres">
      <dgm:prSet presAssocID="{D5AC1A95-BD01-458A-B415-CDBDD1AF5451}" presName="wedge4" presStyleLbl="node1" presStyleIdx="3" presStyleCnt="4"/>
      <dgm:spPr/>
    </dgm:pt>
    <dgm:pt modelId="{ADBD88E0-73F4-45A5-87C8-1910DD17F50B}" type="pres">
      <dgm:prSet presAssocID="{D5AC1A95-BD01-458A-B415-CDBDD1AF5451}" presName="dummy4a" presStyleCnt="0"/>
      <dgm:spPr/>
    </dgm:pt>
    <dgm:pt modelId="{BC7E6F83-BA5D-497D-B45E-DD34049DBCED}" type="pres">
      <dgm:prSet presAssocID="{D5AC1A95-BD01-458A-B415-CDBDD1AF5451}" presName="dummy4b" presStyleCnt="0"/>
      <dgm:spPr/>
    </dgm:pt>
    <dgm:pt modelId="{146DA8AE-CAC1-44C9-BA49-8F0F6B9B065F}" type="pres">
      <dgm:prSet presAssocID="{D5AC1A95-BD01-458A-B415-CDBDD1AF545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7EFE302-AE2C-4C8C-B11D-370D25037776}" type="pres">
      <dgm:prSet presAssocID="{A646135E-7EEE-4FDF-95AB-C0F5CFDA0225}" presName="arrowWedge1" presStyleLbl="fgSibTrans2D1" presStyleIdx="0" presStyleCnt="4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06E480B2-DA9C-4C4B-9B1A-727B1AFC790C}" type="pres">
      <dgm:prSet presAssocID="{35D5B524-AE8B-4073-9ADF-9BFAE42FDC5A}" presName="arrowWedge2" presStyleLbl="fgSibTrans2D1" presStyleIdx="1" presStyleCnt="4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32891521-9FE5-4F91-90D1-812B030AAB3B}" type="pres">
      <dgm:prSet presAssocID="{2F253D2D-940B-4854-8837-FBA7CF4A1E96}" presName="arrowWedge3" presStyleLbl="fgSibTrans2D1" presStyleIdx="2" presStyleCnt="4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  <dgm:pt modelId="{13FA6C6A-9F02-4488-A294-286171638D5F}" type="pres">
      <dgm:prSet presAssocID="{D3A8605E-C807-479A-8681-464DB69E6B9B}" presName="arrowWedge4" presStyleLbl="fgSibTrans2D1" presStyleIdx="3" presStyleCnt="4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6F51319-8466-4EBC-A165-F083A0BBB70A}" srcId="{D5AC1A95-BD01-458A-B415-CDBDD1AF5451}" destId="{5EBF8F2F-F142-47A4-BB24-D59AFC4B0DA1}" srcOrd="0" destOrd="0" parTransId="{D65DC061-F606-4697-AF7D-941B83CC4D7E}" sibTransId="{A646135E-7EEE-4FDF-95AB-C0F5CFDA0225}"/>
    <dgm:cxn modelId="{C47A5A29-9D1F-4ECA-9DC1-A9D6654E1D7E}" type="presOf" srcId="{7EBEE87E-70F2-4454-8898-1859994FB61C}" destId="{B098FACC-F5A2-4364-AF5D-5E20474CBD4E}" srcOrd="1" destOrd="0" presId="urn:microsoft.com/office/officeart/2005/8/layout/cycle8"/>
    <dgm:cxn modelId="{9DF44C2F-6580-4775-AB43-C4301D9BE518}" srcId="{D5AC1A95-BD01-458A-B415-CDBDD1AF5451}" destId="{33C19295-8EC5-42F6-9F61-C4F776EA8960}" srcOrd="2" destOrd="0" parTransId="{6052B5D4-0459-4574-AED7-E41F60E75EF1}" sibTransId="{2F253D2D-940B-4854-8837-FBA7CF4A1E96}"/>
    <dgm:cxn modelId="{B0199E3B-35FC-48E3-9902-ABDFA9F37C1C}" type="presOf" srcId="{5EBF8F2F-F142-47A4-BB24-D59AFC4B0DA1}" destId="{51831BB8-4625-41B5-9635-ED64A9C0FB1E}" srcOrd="0" destOrd="0" presId="urn:microsoft.com/office/officeart/2005/8/layout/cycle8"/>
    <dgm:cxn modelId="{6C876540-8B6A-4E4C-9AFF-CE70698F25EF}" type="presOf" srcId="{7EBEE87E-70F2-4454-8898-1859994FB61C}" destId="{60E30F57-5CBC-453E-B054-1AA6DD904CE3}" srcOrd="0" destOrd="0" presId="urn:microsoft.com/office/officeart/2005/8/layout/cycle8"/>
    <dgm:cxn modelId="{B5B72B63-EF2A-4A00-8645-3CF5A131D1D1}" type="presOf" srcId="{D5AC1A95-BD01-458A-B415-CDBDD1AF5451}" destId="{359EA1BD-2F84-4B3E-86E3-3C68C6C27C30}" srcOrd="0" destOrd="0" presId="urn:microsoft.com/office/officeart/2005/8/layout/cycle8"/>
    <dgm:cxn modelId="{78C60349-2DBA-407F-8259-CC061D7F3E5A}" type="presOf" srcId="{33C19295-8EC5-42F6-9F61-C4F776EA8960}" destId="{1D81BDE5-CFB3-48FD-9455-DB6E2552D014}" srcOrd="1" destOrd="0" presId="urn:microsoft.com/office/officeart/2005/8/layout/cycle8"/>
    <dgm:cxn modelId="{59993A4D-1C1C-4694-88E8-FBC04D8B3977}" type="presOf" srcId="{389F626F-E560-4B4D-B800-539723D14E2C}" destId="{146DA8AE-CAC1-44C9-BA49-8F0F6B9B065F}" srcOrd="1" destOrd="0" presId="urn:microsoft.com/office/officeart/2005/8/layout/cycle8"/>
    <dgm:cxn modelId="{460EC353-0F31-48C3-B14B-A2BC7D600654}" type="presOf" srcId="{5EBF8F2F-F142-47A4-BB24-D59AFC4B0DA1}" destId="{F68279F0-F149-4DFD-B88F-0C4CB7768874}" srcOrd="1" destOrd="0" presId="urn:microsoft.com/office/officeart/2005/8/layout/cycle8"/>
    <dgm:cxn modelId="{491B04A2-8C84-41B7-9CE4-45D6AD9C2F2A}" srcId="{D5AC1A95-BD01-458A-B415-CDBDD1AF5451}" destId="{389F626F-E560-4B4D-B800-539723D14E2C}" srcOrd="3" destOrd="0" parTransId="{32A4FE2A-E318-4806-824D-5DB7EDF95D0E}" sibTransId="{D3A8605E-C807-479A-8681-464DB69E6B9B}"/>
    <dgm:cxn modelId="{35B707AC-536D-4FC5-91E6-4F953AB819FA}" type="presOf" srcId="{33C19295-8EC5-42F6-9F61-C4F776EA8960}" destId="{C390BE7C-E894-4CA7-BBA6-0317764EC132}" srcOrd="0" destOrd="0" presId="urn:microsoft.com/office/officeart/2005/8/layout/cycle8"/>
    <dgm:cxn modelId="{F10044B9-B8D2-49EF-A4B2-35BE89B89993}" type="presOf" srcId="{389F626F-E560-4B4D-B800-539723D14E2C}" destId="{2A47C564-F146-40E0-8B6E-1544B962FA3C}" srcOrd="0" destOrd="0" presId="urn:microsoft.com/office/officeart/2005/8/layout/cycle8"/>
    <dgm:cxn modelId="{EA1D65F1-D51E-40FA-A446-B9BBF1AB53C9}" srcId="{D5AC1A95-BD01-458A-B415-CDBDD1AF5451}" destId="{7EBEE87E-70F2-4454-8898-1859994FB61C}" srcOrd="1" destOrd="0" parTransId="{6E6B6438-A5C3-41AF-877D-AF6CB451A273}" sibTransId="{35D5B524-AE8B-4073-9ADF-9BFAE42FDC5A}"/>
    <dgm:cxn modelId="{C3B3DFF6-CB23-4319-8A24-816A6EBA0EA0}" type="presParOf" srcId="{359EA1BD-2F84-4B3E-86E3-3C68C6C27C30}" destId="{51831BB8-4625-41B5-9635-ED64A9C0FB1E}" srcOrd="0" destOrd="0" presId="urn:microsoft.com/office/officeart/2005/8/layout/cycle8"/>
    <dgm:cxn modelId="{9016B22B-29BA-494D-A3B4-9ECA9976123F}" type="presParOf" srcId="{359EA1BD-2F84-4B3E-86E3-3C68C6C27C30}" destId="{232FDC47-C9AC-4F59-B795-A2284F28704C}" srcOrd="1" destOrd="0" presId="urn:microsoft.com/office/officeart/2005/8/layout/cycle8"/>
    <dgm:cxn modelId="{B1651347-1DC2-4F36-933D-0A18BE8DB63D}" type="presParOf" srcId="{359EA1BD-2F84-4B3E-86E3-3C68C6C27C30}" destId="{55A02B02-A7DA-4152-9E05-0770E2695340}" srcOrd="2" destOrd="0" presId="urn:microsoft.com/office/officeart/2005/8/layout/cycle8"/>
    <dgm:cxn modelId="{21B158D5-1FE7-4071-AAB4-6744EC10EA21}" type="presParOf" srcId="{359EA1BD-2F84-4B3E-86E3-3C68C6C27C30}" destId="{F68279F0-F149-4DFD-B88F-0C4CB7768874}" srcOrd="3" destOrd="0" presId="urn:microsoft.com/office/officeart/2005/8/layout/cycle8"/>
    <dgm:cxn modelId="{4281B2B8-642E-497D-B4B7-84E7F59BB9DF}" type="presParOf" srcId="{359EA1BD-2F84-4B3E-86E3-3C68C6C27C30}" destId="{60E30F57-5CBC-453E-B054-1AA6DD904CE3}" srcOrd="4" destOrd="0" presId="urn:microsoft.com/office/officeart/2005/8/layout/cycle8"/>
    <dgm:cxn modelId="{05F174A3-E259-4A7D-A28D-A400A784DB2E}" type="presParOf" srcId="{359EA1BD-2F84-4B3E-86E3-3C68C6C27C30}" destId="{6905DB31-8F1A-4DA8-8525-17082BDDD99D}" srcOrd="5" destOrd="0" presId="urn:microsoft.com/office/officeart/2005/8/layout/cycle8"/>
    <dgm:cxn modelId="{51966E32-766D-4EAA-BF4C-C63F3B217839}" type="presParOf" srcId="{359EA1BD-2F84-4B3E-86E3-3C68C6C27C30}" destId="{D7FB0219-3901-45EA-AB86-4E396F4710A8}" srcOrd="6" destOrd="0" presId="urn:microsoft.com/office/officeart/2005/8/layout/cycle8"/>
    <dgm:cxn modelId="{17741C36-B9D7-4A8B-94FB-449FDF5BF67C}" type="presParOf" srcId="{359EA1BD-2F84-4B3E-86E3-3C68C6C27C30}" destId="{B098FACC-F5A2-4364-AF5D-5E20474CBD4E}" srcOrd="7" destOrd="0" presId="urn:microsoft.com/office/officeart/2005/8/layout/cycle8"/>
    <dgm:cxn modelId="{69EBD1BB-C85A-46B7-B4DF-36A1CFE2E874}" type="presParOf" srcId="{359EA1BD-2F84-4B3E-86E3-3C68C6C27C30}" destId="{C390BE7C-E894-4CA7-BBA6-0317764EC132}" srcOrd="8" destOrd="0" presId="urn:microsoft.com/office/officeart/2005/8/layout/cycle8"/>
    <dgm:cxn modelId="{9104709B-444D-42F7-9D24-97CCDB730E9A}" type="presParOf" srcId="{359EA1BD-2F84-4B3E-86E3-3C68C6C27C30}" destId="{8E4DC4C7-1DD9-40CC-981E-3CF2655D66EF}" srcOrd="9" destOrd="0" presId="urn:microsoft.com/office/officeart/2005/8/layout/cycle8"/>
    <dgm:cxn modelId="{5D90D3D9-1E04-4EBF-9727-87822904C640}" type="presParOf" srcId="{359EA1BD-2F84-4B3E-86E3-3C68C6C27C30}" destId="{90E729E6-B531-4942-A29B-B975F96668DA}" srcOrd="10" destOrd="0" presId="urn:microsoft.com/office/officeart/2005/8/layout/cycle8"/>
    <dgm:cxn modelId="{45B928E1-6852-459B-A43D-35A889F9F705}" type="presParOf" srcId="{359EA1BD-2F84-4B3E-86E3-3C68C6C27C30}" destId="{1D81BDE5-CFB3-48FD-9455-DB6E2552D014}" srcOrd="11" destOrd="0" presId="urn:microsoft.com/office/officeart/2005/8/layout/cycle8"/>
    <dgm:cxn modelId="{BA71588D-512C-4054-88F8-EA0A1422E6BE}" type="presParOf" srcId="{359EA1BD-2F84-4B3E-86E3-3C68C6C27C30}" destId="{2A47C564-F146-40E0-8B6E-1544B962FA3C}" srcOrd="12" destOrd="0" presId="urn:microsoft.com/office/officeart/2005/8/layout/cycle8"/>
    <dgm:cxn modelId="{0A8C7637-137E-4E40-9E59-589D053275CC}" type="presParOf" srcId="{359EA1BD-2F84-4B3E-86E3-3C68C6C27C30}" destId="{ADBD88E0-73F4-45A5-87C8-1910DD17F50B}" srcOrd="13" destOrd="0" presId="urn:microsoft.com/office/officeart/2005/8/layout/cycle8"/>
    <dgm:cxn modelId="{6D671687-6D6D-451A-BDDC-DF37DA9D4947}" type="presParOf" srcId="{359EA1BD-2F84-4B3E-86E3-3C68C6C27C30}" destId="{BC7E6F83-BA5D-497D-B45E-DD34049DBCED}" srcOrd="14" destOrd="0" presId="urn:microsoft.com/office/officeart/2005/8/layout/cycle8"/>
    <dgm:cxn modelId="{7447359D-9066-4268-90AB-945E36EFDC35}" type="presParOf" srcId="{359EA1BD-2F84-4B3E-86E3-3C68C6C27C30}" destId="{146DA8AE-CAC1-44C9-BA49-8F0F6B9B065F}" srcOrd="15" destOrd="0" presId="urn:microsoft.com/office/officeart/2005/8/layout/cycle8"/>
    <dgm:cxn modelId="{6D6452EC-28F3-43BC-87F8-33FD321F2FC4}" type="presParOf" srcId="{359EA1BD-2F84-4B3E-86E3-3C68C6C27C30}" destId="{C7EFE302-AE2C-4C8C-B11D-370D25037776}" srcOrd="16" destOrd="0" presId="urn:microsoft.com/office/officeart/2005/8/layout/cycle8"/>
    <dgm:cxn modelId="{BF7AF2C7-49C1-4FAB-B4A2-FD9857FA033A}" type="presParOf" srcId="{359EA1BD-2F84-4B3E-86E3-3C68C6C27C30}" destId="{06E480B2-DA9C-4C4B-9B1A-727B1AFC790C}" srcOrd="17" destOrd="0" presId="urn:microsoft.com/office/officeart/2005/8/layout/cycle8"/>
    <dgm:cxn modelId="{C5FD5834-D1EA-4EA1-A8AE-8F316F61D279}" type="presParOf" srcId="{359EA1BD-2F84-4B3E-86E3-3C68C6C27C30}" destId="{32891521-9FE5-4F91-90D1-812B030AAB3B}" srcOrd="18" destOrd="0" presId="urn:microsoft.com/office/officeart/2005/8/layout/cycle8"/>
    <dgm:cxn modelId="{49835152-370B-4DA3-A2AF-1588295CD657}" type="presParOf" srcId="{359EA1BD-2F84-4B3E-86E3-3C68C6C27C30}" destId="{13FA6C6A-9F02-4488-A294-286171638D5F}" srcOrd="19" destOrd="0" presId="urn:microsoft.com/office/officeart/2005/8/layout/cycle8"/>
  </dgm:cxnLst>
  <dgm:bg>
    <a:effectLst>
      <a:glow rad="927100">
        <a:schemeClr val="bg1"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AC1A95-BD01-458A-B415-CDBDD1AF5451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5EBF8F2F-F142-47A4-BB24-D59AFC4B0DA1}">
      <dgm:prSet phldrT="[Text]"/>
      <dgm:spPr>
        <a:solidFill>
          <a:schemeClr val="tx1"/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6">
                  <a:lumMod val="60000"/>
                  <a:lumOff val="40000"/>
                </a:schemeClr>
              </a:solidFill>
              <a:latin typeface="Congenial Black" panose="020F0502020204030204" pitchFamily="2" charset="0"/>
            </a:rPr>
            <a:t>Plan</a:t>
          </a:r>
          <a:endParaRPr lang="en-NZ" spc="-300" dirty="0">
            <a:solidFill>
              <a:schemeClr val="accent6">
                <a:lumMod val="60000"/>
                <a:lumOff val="40000"/>
              </a:schemeClr>
            </a:solidFill>
            <a:latin typeface="Congenial Black" panose="020F0502020204030204" pitchFamily="2" charset="0"/>
          </a:endParaRPr>
        </a:p>
      </dgm:t>
    </dgm:pt>
    <dgm:pt modelId="{D65DC061-F606-4697-AF7D-941B83CC4D7E}" type="parTrans" cxnId="{06F51319-8466-4EBC-A165-F083A0BBB70A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646135E-7EEE-4FDF-95AB-C0F5CFDA0225}" type="sibTrans" cxnId="{06F51319-8466-4EBC-A165-F083A0BBB70A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EBEE87E-70F2-4454-8898-1859994FB61C}">
      <dgm:prSet phldrT="[Text]"/>
      <dgm:spPr>
        <a:solidFill>
          <a:schemeClr val="tx1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5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Do</a:t>
          </a:r>
          <a:endParaRPr lang="en-NZ" b="1" cap="none" spc="-300" dirty="0">
            <a:ln w="6600">
              <a:solidFill>
                <a:schemeClr val="accent2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Congenial Black" panose="02000503040000020004" pitchFamily="2" charset="0"/>
          </a:endParaRPr>
        </a:p>
      </dgm:t>
    </dgm:pt>
    <dgm:pt modelId="{6E6B6438-A5C3-41AF-877D-AF6CB451A273}" type="parTrans" cxnId="{EA1D65F1-D51E-40FA-A446-B9BBF1AB53C9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D5B524-AE8B-4073-9ADF-9BFAE42FDC5A}" type="sibTrans" cxnId="{EA1D65F1-D51E-40FA-A446-B9BBF1AB53C9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3C19295-8EC5-42F6-9F61-C4F776EA8960}">
      <dgm:prSet phldrT="[Text]"/>
      <dgm:spPr>
        <a:solidFill>
          <a:schemeClr val="tx1"/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4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Study</a:t>
          </a:r>
          <a:endParaRPr lang="en-NZ" spc="-300" dirty="0">
            <a:solidFill>
              <a:schemeClr val="accent4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gm:t>
    </dgm:pt>
    <dgm:pt modelId="{6052B5D4-0459-4574-AED7-E41F60E75EF1}" type="parTrans" cxnId="{9DF44C2F-6580-4775-AB43-C4301D9BE518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F253D2D-940B-4854-8837-FBA7CF4A1E96}" type="sibTrans" cxnId="{9DF44C2F-6580-4775-AB43-C4301D9BE518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89F626F-E560-4B4D-B800-539723D14E2C}">
      <dgm:prSet phldrT="[Text]"/>
      <dgm:spPr>
        <a:solidFill>
          <a:schemeClr val="tx1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2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Act</a:t>
          </a:r>
          <a:endParaRPr lang="en-NZ" spc="-300" dirty="0">
            <a:solidFill>
              <a:schemeClr val="accent2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gm:t>
    </dgm:pt>
    <dgm:pt modelId="{32A4FE2A-E318-4806-824D-5DB7EDF95D0E}" type="parTrans" cxnId="{491B04A2-8C84-41B7-9CE4-45D6AD9C2F2A}">
      <dgm:prSet/>
      <dgm:spPr/>
      <dgm:t>
        <a:bodyPr/>
        <a:lstStyle/>
        <a:p>
          <a:endParaRPr lang="en-NZ"/>
        </a:p>
      </dgm:t>
    </dgm:pt>
    <dgm:pt modelId="{D3A8605E-C807-479A-8681-464DB69E6B9B}" type="sibTrans" cxnId="{491B04A2-8C84-41B7-9CE4-45D6AD9C2F2A}">
      <dgm:prSet/>
      <dgm:spPr/>
      <dgm:t>
        <a:bodyPr/>
        <a:lstStyle/>
        <a:p>
          <a:endParaRPr lang="en-NZ"/>
        </a:p>
      </dgm:t>
    </dgm:pt>
    <dgm:pt modelId="{359EA1BD-2F84-4B3E-86E3-3C68C6C27C30}" type="pres">
      <dgm:prSet presAssocID="{D5AC1A95-BD01-458A-B415-CDBDD1AF5451}" presName="compositeShape" presStyleCnt="0">
        <dgm:presLayoutVars>
          <dgm:chMax val="7"/>
          <dgm:dir/>
          <dgm:resizeHandles val="exact"/>
        </dgm:presLayoutVars>
      </dgm:prSet>
      <dgm:spPr/>
    </dgm:pt>
    <dgm:pt modelId="{51831BB8-4625-41B5-9635-ED64A9C0FB1E}" type="pres">
      <dgm:prSet presAssocID="{D5AC1A95-BD01-458A-B415-CDBDD1AF5451}" presName="wedge1" presStyleLbl="node1" presStyleIdx="0" presStyleCnt="4"/>
      <dgm:spPr/>
    </dgm:pt>
    <dgm:pt modelId="{232FDC47-C9AC-4F59-B795-A2284F28704C}" type="pres">
      <dgm:prSet presAssocID="{D5AC1A95-BD01-458A-B415-CDBDD1AF5451}" presName="dummy1a" presStyleCnt="0"/>
      <dgm:spPr/>
    </dgm:pt>
    <dgm:pt modelId="{55A02B02-A7DA-4152-9E05-0770E2695340}" type="pres">
      <dgm:prSet presAssocID="{D5AC1A95-BD01-458A-B415-CDBDD1AF5451}" presName="dummy1b" presStyleCnt="0"/>
      <dgm:spPr/>
    </dgm:pt>
    <dgm:pt modelId="{F68279F0-F149-4DFD-B88F-0C4CB7768874}" type="pres">
      <dgm:prSet presAssocID="{D5AC1A95-BD01-458A-B415-CDBDD1AF545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E30F57-5CBC-453E-B054-1AA6DD904CE3}" type="pres">
      <dgm:prSet presAssocID="{D5AC1A95-BD01-458A-B415-CDBDD1AF5451}" presName="wedge2" presStyleLbl="node1" presStyleIdx="1" presStyleCnt="4"/>
      <dgm:spPr/>
    </dgm:pt>
    <dgm:pt modelId="{6905DB31-8F1A-4DA8-8525-17082BDDD99D}" type="pres">
      <dgm:prSet presAssocID="{D5AC1A95-BD01-458A-B415-CDBDD1AF5451}" presName="dummy2a" presStyleCnt="0"/>
      <dgm:spPr/>
    </dgm:pt>
    <dgm:pt modelId="{D7FB0219-3901-45EA-AB86-4E396F4710A8}" type="pres">
      <dgm:prSet presAssocID="{D5AC1A95-BD01-458A-B415-CDBDD1AF5451}" presName="dummy2b" presStyleCnt="0"/>
      <dgm:spPr/>
    </dgm:pt>
    <dgm:pt modelId="{B098FACC-F5A2-4364-AF5D-5E20474CBD4E}" type="pres">
      <dgm:prSet presAssocID="{D5AC1A95-BD01-458A-B415-CDBDD1AF545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90BE7C-E894-4CA7-BBA6-0317764EC132}" type="pres">
      <dgm:prSet presAssocID="{D5AC1A95-BD01-458A-B415-CDBDD1AF5451}" presName="wedge3" presStyleLbl="node1" presStyleIdx="2" presStyleCnt="4"/>
      <dgm:spPr/>
    </dgm:pt>
    <dgm:pt modelId="{8E4DC4C7-1DD9-40CC-981E-3CF2655D66EF}" type="pres">
      <dgm:prSet presAssocID="{D5AC1A95-BD01-458A-B415-CDBDD1AF5451}" presName="dummy3a" presStyleCnt="0"/>
      <dgm:spPr/>
    </dgm:pt>
    <dgm:pt modelId="{90E729E6-B531-4942-A29B-B975F96668DA}" type="pres">
      <dgm:prSet presAssocID="{D5AC1A95-BD01-458A-B415-CDBDD1AF5451}" presName="dummy3b" presStyleCnt="0"/>
      <dgm:spPr/>
    </dgm:pt>
    <dgm:pt modelId="{1D81BDE5-CFB3-48FD-9455-DB6E2552D014}" type="pres">
      <dgm:prSet presAssocID="{D5AC1A95-BD01-458A-B415-CDBDD1AF545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47C564-F146-40E0-8B6E-1544B962FA3C}" type="pres">
      <dgm:prSet presAssocID="{D5AC1A95-BD01-458A-B415-CDBDD1AF5451}" presName="wedge4" presStyleLbl="node1" presStyleIdx="3" presStyleCnt="4"/>
      <dgm:spPr/>
    </dgm:pt>
    <dgm:pt modelId="{ADBD88E0-73F4-45A5-87C8-1910DD17F50B}" type="pres">
      <dgm:prSet presAssocID="{D5AC1A95-BD01-458A-B415-CDBDD1AF5451}" presName="dummy4a" presStyleCnt="0"/>
      <dgm:spPr/>
    </dgm:pt>
    <dgm:pt modelId="{BC7E6F83-BA5D-497D-B45E-DD34049DBCED}" type="pres">
      <dgm:prSet presAssocID="{D5AC1A95-BD01-458A-B415-CDBDD1AF5451}" presName="dummy4b" presStyleCnt="0"/>
      <dgm:spPr/>
    </dgm:pt>
    <dgm:pt modelId="{146DA8AE-CAC1-44C9-BA49-8F0F6B9B065F}" type="pres">
      <dgm:prSet presAssocID="{D5AC1A95-BD01-458A-B415-CDBDD1AF545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7EFE302-AE2C-4C8C-B11D-370D25037776}" type="pres">
      <dgm:prSet presAssocID="{A646135E-7EEE-4FDF-95AB-C0F5CFDA0225}" presName="arrowWedge1" presStyleLbl="fgSibTrans2D1" presStyleIdx="0" presStyleCnt="4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06E480B2-DA9C-4C4B-9B1A-727B1AFC790C}" type="pres">
      <dgm:prSet presAssocID="{35D5B524-AE8B-4073-9ADF-9BFAE42FDC5A}" presName="arrowWedge2" presStyleLbl="fgSibTrans2D1" presStyleIdx="1" presStyleCnt="4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32891521-9FE5-4F91-90D1-812B030AAB3B}" type="pres">
      <dgm:prSet presAssocID="{2F253D2D-940B-4854-8837-FBA7CF4A1E96}" presName="arrowWedge3" presStyleLbl="fgSibTrans2D1" presStyleIdx="2" presStyleCnt="4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  <dgm:pt modelId="{13FA6C6A-9F02-4488-A294-286171638D5F}" type="pres">
      <dgm:prSet presAssocID="{D3A8605E-C807-479A-8681-464DB69E6B9B}" presName="arrowWedge4" presStyleLbl="fgSibTrans2D1" presStyleIdx="3" presStyleCnt="4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6F51319-8466-4EBC-A165-F083A0BBB70A}" srcId="{D5AC1A95-BD01-458A-B415-CDBDD1AF5451}" destId="{5EBF8F2F-F142-47A4-BB24-D59AFC4B0DA1}" srcOrd="0" destOrd="0" parTransId="{D65DC061-F606-4697-AF7D-941B83CC4D7E}" sibTransId="{A646135E-7EEE-4FDF-95AB-C0F5CFDA0225}"/>
    <dgm:cxn modelId="{C47A5A29-9D1F-4ECA-9DC1-A9D6654E1D7E}" type="presOf" srcId="{7EBEE87E-70F2-4454-8898-1859994FB61C}" destId="{B098FACC-F5A2-4364-AF5D-5E20474CBD4E}" srcOrd="1" destOrd="0" presId="urn:microsoft.com/office/officeart/2005/8/layout/cycle8"/>
    <dgm:cxn modelId="{9DF44C2F-6580-4775-AB43-C4301D9BE518}" srcId="{D5AC1A95-BD01-458A-B415-CDBDD1AF5451}" destId="{33C19295-8EC5-42F6-9F61-C4F776EA8960}" srcOrd="2" destOrd="0" parTransId="{6052B5D4-0459-4574-AED7-E41F60E75EF1}" sibTransId="{2F253D2D-940B-4854-8837-FBA7CF4A1E96}"/>
    <dgm:cxn modelId="{B0199E3B-35FC-48E3-9902-ABDFA9F37C1C}" type="presOf" srcId="{5EBF8F2F-F142-47A4-BB24-D59AFC4B0DA1}" destId="{51831BB8-4625-41B5-9635-ED64A9C0FB1E}" srcOrd="0" destOrd="0" presId="urn:microsoft.com/office/officeart/2005/8/layout/cycle8"/>
    <dgm:cxn modelId="{6C876540-8B6A-4E4C-9AFF-CE70698F25EF}" type="presOf" srcId="{7EBEE87E-70F2-4454-8898-1859994FB61C}" destId="{60E30F57-5CBC-453E-B054-1AA6DD904CE3}" srcOrd="0" destOrd="0" presId="urn:microsoft.com/office/officeart/2005/8/layout/cycle8"/>
    <dgm:cxn modelId="{B5B72B63-EF2A-4A00-8645-3CF5A131D1D1}" type="presOf" srcId="{D5AC1A95-BD01-458A-B415-CDBDD1AF5451}" destId="{359EA1BD-2F84-4B3E-86E3-3C68C6C27C30}" srcOrd="0" destOrd="0" presId="urn:microsoft.com/office/officeart/2005/8/layout/cycle8"/>
    <dgm:cxn modelId="{78C60349-2DBA-407F-8259-CC061D7F3E5A}" type="presOf" srcId="{33C19295-8EC5-42F6-9F61-C4F776EA8960}" destId="{1D81BDE5-CFB3-48FD-9455-DB6E2552D014}" srcOrd="1" destOrd="0" presId="urn:microsoft.com/office/officeart/2005/8/layout/cycle8"/>
    <dgm:cxn modelId="{59993A4D-1C1C-4694-88E8-FBC04D8B3977}" type="presOf" srcId="{389F626F-E560-4B4D-B800-539723D14E2C}" destId="{146DA8AE-CAC1-44C9-BA49-8F0F6B9B065F}" srcOrd="1" destOrd="0" presId="urn:microsoft.com/office/officeart/2005/8/layout/cycle8"/>
    <dgm:cxn modelId="{460EC353-0F31-48C3-B14B-A2BC7D600654}" type="presOf" srcId="{5EBF8F2F-F142-47A4-BB24-D59AFC4B0DA1}" destId="{F68279F0-F149-4DFD-B88F-0C4CB7768874}" srcOrd="1" destOrd="0" presId="urn:microsoft.com/office/officeart/2005/8/layout/cycle8"/>
    <dgm:cxn modelId="{491B04A2-8C84-41B7-9CE4-45D6AD9C2F2A}" srcId="{D5AC1A95-BD01-458A-B415-CDBDD1AF5451}" destId="{389F626F-E560-4B4D-B800-539723D14E2C}" srcOrd="3" destOrd="0" parTransId="{32A4FE2A-E318-4806-824D-5DB7EDF95D0E}" sibTransId="{D3A8605E-C807-479A-8681-464DB69E6B9B}"/>
    <dgm:cxn modelId="{35B707AC-536D-4FC5-91E6-4F953AB819FA}" type="presOf" srcId="{33C19295-8EC5-42F6-9F61-C4F776EA8960}" destId="{C390BE7C-E894-4CA7-BBA6-0317764EC132}" srcOrd="0" destOrd="0" presId="urn:microsoft.com/office/officeart/2005/8/layout/cycle8"/>
    <dgm:cxn modelId="{F10044B9-B8D2-49EF-A4B2-35BE89B89993}" type="presOf" srcId="{389F626F-E560-4B4D-B800-539723D14E2C}" destId="{2A47C564-F146-40E0-8B6E-1544B962FA3C}" srcOrd="0" destOrd="0" presId="urn:microsoft.com/office/officeart/2005/8/layout/cycle8"/>
    <dgm:cxn modelId="{EA1D65F1-D51E-40FA-A446-B9BBF1AB53C9}" srcId="{D5AC1A95-BD01-458A-B415-CDBDD1AF5451}" destId="{7EBEE87E-70F2-4454-8898-1859994FB61C}" srcOrd="1" destOrd="0" parTransId="{6E6B6438-A5C3-41AF-877D-AF6CB451A273}" sibTransId="{35D5B524-AE8B-4073-9ADF-9BFAE42FDC5A}"/>
    <dgm:cxn modelId="{C3B3DFF6-CB23-4319-8A24-816A6EBA0EA0}" type="presParOf" srcId="{359EA1BD-2F84-4B3E-86E3-3C68C6C27C30}" destId="{51831BB8-4625-41B5-9635-ED64A9C0FB1E}" srcOrd="0" destOrd="0" presId="urn:microsoft.com/office/officeart/2005/8/layout/cycle8"/>
    <dgm:cxn modelId="{9016B22B-29BA-494D-A3B4-9ECA9976123F}" type="presParOf" srcId="{359EA1BD-2F84-4B3E-86E3-3C68C6C27C30}" destId="{232FDC47-C9AC-4F59-B795-A2284F28704C}" srcOrd="1" destOrd="0" presId="urn:microsoft.com/office/officeart/2005/8/layout/cycle8"/>
    <dgm:cxn modelId="{B1651347-1DC2-4F36-933D-0A18BE8DB63D}" type="presParOf" srcId="{359EA1BD-2F84-4B3E-86E3-3C68C6C27C30}" destId="{55A02B02-A7DA-4152-9E05-0770E2695340}" srcOrd="2" destOrd="0" presId="urn:microsoft.com/office/officeart/2005/8/layout/cycle8"/>
    <dgm:cxn modelId="{21B158D5-1FE7-4071-AAB4-6744EC10EA21}" type="presParOf" srcId="{359EA1BD-2F84-4B3E-86E3-3C68C6C27C30}" destId="{F68279F0-F149-4DFD-B88F-0C4CB7768874}" srcOrd="3" destOrd="0" presId="urn:microsoft.com/office/officeart/2005/8/layout/cycle8"/>
    <dgm:cxn modelId="{4281B2B8-642E-497D-B4B7-84E7F59BB9DF}" type="presParOf" srcId="{359EA1BD-2F84-4B3E-86E3-3C68C6C27C30}" destId="{60E30F57-5CBC-453E-B054-1AA6DD904CE3}" srcOrd="4" destOrd="0" presId="urn:microsoft.com/office/officeart/2005/8/layout/cycle8"/>
    <dgm:cxn modelId="{05F174A3-E259-4A7D-A28D-A400A784DB2E}" type="presParOf" srcId="{359EA1BD-2F84-4B3E-86E3-3C68C6C27C30}" destId="{6905DB31-8F1A-4DA8-8525-17082BDDD99D}" srcOrd="5" destOrd="0" presId="urn:microsoft.com/office/officeart/2005/8/layout/cycle8"/>
    <dgm:cxn modelId="{51966E32-766D-4EAA-BF4C-C63F3B217839}" type="presParOf" srcId="{359EA1BD-2F84-4B3E-86E3-3C68C6C27C30}" destId="{D7FB0219-3901-45EA-AB86-4E396F4710A8}" srcOrd="6" destOrd="0" presId="urn:microsoft.com/office/officeart/2005/8/layout/cycle8"/>
    <dgm:cxn modelId="{17741C36-B9D7-4A8B-94FB-449FDF5BF67C}" type="presParOf" srcId="{359EA1BD-2F84-4B3E-86E3-3C68C6C27C30}" destId="{B098FACC-F5A2-4364-AF5D-5E20474CBD4E}" srcOrd="7" destOrd="0" presId="urn:microsoft.com/office/officeart/2005/8/layout/cycle8"/>
    <dgm:cxn modelId="{69EBD1BB-C85A-46B7-B4DF-36A1CFE2E874}" type="presParOf" srcId="{359EA1BD-2F84-4B3E-86E3-3C68C6C27C30}" destId="{C390BE7C-E894-4CA7-BBA6-0317764EC132}" srcOrd="8" destOrd="0" presId="urn:microsoft.com/office/officeart/2005/8/layout/cycle8"/>
    <dgm:cxn modelId="{9104709B-444D-42F7-9D24-97CCDB730E9A}" type="presParOf" srcId="{359EA1BD-2F84-4B3E-86E3-3C68C6C27C30}" destId="{8E4DC4C7-1DD9-40CC-981E-3CF2655D66EF}" srcOrd="9" destOrd="0" presId="urn:microsoft.com/office/officeart/2005/8/layout/cycle8"/>
    <dgm:cxn modelId="{5D90D3D9-1E04-4EBF-9727-87822904C640}" type="presParOf" srcId="{359EA1BD-2F84-4B3E-86E3-3C68C6C27C30}" destId="{90E729E6-B531-4942-A29B-B975F96668DA}" srcOrd="10" destOrd="0" presId="urn:microsoft.com/office/officeart/2005/8/layout/cycle8"/>
    <dgm:cxn modelId="{45B928E1-6852-459B-A43D-35A889F9F705}" type="presParOf" srcId="{359EA1BD-2F84-4B3E-86E3-3C68C6C27C30}" destId="{1D81BDE5-CFB3-48FD-9455-DB6E2552D014}" srcOrd="11" destOrd="0" presId="urn:microsoft.com/office/officeart/2005/8/layout/cycle8"/>
    <dgm:cxn modelId="{BA71588D-512C-4054-88F8-EA0A1422E6BE}" type="presParOf" srcId="{359EA1BD-2F84-4B3E-86E3-3C68C6C27C30}" destId="{2A47C564-F146-40E0-8B6E-1544B962FA3C}" srcOrd="12" destOrd="0" presId="urn:microsoft.com/office/officeart/2005/8/layout/cycle8"/>
    <dgm:cxn modelId="{0A8C7637-137E-4E40-9E59-589D053275CC}" type="presParOf" srcId="{359EA1BD-2F84-4B3E-86E3-3C68C6C27C30}" destId="{ADBD88E0-73F4-45A5-87C8-1910DD17F50B}" srcOrd="13" destOrd="0" presId="urn:microsoft.com/office/officeart/2005/8/layout/cycle8"/>
    <dgm:cxn modelId="{6D671687-6D6D-451A-BDDC-DF37DA9D4947}" type="presParOf" srcId="{359EA1BD-2F84-4B3E-86E3-3C68C6C27C30}" destId="{BC7E6F83-BA5D-497D-B45E-DD34049DBCED}" srcOrd="14" destOrd="0" presId="urn:microsoft.com/office/officeart/2005/8/layout/cycle8"/>
    <dgm:cxn modelId="{7447359D-9066-4268-90AB-945E36EFDC35}" type="presParOf" srcId="{359EA1BD-2F84-4B3E-86E3-3C68C6C27C30}" destId="{146DA8AE-CAC1-44C9-BA49-8F0F6B9B065F}" srcOrd="15" destOrd="0" presId="urn:microsoft.com/office/officeart/2005/8/layout/cycle8"/>
    <dgm:cxn modelId="{6D6452EC-28F3-43BC-87F8-33FD321F2FC4}" type="presParOf" srcId="{359EA1BD-2F84-4B3E-86E3-3C68C6C27C30}" destId="{C7EFE302-AE2C-4C8C-B11D-370D25037776}" srcOrd="16" destOrd="0" presId="urn:microsoft.com/office/officeart/2005/8/layout/cycle8"/>
    <dgm:cxn modelId="{BF7AF2C7-49C1-4FAB-B4A2-FD9857FA033A}" type="presParOf" srcId="{359EA1BD-2F84-4B3E-86E3-3C68C6C27C30}" destId="{06E480B2-DA9C-4C4B-9B1A-727B1AFC790C}" srcOrd="17" destOrd="0" presId="urn:microsoft.com/office/officeart/2005/8/layout/cycle8"/>
    <dgm:cxn modelId="{C5FD5834-D1EA-4EA1-A8AE-8F316F61D279}" type="presParOf" srcId="{359EA1BD-2F84-4B3E-86E3-3C68C6C27C30}" destId="{32891521-9FE5-4F91-90D1-812B030AAB3B}" srcOrd="18" destOrd="0" presId="urn:microsoft.com/office/officeart/2005/8/layout/cycle8"/>
    <dgm:cxn modelId="{49835152-370B-4DA3-A2AF-1588295CD657}" type="presParOf" srcId="{359EA1BD-2F84-4B3E-86E3-3C68C6C27C30}" destId="{13FA6C6A-9F02-4488-A294-286171638D5F}" srcOrd="19" destOrd="0" presId="urn:microsoft.com/office/officeart/2005/8/layout/cycle8"/>
  </dgm:cxnLst>
  <dgm:bg>
    <a:effectLst>
      <a:glow rad="927100">
        <a:schemeClr val="bg1"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C1A95-BD01-458A-B415-CDBDD1AF5451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5EBF8F2F-F142-47A4-BB24-D59AFC4B0DA1}">
      <dgm:prSet phldrT="[Text]"/>
      <dgm:spPr>
        <a:solidFill>
          <a:schemeClr val="tx1"/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6">
                  <a:lumMod val="60000"/>
                  <a:lumOff val="40000"/>
                </a:schemeClr>
              </a:solidFill>
              <a:latin typeface="Congenial Black" panose="020F0502020204030204" pitchFamily="2" charset="0"/>
            </a:rPr>
            <a:t>Plan</a:t>
          </a:r>
          <a:endParaRPr lang="en-NZ" spc="-300" dirty="0">
            <a:solidFill>
              <a:schemeClr val="accent6">
                <a:lumMod val="60000"/>
                <a:lumOff val="40000"/>
              </a:schemeClr>
            </a:solidFill>
            <a:latin typeface="Congenial Black" panose="020F0502020204030204" pitchFamily="2" charset="0"/>
          </a:endParaRPr>
        </a:p>
      </dgm:t>
    </dgm:pt>
    <dgm:pt modelId="{D65DC061-F606-4697-AF7D-941B83CC4D7E}" type="parTrans" cxnId="{06F51319-8466-4EBC-A165-F083A0BBB70A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646135E-7EEE-4FDF-95AB-C0F5CFDA0225}" type="sibTrans" cxnId="{06F51319-8466-4EBC-A165-F083A0BBB70A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EBEE87E-70F2-4454-8898-1859994FB61C}">
      <dgm:prSet phldrT="[Text]"/>
      <dgm:spPr>
        <a:solidFill>
          <a:schemeClr val="tx1"/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5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Do</a:t>
          </a:r>
          <a:endParaRPr lang="en-NZ" b="1" cap="none" spc="-300" dirty="0">
            <a:ln w="6600">
              <a:solidFill>
                <a:schemeClr val="accent2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Congenial Black" panose="02000503040000020004" pitchFamily="2" charset="0"/>
          </a:endParaRPr>
        </a:p>
      </dgm:t>
    </dgm:pt>
    <dgm:pt modelId="{6E6B6438-A5C3-41AF-877D-AF6CB451A273}" type="parTrans" cxnId="{EA1D65F1-D51E-40FA-A446-B9BBF1AB53C9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D5B524-AE8B-4073-9ADF-9BFAE42FDC5A}" type="sibTrans" cxnId="{EA1D65F1-D51E-40FA-A446-B9BBF1AB53C9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3C19295-8EC5-42F6-9F61-C4F776EA8960}">
      <dgm:prSet phldrT="[Text]"/>
      <dgm:spPr>
        <a:solidFill>
          <a:schemeClr val="tx1"/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4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Study</a:t>
          </a:r>
          <a:endParaRPr lang="en-NZ" spc="-300" dirty="0">
            <a:solidFill>
              <a:schemeClr val="accent4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gm:t>
    </dgm:pt>
    <dgm:pt modelId="{6052B5D4-0459-4574-AED7-E41F60E75EF1}" type="parTrans" cxnId="{9DF44C2F-6580-4775-AB43-C4301D9BE518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F253D2D-940B-4854-8837-FBA7CF4A1E96}" type="sibTrans" cxnId="{9DF44C2F-6580-4775-AB43-C4301D9BE518}">
      <dgm:prSet/>
      <dgm:spPr/>
      <dgm:t>
        <a:bodyPr/>
        <a:lstStyle/>
        <a:p>
          <a:endParaRPr lang="en-NZ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89F626F-E560-4B4D-B800-539723D14E2C}">
      <dgm:prSet phldrT="[Text]"/>
      <dgm:spPr>
        <a:solidFill>
          <a:schemeClr val="tx1"/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pc="-300" dirty="0">
              <a:solidFill>
                <a:schemeClr val="accent2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Act</a:t>
          </a:r>
          <a:endParaRPr lang="en-NZ" spc="-300" dirty="0">
            <a:solidFill>
              <a:schemeClr val="accent2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gm:t>
    </dgm:pt>
    <dgm:pt modelId="{32A4FE2A-E318-4806-824D-5DB7EDF95D0E}" type="parTrans" cxnId="{491B04A2-8C84-41B7-9CE4-45D6AD9C2F2A}">
      <dgm:prSet/>
      <dgm:spPr/>
      <dgm:t>
        <a:bodyPr/>
        <a:lstStyle/>
        <a:p>
          <a:endParaRPr lang="en-NZ"/>
        </a:p>
      </dgm:t>
    </dgm:pt>
    <dgm:pt modelId="{D3A8605E-C807-479A-8681-464DB69E6B9B}" type="sibTrans" cxnId="{491B04A2-8C84-41B7-9CE4-45D6AD9C2F2A}">
      <dgm:prSet/>
      <dgm:spPr/>
      <dgm:t>
        <a:bodyPr/>
        <a:lstStyle/>
        <a:p>
          <a:endParaRPr lang="en-NZ"/>
        </a:p>
      </dgm:t>
    </dgm:pt>
    <dgm:pt modelId="{359EA1BD-2F84-4B3E-86E3-3C68C6C27C30}" type="pres">
      <dgm:prSet presAssocID="{D5AC1A95-BD01-458A-B415-CDBDD1AF5451}" presName="compositeShape" presStyleCnt="0">
        <dgm:presLayoutVars>
          <dgm:chMax val="7"/>
          <dgm:dir/>
          <dgm:resizeHandles val="exact"/>
        </dgm:presLayoutVars>
      </dgm:prSet>
      <dgm:spPr/>
    </dgm:pt>
    <dgm:pt modelId="{51831BB8-4625-41B5-9635-ED64A9C0FB1E}" type="pres">
      <dgm:prSet presAssocID="{D5AC1A95-BD01-458A-B415-CDBDD1AF5451}" presName="wedge1" presStyleLbl="node1" presStyleIdx="0" presStyleCnt="4"/>
      <dgm:spPr/>
    </dgm:pt>
    <dgm:pt modelId="{232FDC47-C9AC-4F59-B795-A2284F28704C}" type="pres">
      <dgm:prSet presAssocID="{D5AC1A95-BD01-458A-B415-CDBDD1AF5451}" presName="dummy1a" presStyleCnt="0"/>
      <dgm:spPr/>
    </dgm:pt>
    <dgm:pt modelId="{55A02B02-A7DA-4152-9E05-0770E2695340}" type="pres">
      <dgm:prSet presAssocID="{D5AC1A95-BD01-458A-B415-CDBDD1AF5451}" presName="dummy1b" presStyleCnt="0"/>
      <dgm:spPr/>
    </dgm:pt>
    <dgm:pt modelId="{F68279F0-F149-4DFD-B88F-0C4CB7768874}" type="pres">
      <dgm:prSet presAssocID="{D5AC1A95-BD01-458A-B415-CDBDD1AF545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0E30F57-5CBC-453E-B054-1AA6DD904CE3}" type="pres">
      <dgm:prSet presAssocID="{D5AC1A95-BD01-458A-B415-CDBDD1AF5451}" presName="wedge2" presStyleLbl="node1" presStyleIdx="1" presStyleCnt="4"/>
      <dgm:spPr/>
    </dgm:pt>
    <dgm:pt modelId="{6905DB31-8F1A-4DA8-8525-17082BDDD99D}" type="pres">
      <dgm:prSet presAssocID="{D5AC1A95-BD01-458A-B415-CDBDD1AF5451}" presName="dummy2a" presStyleCnt="0"/>
      <dgm:spPr/>
    </dgm:pt>
    <dgm:pt modelId="{D7FB0219-3901-45EA-AB86-4E396F4710A8}" type="pres">
      <dgm:prSet presAssocID="{D5AC1A95-BD01-458A-B415-CDBDD1AF5451}" presName="dummy2b" presStyleCnt="0"/>
      <dgm:spPr/>
    </dgm:pt>
    <dgm:pt modelId="{B098FACC-F5A2-4364-AF5D-5E20474CBD4E}" type="pres">
      <dgm:prSet presAssocID="{D5AC1A95-BD01-458A-B415-CDBDD1AF545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90BE7C-E894-4CA7-BBA6-0317764EC132}" type="pres">
      <dgm:prSet presAssocID="{D5AC1A95-BD01-458A-B415-CDBDD1AF5451}" presName="wedge3" presStyleLbl="node1" presStyleIdx="2" presStyleCnt="4"/>
      <dgm:spPr/>
    </dgm:pt>
    <dgm:pt modelId="{8E4DC4C7-1DD9-40CC-981E-3CF2655D66EF}" type="pres">
      <dgm:prSet presAssocID="{D5AC1A95-BD01-458A-B415-CDBDD1AF5451}" presName="dummy3a" presStyleCnt="0"/>
      <dgm:spPr/>
    </dgm:pt>
    <dgm:pt modelId="{90E729E6-B531-4942-A29B-B975F96668DA}" type="pres">
      <dgm:prSet presAssocID="{D5AC1A95-BD01-458A-B415-CDBDD1AF5451}" presName="dummy3b" presStyleCnt="0"/>
      <dgm:spPr/>
    </dgm:pt>
    <dgm:pt modelId="{1D81BDE5-CFB3-48FD-9455-DB6E2552D014}" type="pres">
      <dgm:prSet presAssocID="{D5AC1A95-BD01-458A-B415-CDBDD1AF545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47C564-F146-40E0-8B6E-1544B962FA3C}" type="pres">
      <dgm:prSet presAssocID="{D5AC1A95-BD01-458A-B415-CDBDD1AF5451}" presName="wedge4" presStyleLbl="node1" presStyleIdx="3" presStyleCnt="4"/>
      <dgm:spPr/>
    </dgm:pt>
    <dgm:pt modelId="{ADBD88E0-73F4-45A5-87C8-1910DD17F50B}" type="pres">
      <dgm:prSet presAssocID="{D5AC1A95-BD01-458A-B415-CDBDD1AF5451}" presName="dummy4a" presStyleCnt="0"/>
      <dgm:spPr/>
    </dgm:pt>
    <dgm:pt modelId="{BC7E6F83-BA5D-497D-B45E-DD34049DBCED}" type="pres">
      <dgm:prSet presAssocID="{D5AC1A95-BD01-458A-B415-CDBDD1AF5451}" presName="dummy4b" presStyleCnt="0"/>
      <dgm:spPr/>
    </dgm:pt>
    <dgm:pt modelId="{146DA8AE-CAC1-44C9-BA49-8F0F6B9B065F}" type="pres">
      <dgm:prSet presAssocID="{D5AC1A95-BD01-458A-B415-CDBDD1AF545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7EFE302-AE2C-4C8C-B11D-370D25037776}" type="pres">
      <dgm:prSet presAssocID="{A646135E-7EEE-4FDF-95AB-C0F5CFDA0225}" presName="arrowWedge1" presStyleLbl="fgSibTrans2D1" presStyleIdx="0" presStyleCnt="4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</dgm:pt>
    <dgm:pt modelId="{06E480B2-DA9C-4C4B-9B1A-727B1AFC790C}" type="pres">
      <dgm:prSet presAssocID="{35D5B524-AE8B-4073-9ADF-9BFAE42FDC5A}" presName="arrowWedge2" presStyleLbl="fgSibTrans2D1" presStyleIdx="1" presStyleCnt="4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</dgm:pt>
    <dgm:pt modelId="{32891521-9FE5-4F91-90D1-812B030AAB3B}" type="pres">
      <dgm:prSet presAssocID="{2F253D2D-940B-4854-8837-FBA7CF4A1E96}" presName="arrowWedge3" presStyleLbl="fgSibTrans2D1" presStyleIdx="2" presStyleCnt="4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</dgm:pt>
    <dgm:pt modelId="{13FA6C6A-9F02-4488-A294-286171638D5F}" type="pres">
      <dgm:prSet presAssocID="{D3A8605E-C807-479A-8681-464DB69E6B9B}" presName="arrowWedge4" presStyleLbl="fgSibTrans2D1" presStyleIdx="3" presStyleCnt="4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6F51319-8466-4EBC-A165-F083A0BBB70A}" srcId="{D5AC1A95-BD01-458A-B415-CDBDD1AF5451}" destId="{5EBF8F2F-F142-47A4-BB24-D59AFC4B0DA1}" srcOrd="0" destOrd="0" parTransId="{D65DC061-F606-4697-AF7D-941B83CC4D7E}" sibTransId="{A646135E-7EEE-4FDF-95AB-C0F5CFDA0225}"/>
    <dgm:cxn modelId="{C47A5A29-9D1F-4ECA-9DC1-A9D6654E1D7E}" type="presOf" srcId="{7EBEE87E-70F2-4454-8898-1859994FB61C}" destId="{B098FACC-F5A2-4364-AF5D-5E20474CBD4E}" srcOrd="1" destOrd="0" presId="urn:microsoft.com/office/officeart/2005/8/layout/cycle8"/>
    <dgm:cxn modelId="{9DF44C2F-6580-4775-AB43-C4301D9BE518}" srcId="{D5AC1A95-BD01-458A-B415-CDBDD1AF5451}" destId="{33C19295-8EC5-42F6-9F61-C4F776EA8960}" srcOrd="2" destOrd="0" parTransId="{6052B5D4-0459-4574-AED7-E41F60E75EF1}" sibTransId="{2F253D2D-940B-4854-8837-FBA7CF4A1E96}"/>
    <dgm:cxn modelId="{B0199E3B-35FC-48E3-9902-ABDFA9F37C1C}" type="presOf" srcId="{5EBF8F2F-F142-47A4-BB24-D59AFC4B0DA1}" destId="{51831BB8-4625-41B5-9635-ED64A9C0FB1E}" srcOrd="0" destOrd="0" presId="urn:microsoft.com/office/officeart/2005/8/layout/cycle8"/>
    <dgm:cxn modelId="{6C876540-8B6A-4E4C-9AFF-CE70698F25EF}" type="presOf" srcId="{7EBEE87E-70F2-4454-8898-1859994FB61C}" destId="{60E30F57-5CBC-453E-B054-1AA6DD904CE3}" srcOrd="0" destOrd="0" presId="urn:microsoft.com/office/officeart/2005/8/layout/cycle8"/>
    <dgm:cxn modelId="{B5B72B63-EF2A-4A00-8645-3CF5A131D1D1}" type="presOf" srcId="{D5AC1A95-BD01-458A-B415-CDBDD1AF5451}" destId="{359EA1BD-2F84-4B3E-86E3-3C68C6C27C30}" srcOrd="0" destOrd="0" presId="urn:microsoft.com/office/officeart/2005/8/layout/cycle8"/>
    <dgm:cxn modelId="{78C60349-2DBA-407F-8259-CC061D7F3E5A}" type="presOf" srcId="{33C19295-8EC5-42F6-9F61-C4F776EA8960}" destId="{1D81BDE5-CFB3-48FD-9455-DB6E2552D014}" srcOrd="1" destOrd="0" presId="urn:microsoft.com/office/officeart/2005/8/layout/cycle8"/>
    <dgm:cxn modelId="{59993A4D-1C1C-4694-88E8-FBC04D8B3977}" type="presOf" srcId="{389F626F-E560-4B4D-B800-539723D14E2C}" destId="{146DA8AE-CAC1-44C9-BA49-8F0F6B9B065F}" srcOrd="1" destOrd="0" presId="urn:microsoft.com/office/officeart/2005/8/layout/cycle8"/>
    <dgm:cxn modelId="{460EC353-0F31-48C3-B14B-A2BC7D600654}" type="presOf" srcId="{5EBF8F2F-F142-47A4-BB24-D59AFC4B0DA1}" destId="{F68279F0-F149-4DFD-B88F-0C4CB7768874}" srcOrd="1" destOrd="0" presId="urn:microsoft.com/office/officeart/2005/8/layout/cycle8"/>
    <dgm:cxn modelId="{491B04A2-8C84-41B7-9CE4-45D6AD9C2F2A}" srcId="{D5AC1A95-BD01-458A-B415-CDBDD1AF5451}" destId="{389F626F-E560-4B4D-B800-539723D14E2C}" srcOrd="3" destOrd="0" parTransId="{32A4FE2A-E318-4806-824D-5DB7EDF95D0E}" sibTransId="{D3A8605E-C807-479A-8681-464DB69E6B9B}"/>
    <dgm:cxn modelId="{35B707AC-536D-4FC5-91E6-4F953AB819FA}" type="presOf" srcId="{33C19295-8EC5-42F6-9F61-C4F776EA8960}" destId="{C390BE7C-E894-4CA7-BBA6-0317764EC132}" srcOrd="0" destOrd="0" presId="urn:microsoft.com/office/officeart/2005/8/layout/cycle8"/>
    <dgm:cxn modelId="{F10044B9-B8D2-49EF-A4B2-35BE89B89993}" type="presOf" srcId="{389F626F-E560-4B4D-B800-539723D14E2C}" destId="{2A47C564-F146-40E0-8B6E-1544B962FA3C}" srcOrd="0" destOrd="0" presId="urn:microsoft.com/office/officeart/2005/8/layout/cycle8"/>
    <dgm:cxn modelId="{EA1D65F1-D51E-40FA-A446-B9BBF1AB53C9}" srcId="{D5AC1A95-BD01-458A-B415-CDBDD1AF5451}" destId="{7EBEE87E-70F2-4454-8898-1859994FB61C}" srcOrd="1" destOrd="0" parTransId="{6E6B6438-A5C3-41AF-877D-AF6CB451A273}" sibTransId="{35D5B524-AE8B-4073-9ADF-9BFAE42FDC5A}"/>
    <dgm:cxn modelId="{C3B3DFF6-CB23-4319-8A24-816A6EBA0EA0}" type="presParOf" srcId="{359EA1BD-2F84-4B3E-86E3-3C68C6C27C30}" destId="{51831BB8-4625-41B5-9635-ED64A9C0FB1E}" srcOrd="0" destOrd="0" presId="urn:microsoft.com/office/officeart/2005/8/layout/cycle8"/>
    <dgm:cxn modelId="{9016B22B-29BA-494D-A3B4-9ECA9976123F}" type="presParOf" srcId="{359EA1BD-2F84-4B3E-86E3-3C68C6C27C30}" destId="{232FDC47-C9AC-4F59-B795-A2284F28704C}" srcOrd="1" destOrd="0" presId="urn:microsoft.com/office/officeart/2005/8/layout/cycle8"/>
    <dgm:cxn modelId="{B1651347-1DC2-4F36-933D-0A18BE8DB63D}" type="presParOf" srcId="{359EA1BD-2F84-4B3E-86E3-3C68C6C27C30}" destId="{55A02B02-A7DA-4152-9E05-0770E2695340}" srcOrd="2" destOrd="0" presId="urn:microsoft.com/office/officeart/2005/8/layout/cycle8"/>
    <dgm:cxn modelId="{21B158D5-1FE7-4071-AAB4-6744EC10EA21}" type="presParOf" srcId="{359EA1BD-2F84-4B3E-86E3-3C68C6C27C30}" destId="{F68279F0-F149-4DFD-B88F-0C4CB7768874}" srcOrd="3" destOrd="0" presId="urn:microsoft.com/office/officeart/2005/8/layout/cycle8"/>
    <dgm:cxn modelId="{4281B2B8-642E-497D-B4B7-84E7F59BB9DF}" type="presParOf" srcId="{359EA1BD-2F84-4B3E-86E3-3C68C6C27C30}" destId="{60E30F57-5CBC-453E-B054-1AA6DD904CE3}" srcOrd="4" destOrd="0" presId="urn:microsoft.com/office/officeart/2005/8/layout/cycle8"/>
    <dgm:cxn modelId="{05F174A3-E259-4A7D-A28D-A400A784DB2E}" type="presParOf" srcId="{359EA1BD-2F84-4B3E-86E3-3C68C6C27C30}" destId="{6905DB31-8F1A-4DA8-8525-17082BDDD99D}" srcOrd="5" destOrd="0" presId="urn:microsoft.com/office/officeart/2005/8/layout/cycle8"/>
    <dgm:cxn modelId="{51966E32-766D-4EAA-BF4C-C63F3B217839}" type="presParOf" srcId="{359EA1BD-2F84-4B3E-86E3-3C68C6C27C30}" destId="{D7FB0219-3901-45EA-AB86-4E396F4710A8}" srcOrd="6" destOrd="0" presId="urn:microsoft.com/office/officeart/2005/8/layout/cycle8"/>
    <dgm:cxn modelId="{17741C36-B9D7-4A8B-94FB-449FDF5BF67C}" type="presParOf" srcId="{359EA1BD-2F84-4B3E-86E3-3C68C6C27C30}" destId="{B098FACC-F5A2-4364-AF5D-5E20474CBD4E}" srcOrd="7" destOrd="0" presId="urn:microsoft.com/office/officeart/2005/8/layout/cycle8"/>
    <dgm:cxn modelId="{69EBD1BB-C85A-46B7-B4DF-36A1CFE2E874}" type="presParOf" srcId="{359EA1BD-2F84-4B3E-86E3-3C68C6C27C30}" destId="{C390BE7C-E894-4CA7-BBA6-0317764EC132}" srcOrd="8" destOrd="0" presId="urn:microsoft.com/office/officeart/2005/8/layout/cycle8"/>
    <dgm:cxn modelId="{9104709B-444D-42F7-9D24-97CCDB730E9A}" type="presParOf" srcId="{359EA1BD-2F84-4B3E-86E3-3C68C6C27C30}" destId="{8E4DC4C7-1DD9-40CC-981E-3CF2655D66EF}" srcOrd="9" destOrd="0" presId="urn:microsoft.com/office/officeart/2005/8/layout/cycle8"/>
    <dgm:cxn modelId="{5D90D3D9-1E04-4EBF-9727-87822904C640}" type="presParOf" srcId="{359EA1BD-2F84-4B3E-86E3-3C68C6C27C30}" destId="{90E729E6-B531-4942-A29B-B975F96668DA}" srcOrd="10" destOrd="0" presId="urn:microsoft.com/office/officeart/2005/8/layout/cycle8"/>
    <dgm:cxn modelId="{45B928E1-6852-459B-A43D-35A889F9F705}" type="presParOf" srcId="{359EA1BD-2F84-4B3E-86E3-3C68C6C27C30}" destId="{1D81BDE5-CFB3-48FD-9455-DB6E2552D014}" srcOrd="11" destOrd="0" presId="urn:microsoft.com/office/officeart/2005/8/layout/cycle8"/>
    <dgm:cxn modelId="{BA71588D-512C-4054-88F8-EA0A1422E6BE}" type="presParOf" srcId="{359EA1BD-2F84-4B3E-86E3-3C68C6C27C30}" destId="{2A47C564-F146-40E0-8B6E-1544B962FA3C}" srcOrd="12" destOrd="0" presId="urn:microsoft.com/office/officeart/2005/8/layout/cycle8"/>
    <dgm:cxn modelId="{0A8C7637-137E-4E40-9E59-589D053275CC}" type="presParOf" srcId="{359EA1BD-2F84-4B3E-86E3-3C68C6C27C30}" destId="{ADBD88E0-73F4-45A5-87C8-1910DD17F50B}" srcOrd="13" destOrd="0" presId="urn:microsoft.com/office/officeart/2005/8/layout/cycle8"/>
    <dgm:cxn modelId="{6D671687-6D6D-451A-BDDC-DF37DA9D4947}" type="presParOf" srcId="{359EA1BD-2F84-4B3E-86E3-3C68C6C27C30}" destId="{BC7E6F83-BA5D-497D-B45E-DD34049DBCED}" srcOrd="14" destOrd="0" presId="urn:microsoft.com/office/officeart/2005/8/layout/cycle8"/>
    <dgm:cxn modelId="{7447359D-9066-4268-90AB-945E36EFDC35}" type="presParOf" srcId="{359EA1BD-2F84-4B3E-86E3-3C68C6C27C30}" destId="{146DA8AE-CAC1-44C9-BA49-8F0F6B9B065F}" srcOrd="15" destOrd="0" presId="urn:microsoft.com/office/officeart/2005/8/layout/cycle8"/>
    <dgm:cxn modelId="{6D6452EC-28F3-43BC-87F8-33FD321F2FC4}" type="presParOf" srcId="{359EA1BD-2F84-4B3E-86E3-3C68C6C27C30}" destId="{C7EFE302-AE2C-4C8C-B11D-370D25037776}" srcOrd="16" destOrd="0" presId="urn:microsoft.com/office/officeart/2005/8/layout/cycle8"/>
    <dgm:cxn modelId="{BF7AF2C7-49C1-4FAB-B4A2-FD9857FA033A}" type="presParOf" srcId="{359EA1BD-2F84-4B3E-86E3-3C68C6C27C30}" destId="{06E480B2-DA9C-4C4B-9B1A-727B1AFC790C}" srcOrd="17" destOrd="0" presId="urn:microsoft.com/office/officeart/2005/8/layout/cycle8"/>
    <dgm:cxn modelId="{C5FD5834-D1EA-4EA1-A8AE-8F316F61D279}" type="presParOf" srcId="{359EA1BD-2F84-4B3E-86E3-3C68C6C27C30}" destId="{32891521-9FE5-4F91-90D1-812B030AAB3B}" srcOrd="18" destOrd="0" presId="urn:microsoft.com/office/officeart/2005/8/layout/cycle8"/>
    <dgm:cxn modelId="{49835152-370B-4DA3-A2AF-1588295CD657}" type="presParOf" srcId="{359EA1BD-2F84-4B3E-86E3-3C68C6C27C30}" destId="{13FA6C6A-9F02-4488-A294-286171638D5F}" srcOrd="19" destOrd="0" presId="urn:microsoft.com/office/officeart/2005/8/layout/cycle8"/>
  </dgm:cxnLst>
  <dgm:bg>
    <a:effectLst>
      <a:glow rad="927100">
        <a:schemeClr val="bg1"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3D107-4B91-4E66-89CA-5343167F9BC5}" type="doc">
      <dgm:prSet loTypeId="urn:microsoft.com/office/officeart/2005/8/layout/funnel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1869C5BC-F7E3-4CA2-92E3-047A65B16B3A}">
      <dgm:prSet phldrT="[Text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Tangata Whaiora</a:t>
          </a:r>
        </a:p>
      </dgm:t>
    </dgm:pt>
    <dgm:pt modelId="{D643C2F3-0BDC-4CCF-AEF4-BFABB32CA12C}" type="parTrans" cxnId="{9534AC27-E6FB-41E9-B1D9-4D849D9AFBC4}">
      <dgm:prSet/>
      <dgm:spPr/>
      <dgm:t>
        <a:bodyPr/>
        <a:lstStyle/>
        <a:p>
          <a:endParaRPr lang="en-NZ"/>
        </a:p>
      </dgm:t>
    </dgm:pt>
    <dgm:pt modelId="{3EEB56C3-7430-441A-AFDD-7016D1384374}" type="sibTrans" cxnId="{9534AC27-E6FB-41E9-B1D9-4D849D9AFBC4}">
      <dgm:prSet/>
      <dgm:spPr/>
      <dgm:t>
        <a:bodyPr/>
        <a:lstStyle/>
        <a:p>
          <a:endParaRPr lang="en-NZ"/>
        </a:p>
      </dgm:t>
    </dgm:pt>
    <dgm:pt modelId="{97B12C1D-A562-4C1B-80D3-ACC532C882AE}">
      <dgm:prSet phldrT="[Text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Whānau</a:t>
          </a:r>
        </a:p>
      </dgm:t>
    </dgm:pt>
    <dgm:pt modelId="{6B289690-FBF4-4164-88A8-F46155764BD9}" type="parTrans" cxnId="{7C5DCD3F-B4F5-49A1-AF5E-9C0263F57C9A}">
      <dgm:prSet/>
      <dgm:spPr/>
      <dgm:t>
        <a:bodyPr/>
        <a:lstStyle/>
        <a:p>
          <a:endParaRPr lang="en-NZ"/>
        </a:p>
      </dgm:t>
    </dgm:pt>
    <dgm:pt modelId="{6B4AFC87-DFFC-4D2E-BA48-2CA46D89CB10}" type="sibTrans" cxnId="{7C5DCD3F-B4F5-49A1-AF5E-9C0263F57C9A}">
      <dgm:prSet/>
      <dgm:spPr/>
      <dgm:t>
        <a:bodyPr/>
        <a:lstStyle/>
        <a:p>
          <a:endParaRPr lang="en-NZ"/>
        </a:p>
      </dgm:t>
    </dgm:pt>
    <dgm:pt modelId="{E19773F3-D13C-4BFD-A24E-887BFEDFFC5B}">
      <dgm:prSet phldrT="[Text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Staff</a:t>
          </a:r>
        </a:p>
      </dgm:t>
    </dgm:pt>
    <dgm:pt modelId="{DBE45346-4DB4-43C1-97A4-291696A643A6}" type="parTrans" cxnId="{7951A8C1-4827-4B20-8D23-2B9710C77218}">
      <dgm:prSet/>
      <dgm:spPr/>
      <dgm:t>
        <a:bodyPr/>
        <a:lstStyle/>
        <a:p>
          <a:endParaRPr lang="en-NZ"/>
        </a:p>
      </dgm:t>
    </dgm:pt>
    <dgm:pt modelId="{DA312405-5450-479C-B491-70451DB7C739}" type="sibTrans" cxnId="{7951A8C1-4827-4B20-8D23-2B9710C77218}">
      <dgm:prSet/>
      <dgm:spPr/>
      <dgm:t>
        <a:bodyPr/>
        <a:lstStyle/>
        <a:p>
          <a:endParaRPr lang="en-NZ"/>
        </a:p>
      </dgm:t>
    </dgm:pt>
    <dgm:pt modelId="{DFF65F3A-F63B-4F61-82BB-3AC4014B5203}">
      <dgm:prSet phldrT="[Text]"/>
      <dgm:spPr/>
      <dgm:t>
        <a:bodyPr/>
        <a:lstStyle/>
        <a:p>
          <a:r>
            <a:rPr lang="en-NZ" dirty="0">
              <a:latin typeface="Congenial Black" panose="02000503040000020004" pitchFamily="2" charset="0"/>
            </a:rPr>
            <a:t>Evaluation</a:t>
          </a:r>
        </a:p>
      </dgm:t>
    </dgm:pt>
    <dgm:pt modelId="{F7DC2928-4DBA-4D7C-928B-E39CDE12BB05}" type="parTrans" cxnId="{A70953D7-5557-4B6F-8788-EBDA57143280}">
      <dgm:prSet/>
      <dgm:spPr/>
      <dgm:t>
        <a:bodyPr/>
        <a:lstStyle/>
        <a:p>
          <a:endParaRPr lang="en-NZ"/>
        </a:p>
      </dgm:t>
    </dgm:pt>
    <dgm:pt modelId="{C84677F0-BF30-4E29-96C4-8FF42B9CCC9A}" type="sibTrans" cxnId="{A70953D7-5557-4B6F-8788-EBDA57143280}">
      <dgm:prSet/>
      <dgm:spPr/>
      <dgm:t>
        <a:bodyPr/>
        <a:lstStyle/>
        <a:p>
          <a:endParaRPr lang="en-NZ"/>
        </a:p>
      </dgm:t>
    </dgm:pt>
    <dgm:pt modelId="{1D4B0E85-2818-4709-96CA-25A1E803BA04}" type="pres">
      <dgm:prSet presAssocID="{2EC3D107-4B91-4E66-89CA-5343167F9BC5}" presName="Name0" presStyleCnt="0">
        <dgm:presLayoutVars>
          <dgm:chMax val="4"/>
          <dgm:resizeHandles val="exact"/>
        </dgm:presLayoutVars>
      </dgm:prSet>
      <dgm:spPr/>
    </dgm:pt>
    <dgm:pt modelId="{C787D0B3-F9A5-444E-B4BE-F58BA7539B3F}" type="pres">
      <dgm:prSet presAssocID="{2EC3D107-4B91-4E66-89CA-5343167F9BC5}" presName="ellipse" presStyleLbl="trBgShp" presStyleIdx="0" presStyleCnt="1"/>
      <dgm:spPr>
        <a:solidFill>
          <a:schemeClr val="bg1">
            <a:lumMod val="95000"/>
            <a:alpha val="40000"/>
          </a:schemeClr>
        </a:solidFill>
      </dgm:spPr>
    </dgm:pt>
    <dgm:pt modelId="{AA4B3D79-5185-4C4E-994C-6042CB7FBD0B}" type="pres">
      <dgm:prSet presAssocID="{2EC3D107-4B91-4E66-89CA-5343167F9BC5}" presName="arrow1" presStyleLbl="fgShp" presStyleIdx="0" presStyleCn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A686B856-1767-4F78-A1BA-213678F3AE17}" type="pres">
      <dgm:prSet presAssocID="{2EC3D107-4B91-4E66-89CA-5343167F9BC5}" presName="rectangle" presStyleLbl="revTx" presStyleIdx="0" presStyleCnt="1">
        <dgm:presLayoutVars>
          <dgm:bulletEnabled val="1"/>
        </dgm:presLayoutVars>
      </dgm:prSet>
      <dgm:spPr/>
    </dgm:pt>
    <dgm:pt modelId="{BA2BEE0B-80F4-4B96-BB3A-72D7D19F7282}" type="pres">
      <dgm:prSet presAssocID="{97B12C1D-A562-4C1B-80D3-ACC532C882AE}" presName="item1" presStyleLbl="node1" presStyleIdx="0" presStyleCnt="3">
        <dgm:presLayoutVars>
          <dgm:bulletEnabled val="1"/>
        </dgm:presLayoutVars>
      </dgm:prSet>
      <dgm:spPr/>
    </dgm:pt>
    <dgm:pt modelId="{A9BB2A6C-0E45-4D8D-A47D-40B810708C11}" type="pres">
      <dgm:prSet presAssocID="{E19773F3-D13C-4BFD-A24E-887BFEDFFC5B}" presName="item2" presStyleLbl="node1" presStyleIdx="1" presStyleCnt="3">
        <dgm:presLayoutVars>
          <dgm:bulletEnabled val="1"/>
        </dgm:presLayoutVars>
      </dgm:prSet>
      <dgm:spPr/>
    </dgm:pt>
    <dgm:pt modelId="{2351888A-E5C9-43CE-B51B-7AAD050E7487}" type="pres">
      <dgm:prSet presAssocID="{DFF65F3A-F63B-4F61-82BB-3AC4014B5203}" presName="item3" presStyleLbl="node1" presStyleIdx="2" presStyleCnt="3">
        <dgm:presLayoutVars>
          <dgm:bulletEnabled val="1"/>
        </dgm:presLayoutVars>
      </dgm:prSet>
      <dgm:spPr/>
    </dgm:pt>
    <dgm:pt modelId="{AE7654E9-3A72-4F3E-BB07-0667CC8673D5}" type="pres">
      <dgm:prSet presAssocID="{2EC3D107-4B91-4E66-89CA-5343167F9BC5}" presName="funnel" presStyleLbl="trAlignAcc1" presStyleIdx="0" presStyleCnt="1"/>
      <dgm:spPr>
        <a:solidFill>
          <a:schemeClr val="accent4">
            <a:lumMod val="50000"/>
            <a:alpha val="12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205F2504-73A9-4B7B-B0AF-EA2DE02F1AA7}" type="presOf" srcId="{1869C5BC-F7E3-4CA2-92E3-047A65B16B3A}" destId="{2351888A-E5C9-43CE-B51B-7AAD050E7487}" srcOrd="0" destOrd="0" presId="urn:microsoft.com/office/officeart/2005/8/layout/funnel1"/>
    <dgm:cxn modelId="{F48FFD24-4CAC-44B3-AEB4-C0C671F66E96}" type="presOf" srcId="{2EC3D107-4B91-4E66-89CA-5343167F9BC5}" destId="{1D4B0E85-2818-4709-96CA-25A1E803BA04}" srcOrd="0" destOrd="0" presId="urn:microsoft.com/office/officeart/2005/8/layout/funnel1"/>
    <dgm:cxn modelId="{9534AC27-E6FB-41E9-B1D9-4D849D9AFBC4}" srcId="{2EC3D107-4B91-4E66-89CA-5343167F9BC5}" destId="{1869C5BC-F7E3-4CA2-92E3-047A65B16B3A}" srcOrd="0" destOrd="0" parTransId="{D643C2F3-0BDC-4CCF-AEF4-BFABB32CA12C}" sibTransId="{3EEB56C3-7430-441A-AFDD-7016D1384374}"/>
    <dgm:cxn modelId="{7C5DCD3F-B4F5-49A1-AF5E-9C0263F57C9A}" srcId="{2EC3D107-4B91-4E66-89CA-5343167F9BC5}" destId="{97B12C1D-A562-4C1B-80D3-ACC532C882AE}" srcOrd="1" destOrd="0" parTransId="{6B289690-FBF4-4164-88A8-F46155764BD9}" sibTransId="{6B4AFC87-DFFC-4D2E-BA48-2CA46D89CB10}"/>
    <dgm:cxn modelId="{B0AD4066-A30A-428D-83E3-FC2FF702D5EB}" type="presOf" srcId="{E19773F3-D13C-4BFD-A24E-887BFEDFFC5B}" destId="{BA2BEE0B-80F4-4B96-BB3A-72D7D19F7282}" srcOrd="0" destOrd="0" presId="urn:microsoft.com/office/officeart/2005/8/layout/funnel1"/>
    <dgm:cxn modelId="{7951A8C1-4827-4B20-8D23-2B9710C77218}" srcId="{2EC3D107-4B91-4E66-89CA-5343167F9BC5}" destId="{E19773F3-D13C-4BFD-A24E-887BFEDFFC5B}" srcOrd="2" destOrd="0" parTransId="{DBE45346-4DB4-43C1-97A4-291696A643A6}" sibTransId="{DA312405-5450-479C-B491-70451DB7C739}"/>
    <dgm:cxn modelId="{DD9A74CB-2C39-4575-937A-79AA4562A72C}" type="presOf" srcId="{97B12C1D-A562-4C1B-80D3-ACC532C882AE}" destId="{A9BB2A6C-0E45-4D8D-A47D-40B810708C11}" srcOrd="0" destOrd="0" presId="urn:microsoft.com/office/officeart/2005/8/layout/funnel1"/>
    <dgm:cxn modelId="{A70953D7-5557-4B6F-8788-EBDA57143280}" srcId="{2EC3D107-4B91-4E66-89CA-5343167F9BC5}" destId="{DFF65F3A-F63B-4F61-82BB-3AC4014B5203}" srcOrd="3" destOrd="0" parTransId="{F7DC2928-4DBA-4D7C-928B-E39CDE12BB05}" sibTransId="{C84677F0-BF30-4E29-96C4-8FF42B9CCC9A}"/>
    <dgm:cxn modelId="{3A2FA5FF-3F22-48FE-9ED4-0CBB02EE06BB}" type="presOf" srcId="{DFF65F3A-F63B-4F61-82BB-3AC4014B5203}" destId="{A686B856-1767-4F78-A1BA-213678F3AE17}" srcOrd="0" destOrd="0" presId="urn:microsoft.com/office/officeart/2005/8/layout/funnel1"/>
    <dgm:cxn modelId="{41A5E2AE-9C7A-466C-B18B-0B258D89683C}" type="presParOf" srcId="{1D4B0E85-2818-4709-96CA-25A1E803BA04}" destId="{C787D0B3-F9A5-444E-B4BE-F58BA7539B3F}" srcOrd="0" destOrd="0" presId="urn:microsoft.com/office/officeart/2005/8/layout/funnel1"/>
    <dgm:cxn modelId="{66DB36C9-7471-440F-984A-66F3101E4DEA}" type="presParOf" srcId="{1D4B0E85-2818-4709-96CA-25A1E803BA04}" destId="{AA4B3D79-5185-4C4E-994C-6042CB7FBD0B}" srcOrd="1" destOrd="0" presId="urn:microsoft.com/office/officeart/2005/8/layout/funnel1"/>
    <dgm:cxn modelId="{A60A096B-3749-4482-9680-7F652AA4D412}" type="presParOf" srcId="{1D4B0E85-2818-4709-96CA-25A1E803BA04}" destId="{A686B856-1767-4F78-A1BA-213678F3AE17}" srcOrd="2" destOrd="0" presId="urn:microsoft.com/office/officeart/2005/8/layout/funnel1"/>
    <dgm:cxn modelId="{FC38589B-9A73-4009-B992-4F222C8DB43F}" type="presParOf" srcId="{1D4B0E85-2818-4709-96CA-25A1E803BA04}" destId="{BA2BEE0B-80F4-4B96-BB3A-72D7D19F7282}" srcOrd="3" destOrd="0" presId="urn:microsoft.com/office/officeart/2005/8/layout/funnel1"/>
    <dgm:cxn modelId="{855BFCCC-0D4C-49D2-954D-1F451D746D08}" type="presParOf" srcId="{1D4B0E85-2818-4709-96CA-25A1E803BA04}" destId="{A9BB2A6C-0E45-4D8D-A47D-40B810708C11}" srcOrd="4" destOrd="0" presId="urn:microsoft.com/office/officeart/2005/8/layout/funnel1"/>
    <dgm:cxn modelId="{8E1E94EB-C1EE-4048-B16F-0F0A1AF7C2E2}" type="presParOf" srcId="{1D4B0E85-2818-4709-96CA-25A1E803BA04}" destId="{2351888A-E5C9-43CE-B51B-7AAD050E7487}" srcOrd="5" destOrd="0" presId="urn:microsoft.com/office/officeart/2005/8/layout/funnel1"/>
    <dgm:cxn modelId="{87EDFA5A-6277-4336-AF88-AC824E5AA957}" type="presParOf" srcId="{1D4B0E85-2818-4709-96CA-25A1E803BA04}" destId="{AE7654E9-3A72-4F3E-BB07-0667CC8673D5}" srcOrd="6" destOrd="0" presId="urn:microsoft.com/office/officeart/2005/8/layout/funnel1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C3D107-4B91-4E66-89CA-5343167F9BC5}" type="doc">
      <dgm:prSet loTypeId="urn:microsoft.com/office/officeart/2005/8/layout/funnel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1869C5BC-F7E3-4CA2-92E3-047A65B16B3A}">
      <dgm:prSet phldrT="[Text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Tangata Whaiora</a:t>
          </a:r>
        </a:p>
      </dgm:t>
    </dgm:pt>
    <dgm:pt modelId="{D643C2F3-0BDC-4CCF-AEF4-BFABB32CA12C}" type="parTrans" cxnId="{9534AC27-E6FB-41E9-B1D9-4D849D9AFBC4}">
      <dgm:prSet/>
      <dgm:spPr/>
      <dgm:t>
        <a:bodyPr/>
        <a:lstStyle/>
        <a:p>
          <a:endParaRPr lang="en-NZ"/>
        </a:p>
      </dgm:t>
    </dgm:pt>
    <dgm:pt modelId="{3EEB56C3-7430-441A-AFDD-7016D1384374}" type="sibTrans" cxnId="{9534AC27-E6FB-41E9-B1D9-4D849D9AFBC4}">
      <dgm:prSet/>
      <dgm:spPr/>
      <dgm:t>
        <a:bodyPr/>
        <a:lstStyle/>
        <a:p>
          <a:endParaRPr lang="en-NZ"/>
        </a:p>
      </dgm:t>
    </dgm:pt>
    <dgm:pt modelId="{97B12C1D-A562-4C1B-80D3-ACC532C882AE}">
      <dgm:prSet phldrT="[Text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Whānau</a:t>
          </a:r>
        </a:p>
      </dgm:t>
    </dgm:pt>
    <dgm:pt modelId="{6B289690-FBF4-4164-88A8-F46155764BD9}" type="parTrans" cxnId="{7C5DCD3F-B4F5-49A1-AF5E-9C0263F57C9A}">
      <dgm:prSet/>
      <dgm:spPr/>
      <dgm:t>
        <a:bodyPr/>
        <a:lstStyle/>
        <a:p>
          <a:endParaRPr lang="en-NZ"/>
        </a:p>
      </dgm:t>
    </dgm:pt>
    <dgm:pt modelId="{6B4AFC87-DFFC-4D2E-BA48-2CA46D89CB10}" type="sibTrans" cxnId="{7C5DCD3F-B4F5-49A1-AF5E-9C0263F57C9A}">
      <dgm:prSet/>
      <dgm:spPr/>
      <dgm:t>
        <a:bodyPr/>
        <a:lstStyle/>
        <a:p>
          <a:endParaRPr lang="en-NZ"/>
        </a:p>
      </dgm:t>
    </dgm:pt>
    <dgm:pt modelId="{E19773F3-D13C-4BFD-A24E-887BFEDFFC5B}">
      <dgm:prSet phldrT="[Text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Staff</a:t>
          </a:r>
        </a:p>
      </dgm:t>
    </dgm:pt>
    <dgm:pt modelId="{DBE45346-4DB4-43C1-97A4-291696A643A6}" type="parTrans" cxnId="{7951A8C1-4827-4B20-8D23-2B9710C77218}">
      <dgm:prSet/>
      <dgm:spPr/>
      <dgm:t>
        <a:bodyPr/>
        <a:lstStyle/>
        <a:p>
          <a:endParaRPr lang="en-NZ"/>
        </a:p>
      </dgm:t>
    </dgm:pt>
    <dgm:pt modelId="{DA312405-5450-479C-B491-70451DB7C739}" type="sibTrans" cxnId="{7951A8C1-4827-4B20-8D23-2B9710C77218}">
      <dgm:prSet/>
      <dgm:spPr/>
      <dgm:t>
        <a:bodyPr/>
        <a:lstStyle/>
        <a:p>
          <a:endParaRPr lang="en-NZ"/>
        </a:p>
      </dgm:t>
    </dgm:pt>
    <dgm:pt modelId="{DFF65F3A-F63B-4F61-82BB-3AC4014B5203}">
      <dgm:prSet phldrT="[Text]"/>
      <dgm:spPr/>
      <dgm:t>
        <a:bodyPr/>
        <a:lstStyle/>
        <a:p>
          <a:r>
            <a:rPr lang="en-NZ" dirty="0">
              <a:latin typeface="Congenial Black" panose="02000503040000020004" pitchFamily="2" charset="0"/>
            </a:rPr>
            <a:t>Evaluation</a:t>
          </a:r>
        </a:p>
      </dgm:t>
    </dgm:pt>
    <dgm:pt modelId="{F7DC2928-4DBA-4D7C-928B-E39CDE12BB05}" type="parTrans" cxnId="{A70953D7-5557-4B6F-8788-EBDA57143280}">
      <dgm:prSet/>
      <dgm:spPr/>
      <dgm:t>
        <a:bodyPr/>
        <a:lstStyle/>
        <a:p>
          <a:endParaRPr lang="en-NZ"/>
        </a:p>
      </dgm:t>
    </dgm:pt>
    <dgm:pt modelId="{C84677F0-BF30-4E29-96C4-8FF42B9CCC9A}" type="sibTrans" cxnId="{A70953D7-5557-4B6F-8788-EBDA57143280}">
      <dgm:prSet/>
      <dgm:spPr/>
      <dgm:t>
        <a:bodyPr/>
        <a:lstStyle/>
        <a:p>
          <a:endParaRPr lang="en-NZ"/>
        </a:p>
      </dgm:t>
    </dgm:pt>
    <dgm:pt modelId="{1D4B0E85-2818-4709-96CA-25A1E803BA04}" type="pres">
      <dgm:prSet presAssocID="{2EC3D107-4B91-4E66-89CA-5343167F9BC5}" presName="Name0" presStyleCnt="0">
        <dgm:presLayoutVars>
          <dgm:chMax val="4"/>
          <dgm:resizeHandles val="exact"/>
        </dgm:presLayoutVars>
      </dgm:prSet>
      <dgm:spPr/>
    </dgm:pt>
    <dgm:pt modelId="{C787D0B3-F9A5-444E-B4BE-F58BA7539B3F}" type="pres">
      <dgm:prSet presAssocID="{2EC3D107-4B91-4E66-89CA-5343167F9BC5}" presName="ellipse" presStyleLbl="trBgShp" presStyleIdx="0" presStyleCnt="1"/>
      <dgm:spPr>
        <a:solidFill>
          <a:schemeClr val="bg1">
            <a:lumMod val="95000"/>
            <a:alpha val="40000"/>
          </a:schemeClr>
        </a:solidFill>
      </dgm:spPr>
    </dgm:pt>
    <dgm:pt modelId="{AA4B3D79-5185-4C4E-994C-6042CB7FBD0B}" type="pres">
      <dgm:prSet presAssocID="{2EC3D107-4B91-4E66-89CA-5343167F9BC5}" presName="arrow1" presStyleLbl="fgShp" presStyleIdx="0" presStyleCn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A686B856-1767-4F78-A1BA-213678F3AE17}" type="pres">
      <dgm:prSet presAssocID="{2EC3D107-4B91-4E66-89CA-5343167F9BC5}" presName="rectangle" presStyleLbl="revTx" presStyleIdx="0" presStyleCnt="1">
        <dgm:presLayoutVars>
          <dgm:bulletEnabled val="1"/>
        </dgm:presLayoutVars>
      </dgm:prSet>
      <dgm:spPr/>
    </dgm:pt>
    <dgm:pt modelId="{BA2BEE0B-80F4-4B96-BB3A-72D7D19F7282}" type="pres">
      <dgm:prSet presAssocID="{97B12C1D-A562-4C1B-80D3-ACC532C882AE}" presName="item1" presStyleLbl="node1" presStyleIdx="0" presStyleCnt="3">
        <dgm:presLayoutVars>
          <dgm:bulletEnabled val="1"/>
        </dgm:presLayoutVars>
      </dgm:prSet>
      <dgm:spPr/>
    </dgm:pt>
    <dgm:pt modelId="{A9BB2A6C-0E45-4D8D-A47D-40B810708C11}" type="pres">
      <dgm:prSet presAssocID="{E19773F3-D13C-4BFD-A24E-887BFEDFFC5B}" presName="item2" presStyleLbl="node1" presStyleIdx="1" presStyleCnt="3">
        <dgm:presLayoutVars>
          <dgm:bulletEnabled val="1"/>
        </dgm:presLayoutVars>
      </dgm:prSet>
      <dgm:spPr/>
    </dgm:pt>
    <dgm:pt modelId="{2351888A-E5C9-43CE-B51B-7AAD050E7487}" type="pres">
      <dgm:prSet presAssocID="{DFF65F3A-F63B-4F61-82BB-3AC4014B5203}" presName="item3" presStyleLbl="node1" presStyleIdx="2" presStyleCnt="3">
        <dgm:presLayoutVars>
          <dgm:bulletEnabled val="1"/>
        </dgm:presLayoutVars>
      </dgm:prSet>
      <dgm:spPr/>
    </dgm:pt>
    <dgm:pt modelId="{AE7654E9-3A72-4F3E-BB07-0667CC8673D5}" type="pres">
      <dgm:prSet presAssocID="{2EC3D107-4B91-4E66-89CA-5343167F9BC5}" presName="funnel" presStyleLbl="trAlignAcc1" presStyleIdx="0" presStyleCnt="1"/>
      <dgm:spPr>
        <a:solidFill>
          <a:schemeClr val="accent4">
            <a:lumMod val="50000"/>
            <a:alpha val="12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205F2504-73A9-4B7B-B0AF-EA2DE02F1AA7}" type="presOf" srcId="{1869C5BC-F7E3-4CA2-92E3-047A65B16B3A}" destId="{2351888A-E5C9-43CE-B51B-7AAD050E7487}" srcOrd="0" destOrd="0" presId="urn:microsoft.com/office/officeart/2005/8/layout/funnel1"/>
    <dgm:cxn modelId="{F48FFD24-4CAC-44B3-AEB4-C0C671F66E96}" type="presOf" srcId="{2EC3D107-4B91-4E66-89CA-5343167F9BC5}" destId="{1D4B0E85-2818-4709-96CA-25A1E803BA04}" srcOrd="0" destOrd="0" presId="urn:microsoft.com/office/officeart/2005/8/layout/funnel1"/>
    <dgm:cxn modelId="{9534AC27-E6FB-41E9-B1D9-4D849D9AFBC4}" srcId="{2EC3D107-4B91-4E66-89CA-5343167F9BC5}" destId="{1869C5BC-F7E3-4CA2-92E3-047A65B16B3A}" srcOrd="0" destOrd="0" parTransId="{D643C2F3-0BDC-4CCF-AEF4-BFABB32CA12C}" sibTransId="{3EEB56C3-7430-441A-AFDD-7016D1384374}"/>
    <dgm:cxn modelId="{7C5DCD3F-B4F5-49A1-AF5E-9C0263F57C9A}" srcId="{2EC3D107-4B91-4E66-89CA-5343167F9BC5}" destId="{97B12C1D-A562-4C1B-80D3-ACC532C882AE}" srcOrd="1" destOrd="0" parTransId="{6B289690-FBF4-4164-88A8-F46155764BD9}" sibTransId="{6B4AFC87-DFFC-4D2E-BA48-2CA46D89CB10}"/>
    <dgm:cxn modelId="{B0AD4066-A30A-428D-83E3-FC2FF702D5EB}" type="presOf" srcId="{E19773F3-D13C-4BFD-A24E-887BFEDFFC5B}" destId="{BA2BEE0B-80F4-4B96-BB3A-72D7D19F7282}" srcOrd="0" destOrd="0" presId="urn:microsoft.com/office/officeart/2005/8/layout/funnel1"/>
    <dgm:cxn modelId="{7951A8C1-4827-4B20-8D23-2B9710C77218}" srcId="{2EC3D107-4B91-4E66-89CA-5343167F9BC5}" destId="{E19773F3-D13C-4BFD-A24E-887BFEDFFC5B}" srcOrd="2" destOrd="0" parTransId="{DBE45346-4DB4-43C1-97A4-291696A643A6}" sibTransId="{DA312405-5450-479C-B491-70451DB7C739}"/>
    <dgm:cxn modelId="{DD9A74CB-2C39-4575-937A-79AA4562A72C}" type="presOf" srcId="{97B12C1D-A562-4C1B-80D3-ACC532C882AE}" destId="{A9BB2A6C-0E45-4D8D-A47D-40B810708C11}" srcOrd="0" destOrd="0" presId="urn:microsoft.com/office/officeart/2005/8/layout/funnel1"/>
    <dgm:cxn modelId="{A70953D7-5557-4B6F-8788-EBDA57143280}" srcId="{2EC3D107-4B91-4E66-89CA-5343167F9BC5}" destId="{DFF65F3A-F63B-4F61-82BB-3AC4014B5203}" srcOrd="3" destOrd="0" parTransId="{F7DC2928-4DBA-4D7C-928B-E39CDE12BB05}" sibTransId="{C84677F0-BF30-4E29-96C4-8FF42B9CCC9A}"/>
    <dgm:cxn modelId="{3A2FA5FF-3F22-48FE-9ED4-0CBB02EE06BB}" type="presOf" srcId="{DFF65F3A-F63B-4F61-82BB-3AC4014B5203}" destId="{A686B856-1767-4F78-A1BA-213678F3AE17}" srcOrd="0" destOrd="0" presId="urn:microsoft.com/office/officeart/2005/8/layout/funnel1"/>
    <dgm:cxn modelId="{41A5E2AE-9C7A-466C-B18B-0B258D89683C}" type="presParOf" srcId="{1D4B0E85-2818-4709-96CA-25A1E803BA04}" destId="{C787D0B3-F9A5-444E-B4BE-F58BA7539B3F}" srcOrd="0" destOrd="0" presId="urn:microsoft.com/office/officeart/2005/8/layout/funnel1"/>
    <dgm:cxn modelId="{66DB36C9-7471-440F-984A-66F3101E4DEA}" type="presParOf" srcId="{1D4B0E85-2818-4709-96CA-25A1E803BA04}" destId="{AA4B3D79-5185-4C4E-994C-6042CB7FBD0B}" srcOrd="1" destOrd="0" presId="urn:microsoft.com/office/officeart/2005/8/layout/funnel1"/>
    <dgm:cxn modelId="{A60A096B-3749-4482-9680-7F652AA4D412}" type="presParOf" srcId="{1D4B0E85-2818-4709-96CA-25A1E803BA04}" destId="{A686B856-1767-4F78-A1BA-213678F3AE17}" srcOrd="2" destOrd="0" presId="urn:microsoft.com/office/officeart/2005/8/layout/funnel1"/>
    <dgm:cxn modelId="{FC38589B-9A73-4009-B992-4F222C8DB43F}" type="presParOf" srcId="{1D4B0E85-2818-4709-96CA-25A1E803BA04}" destId="{BA2BEE0B-80F4-4B96-BB3A-72D7D19F7282}" srcOrd="3" destOrd="0" presId="urn:microsoft.com/office/officeart/2005/8/layout/funnel1"/>
    <dgm:cxn modelId="{855BFCCC-0D4C-49D2-954D-1F451D746D08}" type="presParOf" srcId="{1D4B0E85-2818-4709-96CA-25A1E803BA04}" destId="{A9BB2A6C-0E45-4D8D-A47D-40B810708C11}" srcOrd="4" destOrd="0" presId="urn:microsoft.com/office/officeart/2005/8/layout/funnel1"/>
    <dgm:cxn modelId="{8E1E94EB-C1EE-4048-B16F-0F0A1AF7C2E2}" type="presParOf" srcId="{1D4B0E85-2818-4709-96CA-25A1E803BA04}" destId="{2351888A-E5C9-43CE-B51B-7AAD050E7487}" srcOrd="5" destOrd="0" presId="urn:microsoft.com/office/officeart/2005/8/layout/funnel1"/>
    <dgm:cxn modelId="{87EDFA5A-6277-4336-AF88-AC824E5AA957}" type="presParOf" srcId="{1D4B0E85-2818-4709-96CA-25A1E803BA04}" destId="{AE7654E9-3A72-4F3E-BB07-0667CC8673D5}" srcOrd="6" destOrd="0" presId="urn:microsoft.com/office/officeart/2005/8/layout/funnel1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C3D107-4B91-4E66-89CA-5343167F9BC5}" type="doc">
      <dgm:prSet loTypeId="urn:microsoft.com/office/officeart/2005/8/layout/funnel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1869C5BC-F7E3-4CA2-92E3-047A65B16B3A}">
      <dgm:prSet phldrT="[Text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Tangata Whaiora</a:t>
          </a:r>
        </a:p>
      </dgm:t>
    </dgm:pt>
    <dgm:pt modelId="{D643C2F3-0BDC-4CCF-AEF4-BFABB32CA12C}" type="parTrans" cxnId="{9534AC27-E6FB-41E9-B1D9-4D849D9AFBC4}">
      <dgm:prSet/>
      <dgm:spPr/>
      <dgm:t>
        <a:bodyPr/>
        <a:lstStyle/>
        <a:p>
          <a:endParaRPr lang="en-NZ"/>
        </a:p>
      </dgm:t>
    </dgm:pt>
    <dgm:pt modelId="{3EEB56C3-7430-441A-AFDD-7016D1384374}" type="sibTrans" cxnId="{9534AC27-E6FB-41E9-B1D9-4D849D9AFBC4}">
      <dgm:prSet/>
      <dgm:spPr/>
      <dgm:t>
        <a:bodyPr/>
        <a:lstStyle/>
        <a:p>
          <a:endParaRPr lang="en-NZ"/>
        </a:p>
      </dgm:t>
    </dgm:pt>
    <dgm:pt modelId="{97B12C1D-A562-4C1B-80D3-ACC532C882AE}">
      <dgm:prSet phldrT="[Text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Whānau</a:t>
          </a:r>
        </a:p>
      </dgm:t>
    </dgm:pt>
    <dgm:pt modelId="{6B289690-FBF4-4164-88A8-F46155764BD9}" type="parTrans" cxnId="{7C5DCD3F-B4F5-49A1-AF5E-9C0263F57C9A}">
      <dgm:prSet/>
      <dgm:spPr/>
      <dgm:t>
        <a:bodyPr/>
        <a:lstStyle/>
        <a:p>
          <a:endParaRPr lang="en-NZ"/>
        </a:p>
      </dgm:t>
    </dgm:pt>
    <dgm:pt modelId="{6B4AFC87-DFFC-4D2E-BA48-2CA46D89CB10}" type="sibTrans" cxnId="{7C5DCD3F-B4F5-49A1-AF5E-9C0263F57C9A}">
      <dgm:prSet/>
      <dgm:spPr/>
      <dgm:t>
        <a:bodyPr/>
        <a:lstStyle/>
        <a:p>
          <a:endParaRPr lang="en-NZ"/>
        </a:p>
      </dgm:t>
    </dgm:pt>
    <dgm:pt modelId="{E19773F3-D13C-4BFD-A24E-887BFEDFFC5B}">
      <dgm:prSet phldrT="[Text]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n-NZ" dirty="0"/>
            <a:t>Staff</a:t>
          </a:r>
        </a:p>
      </dgm:t>
    </dgm:pt>
    <dgm:pt modelId="{DBE45346-4DB4-43C1-97A4-291696A643A6}" type="parTrans" cxnId="{7951A8C1-4827-4B20-8D23-2B9710C77218}">
      <dgm:prSet/>
      <dgm:spPr/>
      <dgm:t>
        <a:bodyPr/>
        <a:lstStyle/>
        <a:p>
          <a:endParaRPr lang="en-NZ"/>
        </a:p>
      </dgm:t>
    </dgm:pt>
    <dgm:pt modelId="{DA312405-5450-479C-B491-70451DB7C739}" type="sibTrans" cxnId="{7951A8C1-4827-4B20-8D23-2B9710C77218}">
      <dgm:prSet/>
      <dgm:spPr/>
      <dgm:t>
        <a:bodyPr/>
        <a:lstStyle/>
        <a:p>
          <a:endParaRPr lang="en-NZ"/>
        </a:p>
      </dgm:t>
    </dgm:pt>
    <dgm:pt modelId="{DFF65F3A-F63B-4F61-82BB-3AC4014B5203}">
      <dgm:prSet phldrT="[Text]"/>
      <dgm:spPr/>
      <dgm:t>
        <a:bodyPr/>
        <a:lstStyle/>
        <a:p>
          <a:r>
            <a:rPr lang="en-NZ" dirty="0">
              <a:latin typeface="Congenial Black" panose="02000503040000020004" pitchFamily="2" charset="0"/>
            </a:rPr>
            <a:t>Evaluation</a:t>
          </a:r>
        </a:p>
      </dgm:t>
    </dgm:pt>
    <dgm:pt modelId="{F7DC2928-4DBA-4D7C-928B-E39CDE12BB05}" type="parTrans" cxnId="{A70953D7-5557-4B6F-8788-EBDA57143280}">
      <dgm:prSet/>
      <dgm:spPr/>
      <dgm:t>
        <a:bodyPr/>
        <a:lstStyle/>
        <a:p>
          <a:endParaRPr lang="en-NZ"/>
        </a:p>
      </dgm:t>
    </dgm:pt>
    <dgm:pt modelId="{C84677F0-BF30-4E29-96C4-8FF42B9CCC9A}" type="sibTrans" cxnId="{A70953D7-5557-4B6F-8788-EBDA57143280}">
      <dgm:prSet/>
      <dgm:spPr/>
      <dgm:t>
        <a:bodyPr/>
        <a:lstStyle/>
        <a:p>
          <a:endParaRPr lang="en-NZ"/>
        </a:p>
      </dgm:t>
    </dgm:pt>
    <dgm:pt modelId="{1D4B0E85-2818-4709-96CA-25A1E803BA04}" type="pres">
      <dgm:prSet presAssocID="{2EC3D107-4B91-4E66-89CA-5343167F9BC5}" presName="Name0" presStyleCnt="0">
        <dgm:presLayoutVars>
          <dgm:chMax val="4"/>
          <dgm:resizeHandles val="exact"/>
        </dgm:presLayoutVars>
      </dgm:prSet>
      <dgm:spPr/>
    </dgm:pt>
    <dgm:pt modelId="{C787D0B3-F9A5-444E-B4BE-F58BA7539B3F}" type="pres">
      <dgm:prSet presAssocID="{2EC3D107-4B91-4E66-89CA-5343167F9BC5}" presName="ellipse" presStyleLbl="trBgShp" presStyleIdx="0" presStyleCnt="1"/>
      <dgm:spPr>
        <a:solidFill>
          <a:schemeClr val="bg1">
            <a:lumMod val="95000"/>
            <a:alpha val="40000"/>
          </a:schemeClr>
        </a:solidFill>
      </dgm:spPr>
    </dgm:pt>
    <dgm:pt modelId="{AA4B3D79-5185-4C4E-994C-6042CB7FBD0B}" type="pres">
      <dgm:prSet presAssocID="{2EC3D107-4B91-4E66-89CA-5343167F9BC5}" presName="arrow1" presStyleLbl="fgShp" presStyleIdx="0" presStyleCnt="1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</dgm:pt>
    <dgm:pt modelId="{A686B856-1767-4F78-A1BA-213678F3AE17}" type="pres">
      <dgm:prSet presAssocID="{2EC3D107-4B91-4E66-89CA-5343167F9BC5}" presName="rectangle" presStyleLbl="revTx" presStyleIdx="0" presStyleCnt="1">
        <dgm:presLayoutVars>
          <dgm:bulletEnabled val="1"/>
        </dgm:presLayoutVars>
      </dgm:prSet>
      <dgm:spPr/>
    </dgm:pt>
    <dgm:pt modelId="{BA2BEE0B-80F4-4B96-BB3A-72D7D19F7282}" type="pres">
      <dgm:prSet presAssocID="{97B12C1D-A562-4C1B-80D3-ACC532C882AE}" presName="item1" presStyleLbl="node1" presStyleIdx="0" presStyleCnt="3">
        <dgm:presLayoutVars>
          <dgm:bulletEnabled val="1"/>
        </dgm:presLayoutVars>
      </dgm:prSet>
      <dgm:spPr/>
    </dgm:pt>
    <dgm:pt modelId="{A9BB2A6C-0E45-4D8D-A47D-40B810708C11}" type="pres">
      <dgm:prSet presAssocID="{E19773F3-D13C-4BFD-A24E-887BFEDFFC5B}" presName="item2" presStyleLbl="node1" presStyleIdx="1" presStyleCnt="3">
        <dgm:presLayoutVars>
          <dgm:bulletEnabled val="1"/>
        </dgm:presLayoutVars>
      </dgm:prSet>
      <dgm:spPr/>
    </dgm:pt>
    <dgm:pt modelId="{2351888A-E5C9-43CE-B51B-7AAD050E7487}" type="pres">
      <dgm:prSet presAssocID="{DFF65F3A-F63B-4F61-82BB-3AC4014B5203}" presName="item3" presStyleLbl="node1" presStyleIdx="2" presStyleCnt="3">
        <dgm:presLayoutVars>
          <dgm:bulletEnabled val="1"/>
        </dgm:presLayoutVars>
      </dgm:prSet>
      <dgm:spPr/>
    </dgm:pt>
    <dgm:pt modelId="{AE7654E9-3A72-4F3E-BB07-0667CC8673D5}" type="pres">
      <dgm:prSet presAssocID="{2EC3D107-4B91-4E66-89CA-5343167F9BC5}" presName="funnel" presStyleLbl="trAlignAcc1" presStyleIdx="0" presStyleCnt="1"/>
      <dgm:spPr>
        <a:solidFill>
          <a:schemeClr val="accent4">
            <a:lumMod val="50000"/>
            <a:alpha val="12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</dgm:pt>
  </dgm:ptLst>
  <dgm:cxnLst>
    <dgm:cxn modelId="{205F2504-73A9-4B7B-B0AF-EA2DE02F1AA7}" type="presOf" srcId="{1869C5BC-F7E3-4CA2-92E3-047A65B16B3A}" destId="{2351888A-E5C9-43CE-B51B-7AAD050E7487}" srcOrd="0" destOrd="0" presId="urn:microsoft.com/office/officeart/2005/8/layout/funnel1"/>
    <dgm:cxn modelId="{F48FFD24-4CAC-44B3-AEB4-C0C671F66E96}" type="presOf" srcId="{2EC3D107-4B91-4E66-89CA-5343167F9BC5}" destId="{1D4B0E85-2818-4709-96CA-25A1E803BA04}" srcOrd="0" destOrd="0" presId="urn:microsoft.com/office/officeart/2005/8/layout/funnel1"/>
    <dgm:cxn modelId="{9534AC27-E6FB-41E9-B1D9-4D849D9AFBC4}" srcId="{2EC3D107-4B91-4E66-89CA-5343167F9BC5}" destId="{1869C5BC-F7E3-4CA2-92E3-047A65B16B3A}" srcOrd="0" destOrd="0" parTransId="{D643C2F3-0BDC-4CCF-AEF4-BFABB32CA12C}" sibTransId="{3EEB56C3-7430-441A-AFDD-7016D1384374}"/>
    <dgm:cxn modelId="{7C5DCD3F-B4F5-49A1-AF5E-9C0263F57C9A}" srcId="{2EC3D107-4B91-4E66-89CA-5343167F9BC5}" destId="{97B12C1D-A562-4C1B-80D3-ACC532C882AE}" srcOrd="1" destOrd="0" parTransId="{6B289690-FBF4-4164-88A8-F46155764BD9}" sibTransId="{6B4AFC87-DFFC-4D2E-BA48-2CA46D89CB10}"/>
    <dgm:cxn modelId="{B0AD4066-A30A-428D-83E3-FC2FF702D5EB}" type="presOf" srcId="{E19773F3-D13C-4BFD-A24E-887BFEDFFC5B}" destId="{BA2BEE0B-80F4-4B96-BB3A-72D7D19F7282}" srcOrd="0" destOrd="0" presId="urn:microsoft.com/office/officeart/2005/8/layout/funnel1"/>
    <dgm:cxn modelId="{7951A8C1-4827-4B20-8D23-2B9710C77218}" srcId="{2EC3D107-4B91-4E66-89CA-5343167F9BC5}" destId="{E19773F3-D13C-4BFD-A24E-887BFEDFFC5B}" srcOrd="2" destOrd="0" parTransId="{DBE45346-4DB4-43C1-97A4-291696A643A6}" sibTransId="{DA312405-5450-479C-B491-70451DB7C739}"/>
    <dgm:cxn modelId="{DD9A74CB-2C39-4575-937A-79AA4562A72C}" type="presOf" srcId="{97B12C1D-A562-4C1B-80D3-ACC532C882AE}" destId="{A9BB2A6C-0E45-4D8D-A47D-40B810708C11}" srcOrd="0" destOrd="0" presId="urn:microsoft.com/office/officeart/2005/8/layout/funnel1"/>
    <dgm:cxn modelId="{A70953D7-5557-4B6F-8788-EBDA57143280}" srcId="{2EC3D107-4B91-4E66-89CA-5343167F9BC5}" destId="{DFF65F3A-F63B-4F61-82BB-3AC4014B5203}" srcOrd="3" destOrd="0" parTransId="{F7DC2928-4DBA-4D7C-928B-E39CDE12BB05}" sibTransId="{C84677F0-BF30-4E29-96C4-8FF42B9CCC9A}"/>
    <dgm:cxn modelId="{3A2FA5FF-3F22-48FE-9ED4-0CBB02EE06BB}" type="presOf" srcId="{DFF65F3A-F63B-4F61-82BB-3AC4014B5203}" destId="{A686B856-1767-4F78-A1BA-213678F3AE17}" srcOrd="0" destOrd="0" presId="urn:microsoft.com/office/officeart/2005/8/layout/funnel1"/>
    <dgm:cxn modelId="{41A5E2AE-9C7A-466C-B18B-0B258D89683C}" type="presParOf" srcId="{1D4B0E85-2818-4709-96CA-25A1E803BA04}" destId="{C787D0B3-F9A5-444E-B4BE-F58BA7539B3F}" srcOrd="0" destOrd="0" presId="urn:microsoft.com/office/officeart/2005/8/layout/funnel1"/>
    <dgm:cxn modelId="{66DB36C9-7471-440F-984A-66F3101E4DEA}" type="presParOf" srcId="{1D4B0E85-2818-4709-96CA-25A1E803BA04}" destId="{AA4B3D79-5185-4C4E-994C-6042CB7FBD0B}" srcOrd="1" destOrd="0" presId="urn:microsoft.com/office/officeart/2005/8/layout/funnel1"/>
    <dgm:cxn modelId="{A60A096B-3749-4482-9680-7F652AA4D412}" type="presParOf" srcId="{1D4B0E85-2818-4709-96CA-25A1E803BA04}" destId="{A686B856-1767-4F78-A1BA-213678F3AE17}" srcOrd="2" destOrd="0" presId="urn:microsoft.com/office/officeart/2005/8/layout/funnel1"/>
    <dgm:cxn modelId="{FC38589B-9A73-4009-B992-4F222C8DB43F}" type="presParOf" srcId="{1D4B0E85-2818-4709-96CA-25A1E803BA04}" destId="{BA2BEE0B-80F4-4B96-BB3A-72D7D19F7282}" srcOrd="3" destOrd="0" presId="urn:microsoft.com/office/officeart/2005/8/layout/funnel1"/>
    <dgm:cxn modelId="{855BFCCC-0D4C-49D2-954D-1F451D746D08}" type="presParOf" srcId="{1D4B0E85-2818-4709-96CA-25A1E803BA04}" destId="{A9BB2A6C-0E45-4D8D-A47D-40B810708C11}" srcOrd="4" destOrd="0" presId="urn:microsoft.com/office/officeart/2005/8/layout/funnel1"/>
    <dgm:cxn modelId="{8E1E94EB-C1EE-4048-B16F-0F0A1AF7C2E2}" type="presParOf" srcId="{1D4B0E85-2818-4709-96CA-25A1E803BA04}" destId="{2351888A-E5C9-43CE-B51B-7AAD050E7487}" srcOrd="5" destOrd="0" presId="urn:microsoft.com/office/officeart/2005/8/layout/funnel1"/>
    <dgm:cxn modelId="{87EDFA5A-6277-4336-AF88-AC824E5AA957}" type="presParOf" srcId="{1D4B0E85-2818-4709-96CA-25A1E803BA04}" destId="{AE7654E9-3A72-4F3E-BB07-0667CC8673D5}" srcOrd="6" destOrd="0" presId="urn:microsoft.com/office/officeart/2005/8/layout/funnel1"/>
  </dgm:cxnLst>
  <dgm:bg>
    <a:solidFill>
      <a:schemeClr val="bg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1BB8-4625-41B5-9635-ED64A9C0FB1E}">
      <dsp:nvSpPr>
        <dsp:cNvPr id="0" name=""/>
        <dsp:cNvSpPr/>
      </dsp:nvSpPr>
      <dsp:spPr>
        <a:xfrm>
          <a:off x="1620592" y="286084"/>
          <a:ext cx="3876039" cy="3876039"/>
        </a:xfrm>
        <a:prstGeom prst="pie">
          <a:avLst>
            <a:gd name="adj1" fmla="val 16200000"/>
            <a:gd name="adj2" fmla="val 0"/>
          </a:avLst>
        </a:prstGeom>
        <a:solidFill>
          <a:schemeClr val="tx1"/>
        </a:solidFill>
        <a:ln w="1905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6">
                  <a:lumMod val="60000"/>
                  <a:lumOff val="40000"/>
                </a:schemeClr>
              </a:solidFill>
              <a:latin typeface="Congenial Black" panose="020F0502020204030204" pitchFamily="2" charset="0"/>
            </a:rPr>
            <a:t>Plan</a:t>
          </a:r>
          <a:endParaRPr lang="en-NZ" sz="4200" kern="1200" spc="-300" dirty="0">
            <a:solidFill>
              <a:schemeClr val="accent6">
                <a:lumMod val="60000"/>
                <a:lumOff val="40000"/>
              </a:schemeClr>
            </a:solidFill>
            <a:latin typeface="Congenial Black" panose="020F0502020204030204" pitchFamily="2" charset="0"/>
          </a:endParaRPr>
        </a:p>
      </dsp:txBody>
      <dsp:txXfrm>
        <a:off x="3678123" y="1089439"/>
        <a:ext cx="1430443" cy="1061296"/>
      </dsp:txXfrm>
    </dsp:sp>
    <dsp:sp modelId="{60E30F57-5CBC-453E-B054-1AA6DD904CE3}">
      <dsp:nvSpPr>
        <dsp:cNvPr id="0" name=""/>
        <dsp:cNvSpPr/>
      </dsp:nvSpPr>
      <dsp:spPr>
        <a:xfrm>
          <a:off x="1620592" y="416208"/>
          <a:ext cx="3876039" cy="3876039"/>
        </a:xfrm>
        <a:prstGeom prst="pie">
          <a:avLst>
            <a:gd name="adj1" fmla="val 0"/>
            <a:gd name="adj2" fmla="val 5400000"/>
          </a:avLst>
        </a:prstGeom>
        <a:solidFill>
          <a:schemeClr val="tx1"/>
        </a:solidFill>
        <a:ln w="1905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5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Do</a:t>
          </a:r>
          <a:endParaRPr lang="en-NZ" sz="4200" b="1" kern="1200" cap="none" spc="-300" dirty="0">
            <a:ln w="6600">
              <a:solidFill>
                <a:schemeClr val="accent2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Congenial Black" panose="02000503040000020004" pitchFamily="2" charset="0"/>
          </a:endParaRPr>
        </a:p>
      </dsp:txBody>
      <dsp:txXfrm>
        <a:off x="3678123" y="2427596"/>
        <a:ext cx="1430443" cy="1061296"/>
      </dsp:txXfrm>
    </dsp:sp>
    <dsp:sp modelId="{C390BE7C-E894-4CA7-BBA6-0317764EC132}">
      <dsp:nvSpPr>
        <dsp:cNvPr id="0" name=""/>
        <dsp:cNvSpPr/>
      </dsp:nvSpPr>
      <dsp:spPr>
        <a:xfrm>
          <a:off x="1490468" y="416208"/>
          <a:ext cx="3876039" cy="3876039"/>
        </a:xfrm>
        <a:prstGeom prst="pie">
          <a:avLst>
            <a:gd name="adj1" fmla="val 5400000"/>
            <a:gd name="adj2" fmla="val 10800000"/>
          </a:avLst>
        </a:prstGeom>
        <a:solidFill>
          <a:schemeClr val="tx1"/>
        </a:solidFill>
        <a:ln w="1905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4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Study</a:t>
          </a:r>
          <a:endParaRPr lang="en-NZ" sz="4200" kern="1200" spc="-300" dirty="0">
            <a:solidFill>
              <a:schemeClr val="accent4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sp:txBody>
      <dsp:txXfrm>
        <a:off x="1878533" y="2427596"/>
        <a:ext cx="1430443" cy="1061296"/>
      </dsp:txXfrm>
    </dsp:sp>
    <dsp:sp modelId="{2A47C564-F146-40E0-8B6E-1544B962FA3C}">
      <dsp:nvSpPr>
        <dsp:cNvPr id="0" name=""/>
        <dsp:cNvSpPr/>
      </dsp:nvSpPr>
      <dsp:spPr>
        <a:xfrm>
          <a:off x="1490468" y="286084"/>
          <a:ext cx="3876039" cy="3876039"/>
        </a:xfrm>
        <a:prstGeom prst="pie">
          <a:avLst>
            <a:gd name="adj1" fmla="val 10800000"/>
            <a:gd name="adj2" fmla="val 16200000"/>
          </a:avLst>
        </a:prstGeom>
        <a:solidFill>
          <a:schemeClr val="tx1"/>
        </a:solidFill>
        <a:ln w="190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2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Act</a:t>
          </a:r>
          <a:endParaRPr lang="en-NZ" sz="4200" kern="1200" spc="-300" dirty="0">
            <a:solidFill>
              <a:schemeClr val="accent2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sp:txBody>
      <dsp:txXfrm>
        <a:off x="1878533" y="1089439"/>
        <a:ext cx="1430443" cy="1061296"/>
      </dsp:txXfrm>
    </dsp:sp>
    <dsp:sp modelId="{C7EFE302-AE2C-4C8C-B11D-370D25037776}">
      <dsp:nvSpPr>
        <dsp:cNvPr id="0" name=""/>
        <dsp:cNvSpPr/>
      </dsp:nvSpPr>
      <dsp:spPr>
        <a:xfrm>
          <a:off x="1380646" y="46139"/>
          <a:ext cx="4355930" cy="435593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480B2-DA9C-4C4B-9B1A-727B1AFC790C}">
      <dsp:nvSpPr>
        <dsp:cNvPr id="0" name=""/>
        <dsp:cNvSpPr/>
      </dsp:nvSpPr>
      <dsp:spPr>
        <a:xfrm>
          <a:off x="1380646" y="176263"/>
          <a:ext cx="4355930" cy="435593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91521-9FE5-4F91-90D1-812B030AAB3B}">
      <dsp:nvSpPr>
        <dsp:cNvPr id="0" name=""/>
        <dsp:cNvSpPr/>
      </dsp:nvSpPr>
      <dsp:spPr>
        <a:xfrm>
          <a:off x="1250522" y="176263"/>
          <a:ext cx="4355930" cy="435593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A6C6A-9F02-4488-A294-286171638D5F}">
      <dsp:nvSpPr>
        <dsp:cNvPr id="0" name=""/>
        <dsp:cNvSpPr/>
      </dsp:nvSpPr>
      <dsp:spPr>
        <a:xfrm>
          <a:off x="1250522" y="46139"/>
          <a:ext cx="4355930" cy="435593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1BB8-4625-41B5-9635-ED64A9C0FB1E}">
      <dsp:nvSpPr>
        <dsp:cNvPr id="0" name=""/>
        <dsp:cNvSpPr/>
      </dsp:nvSpPr>
      <dsp:spPr>
        <a:xfrm>
          <a:off x="1620592" y="286084"/>
          <a:ext cx="3876039" cy="3876039"/>
        </a:xfrm>
        <a:prstGeom prst="pie">
          <a:avLst>
            <a:gd name="adj1" fmla="val 16200000"/>
            <a:gd name="adj2" fmla="val 0"/>
          </a:avLst>
        </a:prstGeom>
        <a:solidFill>
          <a:schemeClr val="tx1"/>
        </a:solidFill>
        <a:ln w="1905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6">
                  <a:lumMod val="60000"/>
                  <a:lumOff val="40000"/>
                </a:schemeClr>
              </a:solidFill>
              <a:latin typeface="Congenial Black" panose="020F0502020204030204" pitchFamily="2" charset="0"/>
            </a:rPr>
            <a:t>Plan</a:t>
          </a:r>
          <a:endParaRPr lang="en-NZ" sz="4200" kern="1200" spc="-300" dirty="0">
            <a:solidFill>
              <a:schemeClr val="accent6">
                <a:lumMod val="60000"/>
                <a:lumOff val="40000"/>
              </a:schemeClr>
            </a:solidFill>
            <a:latin typeface="Congenial Black" panose="020F0502020204030204" pitchFamily="2" charset="0"/>
          </a:endParaRPr>
        </a:p>
      </dsp:txBody>
      <dsp:txXfrm>
        <a:off x="3678123" y="1089439"/>
        <a:ext cx="1430443" cy="1061296"/>
      </dsp:txXfrm>
    </dsp:sp>
    <dsp:sp modelId="{60E30F57-5CBC-453E-B054-1AA6DD904CE3}">
      <dsp:nvSpPr>
        <dsp:cNvPr id="0" name=""/>
        <dsp:cNvSpPr/>
      </dsp:nvSpPr>
      <dsp:spPr>
        <a:xfrm>
          <a:off x="1620592" y="416208"/>
          <a:ext cx="3876039" cy="3876039"/>
        </a:xfrm>
        <a:prstGeom prst="pie">
          <a:avLst>
            <a:gd name="adj1" fmla="val 0"/>
            <a:gd name="adj2" fmla="val 5400000"/>
          </a:avLst>
        </a:prstGeom>
        <a:solidFill>
          <a:schemeClr val="tx1"/>
        </a:solidFill>
        <a:ln w="1905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5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Do</a:t>
          </a:r>
          <a:endParaRPr lang="en-NZ" sz="4200" b="1" kern="1200" cap="none" spc="-300" dirty="0">
            <a:ln w="6600">
              <a:solidFill>
                <a:schemeClr val="accent2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Congenial Black" panose="02000503040000020004" pitchFamily="2" charset="0"/>
          </a:endParaRPr>
        </a:p>
      </dsp:txBody>
      <dsp:txXfrm>
        <a:off x="3678123" y="2427596"/>
        <a:ext cx="1430443" cy="1061296"/>
      </dsp:txXfrm>
    </dsp:sp>
    <dsp:sp modelId="{C390BE7C-E894-4CA7-BBA6-0317764EC132}">
      <dsp:nvSpPr>
        <dsp:cNvPr id="0" name=""/>
        <dsp:cNvSpPr/>
      </dsp:nvSpPr>
      <dsp:spPr>
        <a:xfrm>
          <a:off x="1490468" y="416208"/>
          <a:ext cx="3876039" cy="3876039"/>
        </a:xfrm>
        <a:prstGeom prst="pie">
          <a:avLst>
            <a:gd name="adj1" fmla="val 5400000"/>
            <a:gd name="adj2" fmla="val 10800000"/>
          </a:avLst>
        </a:prstGeom>
        <a:solidFill>
          <a:schemeClr val="tx1"/>
        </a:solidFill>
        <a:ln w="1905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4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Study</a:t>
          </a:r>
          <a:endParaRPr lang="en-NZ" sz="4200" kern="1200" spc="-300" dirty="0">
            <a:solidFill>
              <a:schemeClr val="accent4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sp:txBody>
      <dsp:txXfrm>
        <a:off x="1878533" y="2427596"/>
        <a:ext cx="1430443" cy="1061296"/>
      </dsp:txXfrm>
    </dsp:sp>
    <dsp:sp modelId="{2A47C564-F146-40E0-8B6E-1544B962FA3C}">
      <dsp:nvSpPr>
        <dsp:cNvPr id="0" name=""/>
        <dsp:cNvSpPr/>
      </dsp:nvSpPr>
      <dsp:spPr>
        <a:xfrm>
          <a:off x="1490468" y="286084"/>
          <a:ext cx="3876039" cy="3876039"/>
        </a:xfrm>
        <a:prstGeom prst="pie">
          <a:avLst>
            <a:gd name="adj1" fmla="val 10800000"/>
            <a:gd name="adj2" fmla="val 16200000"/>
          </a:avLst>
        </a:prstGeom>
        <a:solidFill>
          <a:schemeClr val="tx1"/>
        </a:solidFill>
        <a:ln w="190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2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Act</a:t>
          </a:r>
          <a:endParaRPr lang="en-NZ" sz="4200" kern="1200" spc="-300" dirty="0">
            <a:solidFill>
              <a:schemeClr val="accent2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sp:txBody>
      <dsp:txXfrm>
        <a:off x="1878533" y="1089439"/>
        <a:ext cx="1430443" cy="1061296"/>
      </dsp:txXfrm>
    </dsp:sp>
    <dsp:sp modelId="{C7EFE302-AE2C-4C8C-B11D-370D25037776}">
      <dsp:nvSpPr>
        <dsp:cNvPr id="0" name=""/>
        <dsp:cNvSpPr/>
      </dsp:nvSpPr>
      <dsp:spPr>
        <a:xfrm>
          <a:off x="1380646" y="46139"/>
          <a:ext cx="4355930" cy="435593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480B2-DA9C-4C4B-9B1A-727B1AFC790C}">
      <dsp:nvSpPr>
        <dsp:cNvPr id="0" name=""/>
        <dsp:cNvSpPr/>
      </dsp:nvSpPr>
      <dsp:spPr>
        <a:xfrm>
          <a:off x="1380646" y="176263"/>
          <a:ext cx="4355930" cy="435593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91521-9FE5-4F91-90D1-812B030AAB3B}">
      <dsp:nvSpPr>
        <dsp:cNvPr id="0" name=""/>
        <dsp:cNvSpPr/>
      </dsp:nvSpPr>
      <dsp:spPr>
        <a:xfrm>
          <a:off x="1250522" y="176263"/>
          <a:ext cx="4355930" cy="435593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A6C6A-9F02-4488-A294-286171638D5F}">
      <dsp:nvSpPr>
        <dsp:cNvPr id="0" name=""/>
        <dsp:cNvSpPr/>
      </dsp:nvSpPr>
      <dsp:spPr>
        <a:xfrm>
          <a:off x="1250522" y="46139"/>
          <a:ext cx="4355930" cy="435593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1BB8-4625-41B5-9635-ED64A9C0FB1E}">
      <dsp:nvSpPr>
        <dsp:cNvPr id="0" name=""/>
        <dsp:cNvSpPr/>
      </dsp:nvSpPr>
      <dsp:spPr>
        <a:xfrm>
          <a:off x="1620592" y="286084"/>
          <a:ext cx="3876039" cy="3876039"/>
        </a:xfrm>
        <a:prstGeom prst="pie">
          <a:avLst>
            <a:gd name="adj1" fmla="val 16200000"/>
            <a:gd name="adj2" fmla="val 0"/>
          </a:avLst>
        </a:prstGeom>
        <a:solidFill>
          <a:schemeClr val="tx1"/>
        </a:solidFill>
        <a:ln w="1905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6">
                  <a:lumMod val="60000"/>
                  <a:lumOff val="40000"/>
                </a:schemeClr>
              </a:solidFill>
              <a:latin typeface="Congenial Black" panose="020F0502020204030204" pitchFamily="2" charset="0"/>
            </a:rPr>
            <a:t>Plan</a:t>
          </a:r>
          <a:endParaRPr lang="en-NZ" sz="4200" kern="1200" spc="-300" dirty="0">
            <a:solidFill>
              <a:schemeClr val="accent6">
                <a:lumMod val="60000"/>
                <a:lumOff val="40000"/>
              </a:schemeClr>
            </a:solidFill>
            <a:latin typeface="Congenial Black" panose="020F0502020204030204" pitchFamily="2" charset="0"/>
          </a:endParaRPr>
        </a:p>
      </dsp:txBody>
      <dsp:txXfrm>
        <a:off x="3678123" y="1089439"/>
        <a:ext cx="1430443" cy="1061296"/>
      </dsp:txXfrm>
    </dsp:sp>
    <dsp:sp modelId="{60E30F57-5CBC-453E-B054-1AA6DD904CE3}">
      <dsp:nvSpPr>
        <dsp:cNvPr id="0" name=""/>
        <dsp:cNvSpPr/>
      </dsp:nvSpPr>
      <dsp:spPr>
        <a:xfrm>
          <a:off x="1620592" y="416208"/>
          <a:ext cx="3876039" cy="3876039"/>
        </a:xfrm>
        <a:prstGeom prst="pie">
          <a:avLst>
            <a:gd name="adj1" fmla="val 0"/>
            <a:gd name="adj2" fmla="val 5400000"/>
          </a:avLst>
        </a:prstGeom>
        <a:solidFill>
          <a:schemeClr val="tx1"/>
        </a:solidFill>
        <a:ln w="1905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5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Do</a:t>
          </a:r>
          <a:endParaRPr lang="en-NZ" sz="4200" b="1" kern="1200" cap="none" spc="-300" dirty="0">
            <a:ln w="6600">
              <a:solidFill>
                <a:schemeClr val="accent2"/>
              </a:solidFill>
              <a:prstDash val="solid"/>
            </a:ln>
            <a:solidFill>
              <a:schemeClr val="accent5">
                <a:lumMod val="60000"/>
                <a:lumOff val="40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Congenial Black" panose="02000503040000020004" pitchFamily="2" charset="0"/>
          </a:endParaRPr>
        </a:p>
      </dsp:txBody>
      <dsp:txXfrm>
        <a:off x="3678123" y="2427596"/>
        <a:ext cx="1430443" cy="1061296"/>
      </dsp:txXfrm>
    </dsp:sp>
    <dsp:sp modelId="{C390BE7C-E894-4CA7-BBA6-0317764EC132}">
      <dsp:nvSpPr>
        <dsp:cNvPr id="0" name=""/>
        <dsp:cNvSpPr/>
      </dsp:nvSpPr>
      <dsp:spPr>
        <a:xfrm>
          <a:off x="1490468" y="416208"/>
          <a:ext cx="3876039" cy="3876039"/>
        </a:xfrm>
        <a:prstGeom prst="pie">
          <a:avLst>
            <a:gd name="adj1" fmla="val 5400000"/>
            <a:gd name="adj2" fmla="val 10800000"/>
          </a:avLst>
        </a:prstGeom>
        <a:solidFill>
          <a:schemeClr val="tx1"/>
        </a:solidFill>
        <a:ln w="1905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4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Study</a:t>
          </a:r>
          <a:endParaRPr lang="en-NZ" sz="4200" kern="1200" spc="-300" dirty="0">
            <a:solidFill>
              <a:schemeClr val="accent4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sp:txBody>
      <dsp:txXfrm>
        <a:off x="1878533" y="2427596"/>
        <a:ext cx="1430443" cy="1061296"/>
      </dsp:txXfrm>
    </dsp:sp>
    <dsp:sp modelId="{2A47C564-F146-40E0-8B6E-1544B962FA3C}">
      <dsp:nvSpPr>
        <dsp:cNvPr id="0" name=""/>
        <dsp:cNvSpPr/>
      </dsp:nvSpPr>
      <dsp:spPr>
        <a:xfrm>
          <a:off x="1490468" y="286084"/>
          <a:ext cx="3876039" cy="3876039"/>
        </a:xfrm>
        <a:prstGeom prst="pie">
          <a:avLst>
            <a:gd name="adj1" fmla="val 10800000"/>
            <a:gd name="adj2" fmla="val 16200000"/>
          </a:avLst>
        </a:prstGeom>
        <a:solidFill>
          <a:schemeClr val="tx1"/>
        </a:solidFill>
        <a:ln w="1905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spc="-300" dirty="0">
              <a:solidFill>
                <a:schemeClr val="accent2">
                  <a:lumMod val="60000"/>
                  <a:lumOff val="40000"/>
                </a:schemeClr>
              </a:solidFill>
              <a:latin typeface="Congenial Black" panose="02000503040000020004" pitchFamily="2" charset="0"/>
            </a:rPr>
            <a:t>Act</a:t>
          </a:r>
          <a:endParaRPr lang="en-NZ" sz="4200" kern="1200" spc="-300" dirty="0">
            <a:solidFill>
              <a:schemeClr val="accent2">
                <a:lumMod val="60000"/>
                <a:lumOff val="40000"/>
              </a:schemeClr>
            </a:solidFill>
            <a:latin typeface="Congenial Black" panose="02000503040000020004" pitchFamily="2" charset="0"/>
          </a:endParaRPr>
        </a:p>
      </dsp:txBody>
      <dsp:txXfrm>
        <a:off x="1878533" y="1089439"/>
        <a:ext cx="1430443" cy="1061296"/>
      </dsp:txXfrm>
    </dsp:sp>
    <dsp:sp modelId="{C7EFE302-AE2C-4C8C-B11D-370D25037776}">
      <dsp:nvSpPr>
        <dsp:cNvPr id="0" name=""/>
        <dsp:cNvSpPr/>
      </dsp:nvSpPr>
      <dsp:spPr>
        <a:xfrm>
          <a:off x="1380646" y="46139"/>
          <a:ext cx="4355930" cy="435593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480B2-DA9C-4C4B-9B1A-727B1AFC790C}">
      <dsp:nvSpPr>
        <dsp:cNvPr id="0" name=""/>
        <dsp:cNvSpPr/>
      </dsp:nvSpPr>
      <dsp:spPr>
        <a:xfrm>
          <a:off x="1380646" y="176263"/>
          <a:ext cx="4355930" cy="435593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91521-9FE5-4F91-90D1-812B030AAB3B}">
      <dsp:nvSpPr>
        <dsp:cNvPr id="0" name=""/>
        <dsp:cNvSpPr/>
      </dsp:nvSpPr>
      <dsp:spPr>
        <a:xfrm>
          <a:off x="1250522" y="176263"/>
          <a:ext cx="4355930" cy="435593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A6C6A-9F02-4488-A294-286171638D5F}">
      <dsp:nvSpPr>
        <dsp:cNvPr id="0" name=""/>
        <dsp:cNvSpPr/>
      </dsp:nvSpPr>
      <dsp:spPr>
        <a:xfrm>
          <a:off x="1250522" y="46139"/>
          <a:ext cx="4355930" cy="435593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7D0B3-F9A5-444E-B4BE-F58BA7539B3F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bg1">
            <a:lumMod val="9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B3D79-5185-4C4E-994C-6042CB7FBD0B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686B856-1767-4F78-A1BA-213678F3AE17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900" kern="1200" dirty="0">
              <a:latin typeface="Congenial Black" panose="02000503040000020004" pitchFamily="2" charset="0"/>
            </a:rPr>
            <a:t>Evaluation</a:t>
          </a:r>
        </a:p>
      </dsp:txBody>
      <dsp:txXfrm>
        <a:off x="2031999" y="4368800"/>
        <a:ext cx="4064000" cy="1016000"/>
      </dsp:txXfrm>
    </dsp:sp>
    <dsp:sp modelId="{BA2BEE0B-80F4-4B96-BB3A-72D7D19F7282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Staff</a:t>
          </a:r>
        </a:p>
      </dsp:txBody>
      <dsp:txXfrm>
        <a:off x="3684358" y="2077723"/>
        <a:ext cx="1077630" cy="1077630"/>
      </dsp:txXfrm>
    </dsp:sp>
    <dsp:sp modelId="{A9BB2A6C-0E45-4D8D-A47D-40B810708C1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Whānau</a:t>
          </a:r>
        </a:p>
      </dsp:txBody>
      <dsp:txXfrm>
        <a:off x="2593851" y="934385"/>
        <a:ext cx="1077630" cy="1077630"/>
      </dsp:txXfrm>
    </dsp:sp>
    <dsp:sp modelId="{2351888A-E5C9-43CE-B51B-7AAD050E7487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Tangata Whaiora</a:t>
          </a:r>
        </a:p>
      </dsp:txBody>
      <dsp:txXfrm>
        <a:off x="4151718" y="565915"/>
        <a:ext cx="1077630" cy="1077630"/>
      </dsp:txXfrm>
    </dsp:sp>
    <dsp:sp modelId="{AE7654E9-3A72-4F3E-BB07-0667CC8673D5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4">
            <a:lumMod val="50000"/>
            <a:alpha val="12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7D0B3-F9A5-444E-B4BE-F58BA7539B3F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bg1">
            <a:lumMod val="9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B3D79-5185-4C4E-994C-6042CB7FBD0B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686B856-1767-4F78-A1BA-213678F3AE17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900" kern="1200" dirty="0">
              <a:latin typeface="Congenial Black" panose="02000503040000020004" pitchFamily="2" charset="0"/>
            </a:rPr>
            <a:t>Evaluation</a:t>
          </a:r>
        </a:p>
      </dsp:txBody>
      <dsp:txXfrm>
        <a:off x="2031999" y="4368800"/>
        <a:ext cx="4064000" cy="1016000"/>
      </dsp:txXfrm>
    </dsp:sp>
    <dsp:sp modelId="{BA2BEE0B-80F4-4B96-BB3A-72D7D19F7282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Staff</a:t>
          </a:r>
        </a:p>
      </dsp:txBody>
      <dsp:txXfrm>
        <a:off x="3684358" y="2077723"/>
        <a:ext cx="1077630" cy="1077630"/>
      </dsp:txXfrm>
    </dsp:sp>
    <dsp:sp modelId="{A9BB2A6C-0E45-4D8D-A47D-40B810708C1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Whānau</a:t>
          </a:r>
        </a:p>
      </dsp:txBody>
      <dsp:txXfrm>
        <a:off x="2593851" y="934385"/>
        <a:ext cx="1077630" cy="1077630"/>
      </dsp:txXfrm>
    </dsp:sp>
    <dsp:sp modelId="{2351888A-E5C9-43CE-B51B-7AAD050E7487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Tangata Whaiora</a:t>
          </a:r>
        </a:p>
      </dsp:txBody>
      <dsp:txXfrm>
        <a:off x="4151718" y="565915"/>
        <a:ext cx="1077630" cy="1077630"/>
      </dsp:txXfrm>
    </dsp:sp>
    <dsp:sp modelId="{AE7654E9-3A72-4F3E-BB07-0667CC8673D5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4">
            <a:lumMod val="50000"/>
            <a:alpha val="12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7D0B3-F9A5-444E-B4BE-F58BA7539B3F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bg1">
            <a:lumMod val="95000"/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B3D79-5185-4C4E-994C-6042CB7FBD0B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A686B856-1767-4F78-A1BA-213678F3AE17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900" kern="1200" dirty="0">
              <a:latin typeface="Congenial Black" panose="02000503040000020004" pitchFamily="2" charset="0"/>
            </a:rPr>
            <a:t>Evaluation</a:t>
          </a:r>
        </a:p>
      </dsp:txBody>
      <dsp:txXfrm>
        <a:off x="2031999" y="4368800"/>
        <a:ext cx="4064000" cy="1016000"/>
      </dsp:txXfrm>
    </dsp:sp>
    <dsp:sp modelId="{BA2BEE0B-80F4-4B96-BB3A-72D7D19F7282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Staff</a:t>
          </a:r>
        </a:p>
      </dsp:txBody>
      <dsp:txXfrm>
        <a:off x="3684358" y="2077723"/>
        <a:ext cx="1077630" cy="1077630"/>
      </dsp:txXfrm>
    </dsp:sp>
    <dsp:sp modelId="{A9BB2A6C-0E45-4D8D-A47D-40B810708C11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Whānau</a:t>
          </a:r>
        </a:p>
      </dsp:txBody>
      <dsp:txXfrm>
        <a:off x="2593851" y="934385"/>
        <a:ext cx="1077630" cy="1077630"/>
      </dsp:txXfrm>
    </dsp:sp>
    <dsp:sp modelId="{2351888A-E5C9-43CE-B51B-7AAD050E7487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Tangata Whaiora</a:t>
          </a:r>
        </a:p>
      </dsp:txBody>
      <dsp:txXfrm>
        <a:off x="4151718" y="565915"/>
        <a:ext cx="1077630" cy="1077630"/>
      </dsp:txXfrm>
    </dsp:sp>
    <dsp:sp modelId="{AE7654E9-3A72-4F3E-BB07-0667CC8673D5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accent4">
            <a:lumMod val="50000"/>
            <a:alpha val="1200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833F4-63D0-4E92-899E-4886A09D4037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B6B9-B58E-4CA0-A8C9-C3C5463C0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21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15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3AE7-7642-DBEF-4B8E-AA0BE19F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6D1B4-3762-E792-5D5F-B15FE1D06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69000-F097-AC7B-21AC-8879272C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7BF37-D5AF-36E6-A9F5-4DFC057A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2706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98C3B-0B11-E450-8805-2A42D6E82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8D9AA-9347-E3B7-BE49-578D522DC0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87925-6F4A-40CA-778D-F6C8E7062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00E04-BDAD-326D-7F31-72C3B72F2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281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FFB62-3A52-4537-EC9F-F9780BA1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188AB-FA39-1395-6A2D-F21560C96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05BFB-2194-50A7-8B61-77A0474F9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297-940C-9051-BA32-AF8CD179A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0037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5897E-BC15-DBC9-BAB9-F079B3F3E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5D7E25-6BE4-3B2E-0533-58210E79D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3D07B7-9744-D8B9-BF10-2D3F6398F6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9BC42-F068-A1C5-9FD1-BF2392457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600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E9A-5AD3-F8F1-E6E5-D235EFF10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D1E009-2F34-A246-C9C4-BE88427390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D0A8C-0FBD-4EAF-4DC0-981A0AD69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8DC60-E3F4-80AE-A275-21F98582CC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4131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E925F-0CF5-7837-1CE4-9BCF184A2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C72CC-BF84-5BA0-0130-76B83A4AC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1547E-356E-1E4C-0DA0-079FB1526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B4AF9-477D-FB19-94BF-829B3C19B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078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4B51C-242D-C692-DFA4-C4F5D89C8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8F4AC-D560-3B20-89C9-FB38852D9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A50A9C-291C-60A7-4391-9086FAAFE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FB999-03B0-51B8-5DD5-A72CB6B46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9300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10A86-B8AA-F6D7-0A76-4F484FEAD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A035D-5296-F301-0BA2-D51D8815B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5D8C3-3F22-1102-9F31-6A7A3F716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8DDD5-794B-045F-0C4B-696801BEA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214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613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The current IPC unit is a four bed locked unit with 1 dining room, lounge area, dining room, courtyard, and de-escalation lounge. Tangata whaiora are either transitioned into this unit in via the courtyard or the sallyport – depending on their presentation and level of cooperation or ability to follow direction.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28134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Using areas for pod nursing</a:t>
            </a:r>
          </a:p>
          <a:p>
            <a:r>
              <a:rPr lang="en-NZ" dirty="0"/>
              <a:t>Separating new admissions from the general IPC population until a thorough assessment has been completed. This requires resources, staffing and space.</a:t>
            </a:r>
          </a:p>
          <a:p>
            <a:r>
              <a:rPr lang="en-NZ" dirty="0"/>
              <a:t>The new refurbishment will contain two garden areas and an increase to 10 beds, allowing the IPC to pod nurse without limiting space for tangata whaiora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99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142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7838C-9418-F27F-6A8D-3B4D2A21D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603E1-1866-BB10-42ED-BFAE05605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A7220F-5D3B-37B9-BDAC-4697F3175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A8016-879C-80F0-21CB-09668B9E2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534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C46D4-1AD0-4D8B-88A2-97CFA8C4B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C0DC26-1856-C1BE-8415-BD46A86CD7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C089C-44D2-C46E-424A-D99D437D2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C87D2-BB5B-8426-43C2-9610C81E7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113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8920-5F4D-20B9-6E26-2A0E00750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7A376-0D3C-C9E9-C9BE-56F4891BF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D73C9E-702D-C04E-7185-B19387C2B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8C2B1-6076-9DB2-DC42-1AB64A805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1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F39C1-E8F1-E039-4C04-483723231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73577-DE49-AEF3-AA80-237ED29E72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D5D289-B0C7-8AA5-8124-D70925817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EBFC1-B20B-0C03-3443-C5AEF9D47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B6B9-B58E-4CA0-A8C9-C3C5463C0F93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109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128B-3BA0-A179-2A91-EA25281A6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4257E-D2E1-101E-7FBE-C7F9A3C0D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D47E-D478-29CE-7DB2-F2EDCD8A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87CD2-23F3-14FB-9369-C92F60AB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F0846-647E-32E5-6200-C2E35741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084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0BAC-EDE5-F394-40A9-7EAA245A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2344D-7497-C864-DAC4-21124568F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9CD30-1D9B-5E27-16E4-75D378ECE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1E96-0BEB-33A6-C361-F0D153EA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D06E0-C6AE-DC1B-295A-13A539D4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909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CE07C-CEF1-54C3-DD0F-631DF3181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980E2-157B-A3FB-B096-D6B336A62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2418-4740-2CAF-B7D4-0C6BA283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67D8-0EF4-8014-D316-9B860D480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DCA04-A164-39C4-6C7A-98257A69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87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C1DD-1B1C-8EC2-5444-FF4F3FB6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E3410-BA7D-5515-6F4C-BC193B874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83CC3-CB96-A01C-6410-FD9221AD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6FFB4-DD7C-A22F-CF7E-6FD8D5E4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2F40-4BF4-6C4B-5034-BA1F5D4C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030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6FFB-F392-0163-C1F3-6B2AA1A0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25E5-5337-2F83-CC7B-EB074497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E9D35-221C-3303-2479-9AC99400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CE91A-DE95-15B4-3FF0-C5318A87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0ABF8-CE62-E4C6-18CA-BE8B80E8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4291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DF70-44D7-1E5D-1610-B74C381C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64B4-4F38-4AF5-7261-425153149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35B7-4454-BB95-35D8-BD5F74BC0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498406-1072-B31C-3F01-FAC0AA99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6CF4E-D838-5C6C-15B5-C267430F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B8E49-D642-DB23-5DE1-80A73A62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939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4436-FDA4-EE42-DC0D-578A200E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CC16D-335B-8AFD-74EF-D06865FBA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68E28-265C-E612-CDAE-AEDD0303F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F6342-70DE-0A0F-D983-2EED6ACDB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855A4-42E3-D285-20CE-0F05FE34C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C19E4-0C55-7708-C4C7-7E5CBF5C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E207A-2623-999D-7CC7-10300C18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A9FF45-89B9-F0B2-42A2-92217D2D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702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4383-93C3-A641-0FF2-4A2CB8C2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CA7404-B487-FD8B-3203-E533F2EB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A1F25-7F6A-0310-942A-22271864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50A2B-0B5D-D73E-B7A9-170236FC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950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754C7-FF0D-535C-6865-B7F3E0164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D24ED-7ED3-8977-AC53-B6FC5BFF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4340-00AA-25F9-F7FD-904030D2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202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624A-C0D2-2BA6-3138-BEA88EEE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9DAAD-BD0C-DDC0-F9B5-246B7A1F9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A8535-F8E8-7AC7-2A60-426F3FEA5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97D66-7FC8-4160-2DFF-B291873E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3A727-64AF-C7B7-78AE-C1777EA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8C6AB-F7E2-3BDD-23C9-45B7A68A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2067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42450-C243-442F-A1B4-2D212C2B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B1D693-4CE2-933E-B3F9-4A71B41C8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6D363-6C2A-78BF-D5AF-EAC722D55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71730-A873-B54E-FA5D-0C6E9FFE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92413-AFC6-C205-00A2-440AAF55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39DD-3ADA-E8A8-3F1D-6BA4B286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50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106E1-57B0-AB9A-F119-D0CF3EEE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D43E-4D2E-EE77-4C3A-24CDCDE1B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68B3-40A0-1094-3378-A402789326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DDC278-ED0E-413F-9074-48CBB24484BD}" type="datetimeFigureOut">
              <a:rPr lang="en-NZ" smtClean="0"/>
              <a:t>9/04/2025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42FB1-7AE1-AD5E-20BA-0A330207B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7F13-8DC2-672A-973E-63CEE5B55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713479-CEC8-48CD-A5C1-040C258B078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55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house&#10;&#10;AI-generated content may be incorrect.">
            <a:extLst>
              <a:ext uri="{FF2B5EF4-FFF2-40B4-BE49-F238E27FC236}">
                <a16:creationId xmlns:a16="http://schemas.microsoft.com/office/drawing/2014/main" id="{826E28DB-3EE4-0583-CAC2-F97A513028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1317AED0-D471-C9FB-5262-0488CAD02C36}"/>
              </a:ext>
            </a:extLst>
          </p:cNvPr>
          <p:cNvSpPr/>
          <p:nvPr/>
        </p:nvSpPr>
        <p:spPr>
          <a:xfrm rot="5400000">
            <a:off x="386649" y="-386650"/>
            <a:ext cx="6857990" cy="7631289"/>
          </a:xfrm>
          <a:prstGeom prst="flowChartManualInpu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81B5F-C58A-1BD2-6AC9-3B275474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8884" y="1444506"/>
            <a:ext cx="9086644" cy="2802219"/>
          </a:xfrm>
        </p:spPr>
        <p:txBody>
          <a:bodyPr anchor="b"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The Zero-Seclusion 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Project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491902-D533-FAE2-87FA-14BF94D60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011" y="4483090"/>
            <a:ext cx="6305266" cy="1208141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spc="-150" dirty="0">
                <a:solidFill>
                  <a:schemeClr val="bg1"/>
                </a:solidFill>
                <a:effectLst>
                  <a:outerShdw blurRad="88900" dist="114300" dir="2700000" algn="tl">
                    <a:srgbClr val="000000">
                      <a:alpha val="62000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Te Whare Maiangiangi</a:t>
            </a:r>
          </a:p>
          <a:p>
            <a:r>
              <a:rPr lang="en-US" sz="11200" b="1" spc="-150" dirty="0">
                <a:solidFill>
                  <a:schemeClr val="bg1"/>
                </a:solidFill>
                <a:effectLst>
                  <a:outerShdw blurRad="88900" dist="114300" dir="2700000" algn="tl">
                    <a:srgbClr val="000000">
                      <a:alpha val="62000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Tauranga Acute Adult Inpatient  </a:t>
            </a:r>
          </a:p>
          <a:p>
            <a:r>
              <a:rPr lang="en-US" sz="11200" b="1" spc="-150" dirty="0">
                <a:solidFill>
                  <a:schemeClr val="bg1"/>
                </a:solidFill>
                <a:effectLst>
                  <a:outerShdw blurRad="88900" dist="114300" dir="2700000" algn="tl">
                    <a:srgbClr val="000000">
                      <a:alpha val="62000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Mental Health Unit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7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F21FD-3154-5BF9-36EE-BEDFD531E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98BAFC-1D57-8AA3-4C2A-94128F880084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685928A-DCFE-0850-17D5-B609C4F8A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540022" y="2763981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Leadership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76E6F-856F-5B16-5F30-4BD3B7D77814}"/>
              </a:ext>
            </a:extLst>
          </p:cNvPr>
          <p:cNvSpPr txBox="1">
            <a:spLocks/>
          </p:cNvSpPr>
          <p:nvPr/>
        </p:nvSpPr>
        <p:spPr>
          <a:xfrm>
            <a:off x="-13106400" y="-214952"/>
            <a:ext cx="12192000" cy="7287903"/>
          </a:xfrm>
          <a:prstGeom prst="roundRect">
            <a:avLst>
              <a:gd name="adj" fmla="val 3746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No leadership will often lead to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leaders to be able to work towards being seclusion free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all seclusion episodes as a failure in care, where did it go wrong?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When themes have been identified look at addressing them e.g. low staffing, overcrowding, cultural supports, skill-mix etc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Value alignment throughout the </a:t>
            </a:r>
            <a:r>
              <a:rPr lang="en-US" sz="2600" b="1" spc="-150" dirty="0" err="1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organisation</a:t>
            </a: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 – Drs, allied health, community teams - all aware of the project and the criteria for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staff to open the door – if we can't open the door, what do we need to open the door? (seclusion hui)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Leadership into seclusion or leadership out?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B79A0C-F172-3D2D-F0F1-4D1423281743}"/>
              </a:ext>
            </a:extLst>
          </p:cNvPr>
          <p:cNvSpPr txBox="1">
            <a:spLocks/>
          </p:cNvSpPr>
          <p:nvPr/>
        </p:nvSpPr>
        <p:spPr>
          <a:xfrm>
            <a:off x="305152" y="1224912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Nurse Led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FF4FEB-A1D4-74C3-AAE2-CE1E3F85C995}"/>
              </a:ext>
            </a:extLst>
          </p:cNvPr>
          <p:cNvSpPr txBox="1">
            <a:spLocks/>
          </p:cNvSpPr>
          <p:nvPr/>
        </p:nvSpPr>
        <p:spPr>
          <a:xfrm>
            <a:off x="6096000" y="4198549"/>
            <a:ext cx="5866874" cy="2115615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All seclusions are nurse driven and rarely involve the decision to seclude from the medical team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0429F1F-8C38-DF65-604D-D94403243CE4}"/>
              </a:ext>
            </a:extLst>
          </p:cNvPr>
          <p:cNvSpPr txBox="1">
            <a:spLocks/>
          </p:cNvSpPr>
          <p:nvPr/>
        </p:nvSpPr>
        <p:spPr>
          <a:xfrm>
            <a:off x="5834985" y="886890"/>
            <a:ext cx="4224584" cy="1729019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Nurses strongly advocate for </a:t>
            </a:r>
          </a:p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zero-seclusion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72E121-C07A-25EB-F6FF-95DB5AA01584}"/>
              </a:ext>
            </a:extLst>
          </p:cNvPr>
          <p:cNvSpPr txBox="1">
            <a:spLocks/>
          </p:cNvSpPr>
          <p:nvPr/>
        </p:nvSpPr>
        <p:spPr>
          <a:xfrm>
            <a:off x="993323" y="4585957"/>
            <a:ext cx="4224584" cy="1330037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Create a culture of compassion and flexibility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DA4CA3-48BF-489F-CC22-E21F62B9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862" y="-1100427"/>
            <a:ext cx="9660826" cy="8376466"/>
          </a:xfrm>
          <a:prstGeom prst="roundRect">
            <a:avLst>
              <a:gd name="adj" fmla="val 6706"/>
            </a:avLst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AD730C8-9AD0-EDDD-E31D-5B85D7C0CD4D}"/>
              </a:ext>
            </a:extLst>
          </p:cNvPr>
          <p:cNvSpPr txBox="1">
            <a:spLocks/>
          </p:cNvSpPr>
          <p:nvPr/>
        </p:nvSpPr>
        <p:spPr>
          <a:xfrm>
            <a:off x="12760129" y="2107263"/>
            <a:ext cx="3482468" cy="1961086"/>
          </a:xfrm>
          <a:prstGeom prst="roundRect">
            <a:avLst>
              <a:gd name="adj" fmla="val 5532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b="1" dirty="0">
                <a:solidFill>
                  <a:schemeClr val="bg1"/>
                </a:solidFill>
                <a:latin typeface="Congenial Black" panose="02000503040000020004" pitchFamily="2" charset="0"/>
                <a:cs typeface="Cavolini" panose="03000502040302020204" pitchFamily="66" charset="0"/>
              </a:rPr>
              <a:t>Use of environment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078CE2-FC4B-EF86-B7D6-2853F6A48723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947277" y="2615909"/>
            <a:ext cx="0" cy="768383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EAAFAD-0C68-A259-1613-27272D33E02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9029437" y="3473709"/>
            <a:ext cx="0" cy="72484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D9113C-098D-FE93-8211-9D11EBBD2452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05615" y="3473709"/>
            <a:ext cx="0" cy="111224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261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88CC7A-614D-77D4-9432-2183C66E8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4A49045-596D-810F-2F85-8773C062D9D4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A64E56A-05E4-DCA0-98FA-D909F064BF78}"/>
              </a:ext>
            </a:extLst>
          </p:cNvPr>
          <p:cNvGrpSpPr/>
          <p:nvPr/>
        </p:nvGrpSpPr>
        <p:grpSpPr>
          <a:xfrm>
            <a:off x="1930605" y="8482004"/>
            <a:ext cx="9660826" cy="8376466"/>
            <a:chOff x="1265587" y="-759233"/>
            <a:chExt cx="9660826" cy="837646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D5C25F1-E38A-4A9E-CD41-A5B590069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5587" y="-759233"/>
              <a:ext cx="9660826" cy="8376466"/>
            </a:xfrm>
            <a:prstGeom prst="roundRect">
              <a:avLst>
                <a:gd name="adj" fmla="val 6706"/>
              </a:avLst>
            </a:prstGeom>
          </p:spPr>
        </p:pic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9EE1CE-B722-51AB-EE61-1B000092756A}"/>
                </a:ext>
              </a:extLst>
            </p:cNvPr>
            <p:cNvSpPr/>
            <p:nvPr/>
          </p:nvSpPr>
          <p:spPr>
            <a:xfrm>
              <a:off x="4371842" y="1220464"/>
              <a:ext cx="2969982" cy="3238933"/>
            </a:xfrm>
            <a:custGeom>
              <a:avLst/>
              <a:gdLst>
                <a:gd name="connsiteX0" fmla="*/ 1420103 w 2969982"/>
                <a:gd name="connsiteY0" fmla="*/ 0 h 3238933"/>
                <a:gd name="connsiteX1" fmla="*/ 2969982 w 2969982"/>
                <a:gd name="connsiteY1" fmla="*/ 669667 h 3238933"/>
                <a:gd name="connsiteX2" fmla="*/ 1859862 w 2969982"/>
                <a:gd name="connsiteY2" fmla="*/ 3238933 h 3238933"/>
                <a:gd name="connsiteX3" fmla="*/ 0 w 2969982"/>
                <a:gd name="connsiteY3" fmla="*/ 2435329 h 3238933"/>
                <a:gd name="connsiteX4" fmla="*/ 976183 w 2969982"/>
                <a:gd name="connsiteY4" fmla="*/ 176046 h 3238933"/>
                <a:gd name="connsiteX5" fmla="*/ 1420103 w 2969982"/>
                <a:gd name="connsiteY5" fmla="*/ 0 h 323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982" h="3238933">
                  <a:moveTo>
                    <a:pt x="1420103" y="0"/>
                  </a:moveTo>
                  <a:lnTo>
                    <a:pt x="2969982" y="669667"/>
                  </a:lnTo>
                  <a:lnTo>
                    <a:pt x="1859862" y="3238933"/>
                  </a:lnTo>
                  <a:lnTo>
                    <a:pt x="0" y="2435329"/>
                  </a:lnTo>
                  <a:lnTo>
                    <a:pt x="976183" y="176046"/>
                  </a:lnTo>
                  <a:lnTo>
                    <a:pt x="1420103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D5036A4-7797-17B0-9032-7F80875063AE}"/>
                </a:ext>
              </a:extLst>
            </p:cNvPr>
            <p:cNvSpPr/>
            <p:nvPr/>
          </p:nvSpPr>
          <p:spPr>
            <a:xfrm>
              <a:off x="6248100" y="1886717"/>
              <a:ext cx="3856021" cy="2534735"/>
            </a:xfrm>
            <a:custGeom>
              <a:avLst/>
              <a:gdLst>
                <a:gd name="connsiteX0" fmla="*/ 1103677 w 3856021"/>
                <a:gd name="connsiteY0" fmla="*/ 0 h 2534735"/>
                <a:gd name="connsiteX1" fmla="*/ 1554786 w 3856021"/>
                <a:gd name="connsiteY1" fmla="*/ 179827 h 2534735"/>
                <a:gd name="connsiteX2" fmla="*/ 2472224 w 3856021"/>
                <a:gd name="connsiteY2" fmla="*/ 490723 h 2534735"/>
                <a:gd name="connsiteX3" fmla="*/ 3142789 w 3856021"/>
                <a:gd name="connsiteY3" fmla="*/ 804672 h 2534735"/>
                <a:gd name="connsiteX4" fmla="*/ 3636948 w 3856021"/>
                <a:gd name="connsiteY4" fmla="*/ 975167 h 2534735"/>
                <a:gd name="connsiteX5" fmla="*/ 3699882 w 3856021"/>
                <a:gd name="connsiteY5" fmla="*/ 1191263 h 2534735"/>
                <a:gd name="connsiteX6" fmla="*/ 3856021 w 3856021"/>
                <a:gd name="connsiteY6" fmla="*/ 2090923 h 2534735"/>
                <a:gd name="connsiteX7" fmla="*/ 1140253 w 3856021"/>
                <a:gd name="connsiteY7" fmla="*/ 2374387 h 2534735"/>
                <a:gd name="connsiteX8" fmla="*/ 0 w 3856021"/>
                <a:gd name="connsiteY8" fmla="*/ 2534735 h 2534735"/>
                <a:gd name="connsiteX9" fmla="*/ 842651 w 3856021"/>
                <a:gd name="connsiteY9" fmla="*/ 584500 h 2534735"/>
                <a:gd name="connsiteX10" fmla="*/ 1103677 w 3856021"/>
                <a:gd name="connsiteY10" fmla="*/ 0 h 253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56021" h="2534735">
                  <a:moveTo>
                    <a:pt x="1103677" y="0"/>
                  </a:moveTo>
                  <a:lnTo>
                    <a:pt x="1554786" y="179827"/>
                  </a:lnTo>
                  <a:lnTo>
                    <a:pt x="2472224" y="490723"/>
                  </a:lnTo>
                  <a:lnTo>
                    <a:pt x="3142789" y="804672"/>
                  </a:lnTo>
                  <a:lnTo>
                    <a:pt x="3636948" y="975167"/>
                  </a:lnTo>
                  <a:lnTo>
                    <a:pt x="3699882" y="1191263"/>
                  </a:lnTo>
                  <a:lnTo>
                    <a:pt x="3856021" y="2090923"/>
                  </a:lnTo>
                  <a:lnTo>
                    <a:pt x="1140253" y="2374387"/>
                  </a:lnTo>
                  <a:lnTo>
                    <a:pt x="0" y="2534735"/>
                  </a:lnTo>
                  <a:lnTo>
                    <a:pt x="842651" y="584500"/>
                  </a:lnTo>
                  <a:lnTo>
                    <a:pt x="1103677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2D5BA6-0FDE-0B2D-6F51-B14329CEF39B}"/>
                </a:ext>
              </a:extLst>
            </p:cNvPr>
            <p:cNvSpPr/>
            <p:nvPr/>
          </p:nvSpPr>
          <p:spPr>
            <a:xfrm>
              <a:off x="3462530" y="2135376"/>
              <a:ext cx="1396709" cy="1872820"/>
            </a:xfrm>
            <a:custGeom>
              <a:avLst/>
              <a:gdLst>
                <a:gd name="connsiteX0" fmla="*/ 637929 w 1396709"/>
                <a:gd name="connsiteY0" fmla="*/ 0 h 1872820"/>
                <a:gd name="connsiteX1" fmla="*/ 1396709 w 1396709"/>
                <a:gd name="connsiteY1" fmla="*/ 315165 h 1872820"/>
                <a:gd name="connsiteX2" fmla="*/ 1060103 w 1396709"/>
                <a:gd name="connsiteY2" fmla="*/ 1125565 h 1872820"/>
                <a:gd name="connsiteX3" fmla="*/ 895628 w 1396709"/>
                <a:gd name="connsiteY3" fmla="*/ 1506227 h 1872820"/>
                <a:gd name="connsiteX4" fmla="*/ 901024 w 1396709"/>
                <a:gd name="connsiteY4" fmla="*/ 1508559 h 1872820"/>
                <a:gd name="connsiteX5" fmla="*/ 749725 w 1396709"/>
                <a:gd name="connsiteY5" fmla="*/ 1872820 h 1872820"/>
                <a:gd name="connsiteX6" fmla="*/ 730026 w 1396709"/>
                <a:gd name="connsiteY6" fmla="*/ 1846363 h 1872820"/>
                <a:gd name="connsiteX7" fmla="*/ 0 w 1396709"/>
                <a:gd name="connsiteY7" fmla="*/ 1517851 h 1872820"/>
                <a:gd name="connsiteX8" fmla="*/ 121017 w 1396709"/>
                <a:gd name="connsiteY8" fmla="*/ 1226494 h 1872820"/>
                <a:gd name="connsiteX9" fmla="*/ 637929 w 1396709"/>
                <a:gd name="connsiteY9" fmla="*/ 0 h 1872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6709" h="1872820">
                  <a:moveTo>
                    <a:pt x="637929" y="0"/>
                  </a:moveTo>
                  <a:lnTo>
                    <a:pt x="1396709" y="315165"/>
                  </a:lnTo>
                  <a:lnTo>
                    <a:pt x="1060103" y="1125565"/>
                  </a:lnTo>
                  <a:lnTo>
                    <a:pt x="895628" y="1506227"/>
                  </a:lnTo>
                  <a:lnTo>
                    <a:pt x="901024" y="1508559"/>
                  </a:lnTo>
                  <a:lnTo>
                    <a:pt x="749725" y="1872820"/>
                  </a:lnTo>
                  <a:lnTo>
                    <a:pt x="730026" y="1846363"/>
                  </a:lnTo>
                  <a:lnTo>
                    <a:pt x="0" y="1517851"/>
                  </a:lnTo>
                  <a:lnTo>
                    <a:pt x="121017" y="1226494"/>
                  </a:lnTo>
                  <a:lnTo>
                    <a:pt x="637929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8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A84B708-866C-562B-051B-5556851EECB4}"/>
                </a:ext>
              </a:extLst>
            </p:cNvPr>
            <p:cNvSpPr/>
            <p:nvPr/>
          </p:nvSpPr>
          <p:spPr>
            <a:xfrm>
              <a:off x="4114143" y="109728"/>
              <a:ext cx="5770904" cy="3165402"/>
            </a:xfrm>
            <a:custGeom>
              <a:avLst/>
              <a:gdLst>
                <a:gd name="connsiteX0" fmla="*/ 1635929 w 5770904"/>
                <a:gd name="connsiteY0" fmla="*/ 0 h 3165402"/>
                <a:gd name="connsiteX1" fmla="*/ 2826153 w 5770904"/>
                <a:gd name="connsiteY1" fmla="*/ 530352 h 3165402"/>
                <a:gd name="connsiteX2" fmla="*/ 4747897 w 5770904"/>
                <a:gd name="connsiteY2" fmla="*/ 548640 h 3165402"/>
                <a:gd name="connsiteX3" fmla="*/ 5770521 w 5770904"/>
                <a:gd name="connsiteY3" fmla="*/ 2750840 h 3165402"/>
                <a:gd name="connsiteX4" fmla="*/ 5770904 w 5770904"/>
                <a:gd name="connsiteY4" fmla="*/ 2752155 h 3165402"/>
                <a:gd name="connsiteX5" fmla="*/ 5276745 w 5770904"/>
                <a:gd name="connsiteY5" fmla="*/ 2581660 h 3165402"/>
                <a:gd name="connsiteX6" fmla="*/ 4606180 w 5770904"/>
                <a:gd name="connsiteY6" fmla="*/ 2267711 h 3165402"/>
                <a:gd name="connsiteX7" fmla="*/ 3688742 w 5770904"/>
                <a:gd name="connsiteY7" fmla="*/ 1956815 h 3165402"/>
                <a:gd name="connsiteX8" fmla="*/ 3237633 w 5770904"/>
                <a:gd name="connsiteY8" fmla="*/ 1776988 h 3165402"/>
                <a:gd name="connsiteX9" fmla="*/ 2976607 w 5770904"/>
                <a:gd name="connsiteY9" fmla="*/ 2361488 h 3165402"/>
                <a:gd name="connsiteX10" fmla="*/ 3227681 w 5770904"/>
                <a:gd name="connsiteY10" fmla="*/ 1780402 h 3165402"/>
                <a:gd name="connsiteX11" fmla="*/ 1677802 w 5770904"/>
                <a:gd name="connsiteY11" fmla="*/ 1110735 h 3165402"/>
                <a:gd name="connsiteX12" fmla="*/ 1233882 w 5770904"/>
                <a:gd name="connsiteY12" fmla="*/ 1286781 h 3165402"/>
                <a:gd name="connsiteX13" fmla="*/ 422174 w 5770904"/>
                <a:gd name="connsiteY13" fmla="*/ 3165402 h 3165402"/>
                <a:gd name="connsiteX14" fmla="*/ 758780 w 5770904"/>
                <a:gd name="connsiteY14" fmla="*/ 2355002 h 3165402"/>
                <a:gd name="connsiteX15" fmla="*/ 0 w 5770904"/>
                <a:gd name="connsiteY15" fmla="*/ 2039837 h 3165402"/>
                <a:gd name="connsiteX16" fmla="*/ 713889 w 5770904"/>
                <a:gd name="connsiteY16" fmla="*/ 345968 h 3165402"/>
                <a:gd name="connsiteX17" fmla="*/ 1635929 w 5770904"/>
                <a:gd name="connsiteY17" fmla="*/ 0 h 316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0904" h="3165402">
                  <a:moveTo>
                    <a:pt x="1635929" y="0"/>
                  </a:moveTo>
                  <a:cubicBezTo>
                    <a:pt x="2438054" y="332232"/>
                    <a:pt x="2152044" y="207264"/>
                    <a:pt x="2826153" y="530352"/>
                  </a:cubicBezTo>
                  <a:lnTo>
                    <a:pt x="4747897" y="548640"/>
                  </a:lnTo>
                  <a:lnTo>
                    <a:pt x="5770521" y="2750840"/>
                  </a:lnTo>
                  <a:lnTo>
                    <a:pt x="5770904" y="2752155"/>
                  </a:lnTo>
                  <a:lnTo>
                    <a:pt x="5276745" y="2581660"/>
                  </a:lnTo>
                  <a:lnTo>
                    <a:pt x="4606180" y="2267711"/>
                  </a:lnTo>
                  <a:lnTo>
                    <a:pt x="3688742" y="1956815"/>
                  </a:lnTo>
                  <a:lnTo>
                    <a:pt x="3237633" y="1776988"/>
                  </a:lnTo>
                  <a:lnTo>
                    <a:pt x="2976607" y="2361488"/>
                  </a:lnTo>
                  <a:lnTo>
                    <a:pt x="3227681" y="1780402"/>
                  </a:lnTo>
                  <a:lnTo>
                    <a:pt x="1677802" y="1110735"/>
                  </a:lnTo>
                  <a:lnTo>
                    <a:pt x="1233882" y="1286781"/>
                  </a:lnTo>
                  <a:lnTo>
                    <a:pt x="422174" y="3165402"/>
                  </a:lnTo>
                  <a:lnTo>
                    <a:pt x="758780" y="2355002"/>
                  </a:lnTo>
                  <a:lnTo>
                    <a:pt x="0" y="2039837"/>
                  </a:lnTo>
                  <a:lnTo>
                    <a:pt x="713889" y="345968"/>
                  </a:lnTo>
                  <a:cubicBezTo>
                    <a:pt x="1627788" y="11189"/>
                    <a:pt x="722030" y="298203"/>
                    <a:pt x="1635929" y="0"/>
                  </a:cubicBezTo>
                  <a:close/>
                </a:path>
              </a:pathLst>
            </a:custGeom>
            <a:solidFill>
              <a:srgbClr val="FF8585">
                <a:alpha val="48000"/>
              </a:srgb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FC9C334-E653-883D-5F3E-9A5429354F19}"/>
                </a:ext>
              </a:extLst>
            </p:cNvPr>
            <p:cNvSpPr/>
            <p:nvPr/>
          </p:nvSpPr>
          <p:spPr>
            <a:xfrm>
              <a:off x="3597231" y="2146915"/>
              <a:ext cx="516912" cy="1229144"/>
            </a:xfrm>
            <a:custGeom>
              <a:avLst/>
              <a:gdLst>
                <a:gd name="connsiteX0" fmla="*/ 510533 w 516912"/>
                <a:gd name="connsiteY0" fmla="*/ 0 h 1229144"/>
                <a:gd name="connsiteX1" fmla="*/ 516912 w 516912"/>
                <a:gd name="connsiteY1" fmla="*/ 2650 h 1229144"/>
                <a:gd name="connsiteX2" fmla="*/ 0 w 516912"/>
                <a:gd name="connsiteY2" fmla="*/ 1229144 h 1229144"/>
                <a:gd name="connsiteX3" fmla="*/ 510533 w 516912"/>
                <a:gd name="connsiteY3" fmla="*/ 0 h 122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912" h="1229144">
                  <a:moveTo>
                    <a:pt x="510533" y="0"/>
                  </a:moveTo>
                  <a:lnTo>
                    <a:pt x="516912" y="2650"/>
                  </a:lnTo>
                  <a:lnTo>
                    <a:pt x="0" y="1229144"/>
                  </a:lnTo>
                  <a:lnTo>
                    <a:pt x="510533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BD5E9D4-7007-42E1-DB20-D094AA0925DA}"/>
                </a:ext>
              </a:extLst>
            </p:cNvPr>
            <p:cNvSpPr/>
            <p:nvPr/>
          </p:nvSpPr>
          <p:spPr>
            <a:xfrm>
              <a:off x="7629913" y="5460894"/>
              <a:ext cx="1953153" cy="1027333"/>
            </a:xfrm>
            <a:custGeom>
              <a:avLst/>
              <a:gdLst>
                <a:gd name="connsiteX0" fmla="*/ 1855387 w 1953153"/>
                <a:gd name="connsiteY0" fmla="*/ 0 h 1027333"/>
                <a:gd name="connsiteX1" fmla="*/ 1946749 w 1953153"/>
                <a:gd name="connsiteY1" fmla="*/ 733018 h 1027333"/>
                <a:gd name="connsiteX2" fmla="*/ 1953153 w 1953153"/>
                <a:gd name="connsiteY2" fmla="*/ 796262 h 1027333"/>
                <a:gd name="connsiteX3" fmla="*/ 99223 w 1953153"/>
                <a:gd name="connsiteY3" fmla="*/ 1027333 h 1027333"/>
                <a:gd name="connsiteX4" fmla="*/ 0 w 1953153"/>
                <a:gd name="connsiteY4" fmla="*/ 231254 h 1027333"/>
                <a:gd name="connsiteX5" fmla="*/ 1855387 w 1953153"/>
                <a:gd name="connsiteY5" fmla="*/ 0 h 10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153" h="1027333">
                  <a:moveTo>
                    <a:pt x="1855387" y="0"/>
                  </a:moveTo>
                  <a:lnTo>
                    <a:pt x="1946749" y="733018"/>
                  </a:lnTo>
                  <a:lnTo>
                    <a:pt x="1953153" y="796262"/>
                  </a:lnTo>
                  <a:lnTo>
                    <a:pt x="99223" y="1027333"/>
                  </a:lnTo>
                  <a:lnTo>
                    <a:pt x="0" y="231254"/>
                  </a:lnTo>
                  <a:lnTo>
                    <a:pt x="1855387" y="0"/>
                  </a:lnTo>
                  <a:close/>
                </a:path>
              </a:pathLst>
            </a:custGeom>
            <a:solidFill>
              <a:schemeClr val="accent1">
                <a:lumMod val="65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946F3C-657B-9201-458E-201A0804B1E3}"/>
                </a:ext>
              </a:extLst>
            </p:cNvPr>
            <p:cNvSpPr/>
            <p:nvPr/>
          </p:nvSpPr>
          <p:spPr>
            <a:xfrm>
              <a:off x="9947982" y="3077980"/>
              <a:ext cx="275011" cy="1599070"/>
            </a:xfrm>
            <a:custGeom>
              <a:avLst/>
              <a:gdLst>
                <a:gd name="connsiteX0" fmla="*/ 0 w 275011"/>
                <a:gd name="connsiteY0" fmla="*/ 0 h 1599070"/>
                <a:gd name="connsiteX1" fmla="*/ 13094 w 275011"/>
                <a:gd name="connsiteY1" fmla="*/ 44962 h 1599070"/>
                <a:gd name="connsiteX2" fmla="*/ 275011 w 275011"/>
                <a:gd name="connsiteY2" fmla="*/ 1594605 h 1599070"/>
                <a:gd name="connsiteX3" fmla="*/ 266409 w 275011"/>
                <a:gd name="connsiteY3" fmla="*/ 1599070 h 1599070"/>
                <a:gd name="connsiteX4" fmla="*/ 175790 w 275011"/>
                <a:gd name="connsiteY4" fmla="*/ 872025 h 1599070"/>
                <a:gd name="connsiteX5" fmla="*/ 151860 w 275011"/>
                <a:gd name="connsiteY5" fmla="*/ 875008 h 1599070"/>
                <a:gd name="connsiteX6" fmla="*/ 0 w 275011"/>
                <a:gd name="connsiteY6" fmla="*/ 0 h 159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011" h="1599070">
                  <a:moveTo>
                    <a:pt x="0" y="0"/>
                  </a:moveTo>
                  <a:lnTo>
                    <a:pt x="13094" y="44962"/>
                  </a:lnTo>
                  <a:cubicBezTo>
                    <a:pt x="173473" y="628945"/>
                    <a:pt x="215003" y="1031649"/>
                    <a:pt x="275011" y="1594605"/>
                  </a:cubicBezTo>
                  <a:lnTo>
                    <a:pt x="266409" y="1599070"/>
                  </a:lnTo>
                  <a:lnTo>
                    <a:pt x="175790" y="872025"/>
                  </a:lnTo>
                  <a:lnTo>
                    <a:pt x="151860" y="875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B99DA54-34E8-AB01-ECC4-3B17BCDB5C2B}"/>
                </a:ext>
              </a:extLst>
            </p:cNvPr>
            <p:cNvSpPr/>
            <p:nvPr/>
          </p:nvSpPr>
          <p:spPr>
            <a:xfrm>
              <a:off x="4006880" y="4224262"/>
              <a:ext cx="1501608" cy="1278244"/>
            </a:xfrm>
            <a:custGeom>
              <a:avLst/>
              <a:gdLst>
                <a:gd name="connsiteX0" fmla="*/ 172506 w 1501608"/>
                <a:gd name="connsiteY0" fmla="*/ 0 h 1278244"/>
                <a:gd name="connsiteX1" fmla="*/ 657978 w 1501608"/>
                <a:gd name="connsiteY1" fmla="*/ 117733 h 1278244"/>
                <a:gd name="connsiteX2" fmla="*/ 1387939 w 1501608"/>
                <a:gd name="connsiteY2" fmla="*/ 372494 h 1278244"/>
                <a:gd name="connsiteX3" fmla="*/ 1501608 w 1501608"/>
                <a:gd name="connsiteY3" fmla="*/ 1110726 h 1278244"/>
                <a:gd name="connsiteX4" fmla="*/ 1215273 w 1501608"/>
                <a:gd name="connsiteY4" fmla="*/ 1141553 h 1278244"/>
                <a:gd name="connsiteX5" fmla="*/ 33177 w 1501608"/>
                <a:gd name="connsiteY5" fmla="*/ 1252254 h 1278244"/>
                <a:gd name="connsiteX6" fmla="*/ 7241 w 1501608"/>
                <a:gd name="connsiteY6" fmla="*/ 1241163 h 1278244"/>
                <a:gd name="connsiteX7" fmla="*/ 7146 w 1501608"/>
                <a:gd name="connsiteY7" fmla="*/ 1228305 h 1278244"/>
                <a:gd name="connsiteX8" fmla="*/ 496 w 1501608"/>
                <a:gd name="connsiteY8" fmla="*/ 679166 h 1278244"/>
                <a:gd name="connsiteX9" fmla="*/ 0 w 1501608"/>
                <a:gd name="connsiteY9" fmla="*/ 641813 h 1278244"/>
                <a:gd name="connsiteX10" fmla="*/ 1953 w 1501608"/>
                <a:gd name="connsiteY10" fmla="*/ 589792 h 1278244"/>
                <a:gd name="connsiteX11" fmla="*/ 7269 w 1501608"/>
                <a:gd name="connsiteY11" fmla="*/ 468157 h 1278244"/>
                <a:gd name="connsiteX12" fmla="*/ 7460 w 1501608"/>
                <a:gd name="connsiteY12" fmla="*/ 465911 h 1278244"/>
                <a:gd name="connsiteX13" fmla="*/ 10720 w 1501608"/>
                <a:gd name="connsiteY13" fmla="*/ 426938 h 1278244"/>
                <a:gd name="connsiteX14" fmla="*/ 79203 w 1501608"/>
                <a:gd name="connsiteY14" fmla="*/ 167156 h 1278244"/>
                <a:gd name="connsiteX15" fmla="*/ 82715 w 1501608"/>
                <a:gd name="connsiteY15" fmla="*/ 154204 h 1278244"/>
                <a:gd name="connsiteX16" fmla="*/ 123498 w 1501608"/>
                <a:gd name="connsiteY16" fmla="*/ 82293 h 1278244"/>
                <a:gd name="connsiteX17" fmla="*/ 172495 w 1501608"/>
                <a:gd name="connsiteY17" fmla="*/ 21 h 1278244"/>
                <a:gd name="connsiteX18" fmla="*/ 172506 w 1501608"/>
                <a:gd name="connsiteY18" fmla="*/ 0 h 127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01608" h="1278244">
                  <a:moveTo>
                    <a:pt x="172506" y="0"/>
                  </a:moveTo>
                  <a:lnTo>
                    <a:pt x="657978" y="117733"/>
                  </a:lnTo>
                  <a:lnTo>
                    <a:pt x="1387939" y="372494"/>
                  </a:lnTo>
                  <a:lnTo>
                    <a:pt x="1501608" y="1110726"/>
                  </a:lnTo>
                  <a:lnTo>
                    <a:pt x="1215273" y="1141553"/>
                  </a:lnTo>
                  <a:cubicBezTo>
                    <a:pt x="696309" y="1211228"/>
                    <a:pt x="278011" y="1331326"/>
                    <a:pt x="33177" y="1252254"/>
                  </a:cubicBezTo>
                  <a:lnTo>
                    <a:pt x="7241" y="1241163"/>
                  </a:lnTo>
                  <a:lnTo>
                    <a:pt x="7146" y="1228305"/>
                  </a:lnTo>
                  <a:cubicBezTo>
                    <a:pt x="4624" y="922440"/>
                    <a:pt x="1811" y="768202"/>
                    <a:pt x="496" y="679166"/>
                  </a:cubicBezTo>
                  <a:lnTo>
                    <a:pt x="0" y="641813"/>
                  </a:lnTo>
                  <a:lnTo>
                    <a:pt x="1953" y="589792"/>
                  </a:lnTo>
                  <a:lnTo>
                    <a:pt x="7269" y="468157"/>
                  </a:lnTo>
                  <a:lnTo>
                    <a:pt x="7460" y="465911"/>
                  </a:lnTo>
                  <a:cubicBezTo>
                    <a:pt x="8436" y="454443"/>
                    <a:pt x="9520" y="441586"/>
                    <a:pt x="10720" y="426938"/>
                  </a:cubicBezTo>
                  <a:cubicBezTo>
                    <a:pt x="26320" y="236523"/>
                    <a:pt x="27779" y="347828"/>
                    <a:pt x="79203" y="167156"/>
                  </a:cubicBezTo>
                  <a:lnTo>
                    <a:pt x="82715" y="154204"/>
                  </a:lnTo>
                  <a:lnTo>
                    <a:pt x="123498" y="82293"/>
                  </a:lnTo>
                  <a:cubicBezTo>
                    <a:pt x="140550" y="53772"/>
                    <a:pt x="157395" y="26304"/>
                    <a:pt x="172495" y="21"/>
                  </a:cubicBezTo>
                  <a:lnTo>
                    <a:pt x="172506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547F51F-E2DE-96FF-6FE0-C551D13C22D9}"/>
                </a:ext>
              </a:extLst>
            </p:cNvPr>
            <p:cNvSpPr/>
            <p:nvPr/>
          </p:nvSpPr>
          <p:spPr>
            <a:xfrm>
              <a:off x="4179386" y="3658125"/>
              <a:ext cx="5736864" cy="3062716"/>
            </a:xfrm>
            <a:custGeom>
              <a:avLst/>
              <a:gdLst>
                <a:gd name="connsiteX0" fmla="*/ 197852 w 5736864"/>
                <a:gd name="connsiteY0" fmla="*/ 0 h 3062716"/>
                <a:gd name="connsiteX1" fmla="*/ 2052318 w 5736864"/>
                <a:gd name="connsiteY1" fmla="*/ 801272 h 3062716"/>
                <a:gd name="connsiteX2" fmla="*/ 2068713 w 5736864"/>
                <a:gd name="connsiteY2" fmla="*/ 763327 h 3062716"/>
                <a:gd name="connsiteX3" fmla="*/ 3208966 w 5736864"/>
                <a:gd name="connsiteY3" fmla="*/ 602979 h 3062716"/>
                <a:gd name="connsiteX4" fmla="*/ 4681723 w 5736864"/>
                <a:gd name="connsiteY4" fmla="*/ 449257 h 3062716"/>
                <a:gd name="connsiteX5" fmla="*/ 2610821 w 5736864"/>
                <a:gd name="connsiteY5" fmla="*/ 707372 h 3062716"/>
                <a:gd name="connsiteX6" fmla="*/ 2710043 w 5736864"/>
                <a:gd name="connsiteY6" fmla="*/ 1503451 h 3062716"/>
                <a:gd name="connsiteX7" fmla="*/ 5625693 w 5736864"/>
                <a:gd name="connsiteY7" fmla="*/ 1140048 h 3062716"/>
                <a:gd name="connsiteX8" fmla="*/ 5636555 w 5736864"/>
                <a:gd name="connsiteY8" fmla="*/ 1203591 h 3062716"/>
                <a:gd name="connsiteX9" fmla="*/ 5723566 w 5736864"/>
                <a:gd name="connsiteY9" fmla="*/ 1837420 h 3062716"/>
                <a:gd name="connsiteX10" fmla="*/ 5339518 w 5736864"/>
                <a:gd name="connsiteY10" fmla="*/ 1965436 h 3062716"/>
                <a:gd name="connsiteX11" fmla="*/ 5397275 w 5736864"/>
                <a:gd name="connsiteY11" fmla="*/ 2535787 h 3062716"/>
                <a:gd name="connsiteX12" fmla="*/ 5305913 w 5736864"/>
                <a:gd name="connsiteY12" fmla="*/ 1802769 h 3062716"/>
                <a:gd name="connsiteX13" fmla="*/ 3450526 w 5736864"/>
                <a:gd name="connsiteY13" fmla="*/ 2034023 h 3062716"/>
                <a:gd name="connsiteX14" fmla="*/ 3549749 w 5736864"/>
                <a:gd name="connsiteY14" fmla="*/ 2830102 h 3062716"/>
                <a:gd name="connsiteX15" fmla="*/ 5403679 w 5736864"/>
                <a:gd name="connsiteY15" fmla="*/ 2599031 h 3062716"/>
                <a:gd name="connsiteX16" fmla="*/ 5412670 w 5736864"/>
                <a:gd name="connsiteY16" fmla="*/ 2687812 h 3062716"/>
                <a:gd name="connsiteX17" fmla="*/ 1864798 w 5736864"/>
                <a:gd name="connsiteY17" fmla="*/ 3062716 h 3062716"/>
                <a:gd name="connsiteX18" fmla="*/ 1645342 w 5736864"/>
                <a:gd name="connsiteY18" fmla="*/ 1663684 h 3062716"/>
                <a:gd name="connsiteX19" fmla="*/ 1335384 w 5736864"/>
                <a:gd name="connsiteY19" fmla="*/ 1676186 h 3062716"/>
                <a:gd name="connsiteX20" fmla="*/ 1329102 w 5736864"/>
                <a:gd name="connsiteY20" fmla="*/ 1676863 h 3062716"/>
                <a:gd name="connsiteX21" fmla="*/ 1215433 w 5736864"/>
                <a:gd name="connsiteY21" fmla="*/ 938631 h 3062716"/>
                <a:gd name="connsiteX22" fmla="*/ 485472 w 5736864"/>
                <a:gd name="connsiteY22" fmla="*/ 683870 h 3062716"/>
                <a:gd name="connsiteX23" fmla="*/ 0 w 5736864"/>
                <a:gd name="connsiteY23" fmla="*/ 566137 h 3062716"/>
                <a:gd name="connsiteX24" fmla="*/ 38516 w 5736864"/>
                <a:gd name="connsiteY24" fmla="*/ 490999 h 3062716"/>
                <a:gd name="connsiteX25" fmla="*/ 47251 w 5736864"/>
                <a:gd name="connsiteY25" fmla="*/ 365198 h 3062716"/>
                <a:gd name="connsiteX26" fmla="*/ 46553 w 5736864"/>
                <a:gd name="connsiteY26" fmla="*/ 364261 h 3062716"/>
                <a:gd name="connsiteX27" fmla="*/ 197852 w 5736864"/>
                <a:gd name="connsiteY27" fmla="*/ 0 h 306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6864" h="3062716">
                  <a:moveTo>
                    <a:pt x="197852" y="0"/>
                  </a:moveTo>
                  <a:lnTo>
                    <a:pt x="2052318" y="801272"/>
                  </a:lnTo>
                  <a:lnTo>
                    <a:pt x="2068713" y="763327"/>
                  </a:lnTo>
                  <a:lnTo>
                    <a:pt x="3208966" y="602979"/>
                  </a:lnTo>
                  <a:lnTo>
                    <a:pt x="4681723" y="449257"/>
                  </a:lnTo>
                  <a:lnTo>
                    <a:pt x="2610821" y="707372"/>
                  </a:lnTo>
                  <a:lnTo>
                    <a:pt x="2710043" y="1503451"/>
                  </a:lnTo>
                  <a:lnTo>
                    <a:pt x="5625693" y="1140048"/>
                  </a:lnTo>
                  <a:lnTo>
                    <a:pt x="5636555" y="1203591"/>
                  </a:lnTo>
                  <a:cubicBezTo>
                    <a:pt x="5677227" y="1404366"/>
                    <a:pt x="5771572" y="1701403"/>
                    <a:pt x="5723566" y="1837420"/>
                  </a:cubicBezTo>
                  <a:lnTo>
                    <a:pt x="5339518" y="1965436"/>
                  </a:lnTo>
                  <a:lnTo>
                    <a:pt x="5397275" y="2535787"/>
                  </a:lnTo>
                  <a:lnTo>
                    <a:pt x="5305913" y="1802769"/>
                  </a:lnTo>
                  <a:lnTo>
                    <a:pt x="3450526" y="2034023"/>
                  </a:lnTo>
                  <a:lnTo>
                    <a:pt x="3549749" y="2830102"/>
                  </a:lnTo>
                  <a:lnTo>
                    <a:pt x="5403679" y="2599031"/>
                  </a:lnTo>
                  <a:lnTo>
                    <a:pt x="5412670" y="2687812"/>
                  </a:lnTo>
                  <a:cubicBezTo>
                    <a:pt x="4653718" y="2652760"/>
                    <a:pt x="2450014" y="3020044"/>
                    <a:pt x="1864798" y="3062716"/>
                  </a:cubicBezTo>
                  <a:cubicBezTo>
                    <a:pt x="1764214" y="2620756"/>
                    <a:pt x="1752022" y="2040112"/>
                    <a:pt x="1645342" y="1663684"/>
                  </a:cubicBezTo>
                  <a:cubicBezTo>
                    <a:pt x="1539424" y="1663684"/>
                    <a:pt x="1435959" y="1668351"/>
                    <a:pt x="1335384" y="1676186"/>
                  </a:cubicBezTo>
                  <a:lnTo>
                    <a:pt x="1329102" y="1676863"/>
                  </a:lnTo>
                  <a:lnTo>
                    <a:pt x="1215433" y="938631"/>
                  </a:lnTo>
                  <a:lnTo>
                    <a:pt x="485472" y="683870"/>
                  </a:lnTo>
                  <a:lnTo>
                    <a:pt x="0" y="566137"/>
                  </a:lnTo>
                  <a:lnTo>
                    <a:pt x="38516" y="490999"/>
                  </a:lnTo>
                  <a:cubicBezTo>
                    <a:pt x="58660" y="443441"/>
                    <a:pt x="65673" y="401154"/>
                    <a:pt x="47251" y="365198"/>
                  </a:cubicBezTo>
                  <a:lnTo>
                    <a:pt x="46553" y="364261"/>
                  </a:lnTo>
                  <a:lnTo>
                    <a:pt x="19785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FE6E13B-D6CE-95AD-6EC6-619D011F68A9}"/>
                </a:ext>
              </a:extLst>
            </p:cNvPr>
            <p:cNvSpPr/>
            <p:nvPr/>
          </p:nvSpPr>
          <p:spPr>
            <a:xfrm>
              <a:off x="4089596" y="4212396"/>
              <a:ext cx="89791" cy="166071"/>
            </a:xfrm>
            <a:custGeom>
              <a:avLst/>
              <a:gdLst>
                <a:gd name="connsiteX0" fmla="*/ 40860 w 89791"/>
                <a:gd name="connsiteY0" fmla="*/ 0 h 166071"/>
                <a:gd name="connsiteX1" fmla="*/ 89791 w 89791"/>
                <a:gd name="connsiteY1" fmla="*/ 11867 h 166071"/>
                <a:gd name="connsiteX2" fmla="*/ 89780 w 89791"/>
                <a:gd name="connsiteY2" fmla="*/ 11888 h 166071"/>
                <a:gd name="connsiteX3" fmla="*/ 40783 w 89791"/>
                <a:gd name="connsiteY3" fmla="*/ 94160 h 166071"/>
                <a:gd name="connsiteX4" fmla="*/ 0 w 89791"/>
                <a:gd name="connsiteY4" fmla="*/ 166071 h 166071"/>
                <a:gd name="connsiteX5" fmla="*/ 9271 w 89791"/>
                <a:gd name="connsiteY5" fmla="*/ 131877 h 166071"/>
                <a:gd name="connsiteX6" fmla="*/ 40860 w 89791"/>
                <a:gd name="connsiteY6" fmla="*/ 0 h 16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91" h="166071">
                  <a:moveTo>
                    <a:pt x="40860" y="0"/>
                  </a:moveTo>
                  <a:lnTo>
                    <a:pt x="89791" y="11867"/>
                  </a:lnTo>
                  <a:lnTo>
                    <a:pt x="89780" y="11888"/>
                  </a:lnTo>
                  <a:cubicBezTo>
                    <a:pt x="74680" y="38171"/>
                    <a:pt x="57835" y="65639"/>
                    <a:pt x="40783" y="94160"/>
                  </a:cubicBezTo>
                  <a:lnTo>
                    <a:pt x="0" y="166071"/>
                  </a:lnTo>
                  <a:lnTo>
                    <a:pt x="9271" y="131877"/>
                  </a:lnTo>
                  <a:cubicBezTo>
                    <a:pt x="18424" y="96630"/>
                    <a:pt x="28876" y="53392"/>
                    <a:pt x="40860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7F4A08A-E4F3-133B-2752-6347F7A46E0A}"/>
                </a:ext>
              </a:extLst>
            </p:cNvPr>
            <p:cNvSpPr/>
            <p:nvPr/>
          </p:nvSpPr>
          <p:spPr>
            <a:xfrm>
              <a:off x="4009625" y="4378467"/>
              <a:ext cx="79971" cy="313953"/>
            </a:xfrm>
            <a:custGeom>
              <a:avLst/>
              <a:gdLst>
                <a:gd name="connsiteX0" fmla="*/ 79971 w 79971"/>
                <a:gd name="connsiteY0" fmla="*/ 0 h 313953"/>
                <a:gd name="connsiteX1" fmla="*/ 76459 w 79971"/>
                <a:gd name="connsiteY1" fmla="*/ 12952 h 313953"/>
                <a:gd name="connsiteX2" fmla="*/ 7976 w 79971"/>
                <a:gd name="connsiteY2" fmla="*/ 272734 h 313953"/>
                <a:gd name="connsiteX3" fmla="*/ 4716 w 79971"/>
                <a:gd name="connsiteY3" fmla="*/ 311707 h 313953"/>
                <a:gd name="connsiteX4" fmla="*/ 4525 w 79971"/>
                <a:gd name="connsiteY4" fmla="*/ 313953 h 313953"/>
                <a:gd name="connsiteX5" fmla="*/ 4592 w 79971"/>
                <a:gd name="connsiteY5" fmla="*/ 312407 h 313953"/>
                <a:gd name="connsiteX6" fmla="*/ 70512 w 79971"/>
                <a:gd name="connsiteY6" fmla="*/ 16678 h 313953"/>
                <a:gd name="connsiteX7" fmla="*/ 79971 w 79971"/>
                <a:gd name="connsiteY7" fmla="*/ 0 h 31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71" h="313953">
                  <a:moveTo>
                    <a:pt x="79971" y="0"/>
                  </a:moveTo>
                  <a:lnTo>
                    <a:pt x="76459" y="12952"/>
                  </a:lnTo>
                  <a:cubicBezTo>
                    <a:pt x="25035" y="193624"/>
                    <a:pt x="23576" y="82319"/>
                    <a:pt x="7976" y="272734"/>
                  </a:cubicBezTo>
                  <a:cubicBezTo>
                    <a:pt x="6776" y="287382"/>
                    <a:pt x="5692" y="300239"/>
                    <a:pt x="4716" y="311707"/>
                  </a:cubicBezTo>
                  <a:lnTo>
                    <a:pt x="4525" y="313953"/>
                  </a:lnTo>
                  <a:lnTo>
                    <a:pt x="4592" y="312407"/>
                  </a:lnTo>
                  <a:cubicBezTo>
                    <a:pt x="-13089" y="207930"/>
                    <a:pt x="22725" y="108162"/>
                    <a:pt x="70512" y="16678"/>
                  </a:cubicBezTo>
                  <a:lnTo>
                    <a:pt x="7997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9D335FD-B10B-4BE4-F664-F6AA89A29A66}"/>
                </a:ext>
              </a:extLst>
            </p:cNvPr>
            <p:cNvSpPr/>
            <p:nvPr/>
          </p:nvSpPr>
          <p:spPr>
            <a:xfrm>
              <a:off x="4006621" y="4692419"/>
              <a:ext cx="7528" cy="173656"/>
            </a:xfrm>
            <a:custGeom>
              <a:avLst/>
              <a:gdLst>
                <a:gd name="connsiteX0" fmla="*/ 7528 w 7528"/>
                <a:gd name="connsiteY0" fmla="*/ 0 h 173656"/>
                <a:gd name="connsiteX1" fmla="*/ 2212 w 7528"/>
                <a:gd name="connsiteY1" fmla="*/ 121635 h 173656"/>
                <a:gd name="connsiteX2" fmla="*/ 259 w 7528"/>
                <a:gd name="connsiteY2" fmla="*/ 173656 h 173656"/>
                <a:gd name="connsiteX3" fmla="*/ 231 w 7528"/>
                <a:gd name="connsiteY3" fmla="*/ 171524 h 173656"/>
                <a:gd name="connsiteX4" fmla="*/ 5106 w 7528"/>
                <a:gd name="connsiteY4" fmla="*/ 28388 h 173656"/>
                <a:gd name="connsiteX5" fmla="*/ 7528 w 7528"/>
                <a:gd name="connsiteY5" fmla="*/ 0 h 173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" h="173656">
                  <a:moveTo>
                    <a:pt x="7528" y="0"/>
                  </a:moveTo>
                  <a:lnTo>
                    <a:pt x="2212" y="121635"/>
                  </a:lnTo>
                  <a:lnTo>
                    <a:pt x="259" y="173656"/>
                  </a:lnTo>
                  <a:lnTo>
                    <a:pt x="231" y="171524"/>
                  </a:lnTo>
                  <a:cubicBezTo>
                    <a:pt x="-536" y="101822"/>
                    <a:pt x="494" y="82918"/>
                    <a:pt x="5106" y="28388"/>
                  </a:cubicBezTo>
                  <a:lnTo>
                    <a:pt x="7528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7CE3AD-6477-5210-1C03-E886DD69D6D7}"/>
                </a:ext>
              </a:extLst>
            </p:cNvPr>
            <p:cNvSpPr/>
            <p:nvPr/>
          </p:nvSpPr>
          <p:spPr>
            <a:xfrm>
              <a:off x="3977641" y="4866075"/>
              <a:ext cx="36481" cy="599350"/>
            </a:xfrm>
            <a:custGeom>
              <a:avLst/>
              <a:gdLst>
                <a:gd name="connsiteX0" fmla="*/ 29240 w 36481"/>
                <a:gd name="connsiteY0" fmla="*/ 0 h 599350"/>
                <a:gd name="connsiteX1" fmla="*/ 29736 w 36481"/>
                <a:gd name="connsiteY1" fmla="*/ 37353 h 599350"/>
                <a:gd name="connsiteX2" fmla="*/ 36386 w 36481"/>
                <a:gd name="connsiteY2" fmla="*/ 586492 h 599350"/>
                <a:gd name="connsiteX3" fmla="*/ 36481 w 36481"/>
                <a:gd name="connsiteY3" fmla="*/ 599350 h 599350"/>
                <a:gd name="connsiteX4" fmla="*/ 0 w 36481"/>
                <a:gd name="connsiteY4" fmla="*/ 583750 h 599350"/>
                <a:gd name="connsiteX5" fmla="*/ 27441 w 36481"/>
                <a:gd name="connsiteY5" fmla="*/ 47933 h 599350"/>
                <a:gd name="connsiteX6" fmla="*/ 29240 w 36481"/>
                <a:gd name="connsiteY6" fmla="*/ 0 h 59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81" h="599350">
                  <a:moveTo>
                    <a:pt x="29240" y="0"/>
                  </a:moveTo>
                  <a:lnTo>
                    <a:pt x="29736" y="37353"/>
                  </a:lnTo>
                  <a:cubicBezTo>
                    <a:pt x="31051" y="126389"/>
                    <a:pt x="33864" y="280627"/>
                    <a:pt x="36386" y="586492"/>
                  </a:cubicBezTo>
                  <a:lnTo>
                    <a:pt x="36481" y="599350"/>
                  </a:lnTo>
                  <a:lnTo>
                    <a:pt x="0" y="583750"/>
                  </a:lnTo>
                  <a:cubicBezTo>
                    <a:pt x="44006" y="214371"/>
                    <a:pt x="13335" y="464569"/>
                    <a:pt x="27441" y="47933"/>
                  </a:cubicBezTo>
                  <a:lnTo>
                    <a:pt x="2924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3AC41C-1086-86A1-2D45-9C5719DAF9E0}"/>
                </a:ext>
              </a:extLst>
            </p:cNvPr>
            <p:cNvSpPr/>
            <p:nvPr/>
          </p:nvSpPr>
          <p:spPr>
            <a:xfrm>
              <a:off x="4014121" y="5334989"/>
              <a:ext cx="1495898" cy="283547"/>
            </a:xfrm>
            <a:custGeom>
              <a:avLst/>
              <a:gdLst>
                <a:gd name="connsiteX0" fmla="*/ 1494367 w 1495898"/>
                <a:gd name="connsiteY0" fmla="*/ 0 h 283547"/>
                <a:gd name="connsiteX1" fmla="*/ 1495898 w 1495898"/>
                <a:gd name="connsiteY1" fmla="*/ 9947 h 283547"/>
                <a:gd name="connsiteX2" fmla="*/ 1134 w 1495898"/>
                <a:gd name="connsiteY2" fmla="*/ 283547 h 283547"/>
                <a:gd name="connsiteX3" fmla="*/ 0 w 1495898"/>
                <a:gd name="connsiteY3" fmla="*/ 130437 h 283547"/>
                <a:gd name="connsiteX4" fmla="*/ 25936 w 1495898"/>
                <a:gd name="connsiteY4" fmla="*/ 141528 h 283547"/>
                <a:gd name="connsiteX5" fmla="*/ 1208032 w 1495898"/>
                <a:gd name="connsiteY5" fmla="*/ 30827 h 283547"/>
                <a:gd name="connsiteX6" fmla="*/ 1494367 w 1495898"/>
                <a:gd name="connsiteY6" fmla="*/ 0 h 28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5898" h="283547">
                  <a:moveTo>
                    <a:pt x="1494367" y="0"/>
                  </a:moveTo>
                  <a:lnTo>
                    <a:pt x="1495898" y="9947"/>
                  </a:lnTo>
                  <a:lnTo>
                    <a:pt x="1134" y="283547"/>
                  </a:lnTo>
                  <a:lnTo>
                    <a:pt x="0" y="130437"/>
                  </a:lnTo>
                  <a:lnTo>
                    <a:pt x="25936" y="141528"/>
                  </a:lnTo>
                  <a:cubicBezTo>
                    <a:pt x="270770" y="220600"/>
                    <a:pt x="689068" y="100502"/>
                    <a:pt x="1208032" y="30827"/>
                  </a:cubicBezTo>
                  <a:lnTo>
                    <a:pt x="149436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5706CAA-F842-5B8C-4635-C9C63755607F}"/>
                </a:ext>
              </a:extLst>
            </p:cNvPr>
            <p:cNvSpPr/>
            <p:nvPr/>
          </p:nvSpPr>
          <p:spPr>
            <a:xfrm>
              <a:off x="8861110" y="3952988"/>
              <a:ext cx="1243011" cy="154394"/>
            </a:xfrm>
            <a:custGeom>
              <a:avLst/>
              <a:gdLst>
                <a:gd name="connsiteX0" fmla="*/ 1238732 w 1243011"/>
                <a:gd name="connsiteY0" fmla="*/ 0 h 154394"/>
                <a:gd name="connsiteX1" fmla="*/ 1243011 w 1243011"/>
                <a:gd name="connsiteY1" fmla="*/ 24652 h 154394"/>
                <a:gd name="connsiteX2" fmla="*/ 0 w 1243011"/>
                <a:gd name="connsiteY2" fmla="*/ 154394 h 154394"/>
                <a:gd name="connsiteX3" fmla="*/ 1238732 w 1243011"/>
                <a:gd name="connsiteY3" fmla="*/ 0 h 15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3011" h="154394">
                  <a:moveTo>
                    <a:pt x="1238732" y="0"/>
                  </a:moveTo>
                  <a:lnTo>
                    <a:pt x="1243011" y="24652"/>
                  </a:lnTo>
                  <a:lnTo>
                    <a:pt x="0" y="154394"/>
                  </a:lnTo>
                  <a:lnTo>
                    <a:pt x="123873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F6C4AE7-3F27-4E96-46FE-E138E1BB7F68}"/>
                </a:ext>
              </a:extLst>
            </p:cNvPr>
            <p:cNvSpPr/>
            <p:nvPr/>
          </p:nvSpPr>
          <p:spPr>
            <a:xfrm>
              <a:off x="9802368" y="4677050"/>
              <a:ext cx="420626" cy="121123"/>
            </a:xfrm>
            <a:custGeom>
              <a:avLst/>
              <a:gdLst>
                <a:gd name="connsiteX0" fmla="*/ 412022 w 420626"/>
                <a:gd name="connsiteY0" fmla="*/ 0 h 121123"/>
                <a:gd name="connsiteX1" fmla="*/ 420626 w 420626"/>
                <a:gd name="connsiteY1" fmla="*/ 69034 h 121123"/>
                <a:gd name="connsiteX2" fmla="*/ 2711 w 420626"/>
                <a:gd name="connsiteY2" fmla="*/ 121123 h 121123"/>
                <a:gd name="connsiteX3" fmla="*/ 0 w 420626"/>
                <a:gd name="connsiteY3" fmla="*/ 105263 h 121123"/>
                <a:gd name="connsiteX4" fmla="*/ 372485 w 420626"/>
                <a:gd name="connsiteY4" fmla="*/ 20517 h 121123"/>
                <a:gd name="connsiteX5" fmla="*/ 412022 w 420626"/>
                <a:gd name="connsiteY5" fmla="*/ 0 h 12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626" h="121123">
                  <a:moveTo>
                    <a:pt x="412022" y="0"/>
                  </a:moveTo>
                  <a:lnTo>
                    <a:pt x="420626" y="69034"/>
                  </a:lnTo>
                  <a:lnTo>
                    <a:pt x="2711" y="121123"/>
                  </a:lnTo>
                  <a:lnTo>
                    <a:pt x="0" y="105263"/>
                  </a:lnTo>
                  <a:cubicBezTo>
                    <a:pt x="345758" y="28111"/>
                    <a:pt x="159752" y="130666"/>
                    <a:pt x="372485" y="20517"/>
                  </a:cubicBezTo>
                  <a:lnTo>
                    <a:pt x="412022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BBD28D1-47A8-7493-3F78-C6B793F92AF2}"/>
                </a:ext>
              </a:extLst>
            </p:cNvPr>
            <p:cNvSpPr/>
            <p:nvPr/>
          </p:nvSpPr>
          <p:spPr>
            <a:xfrm>
              <a:off x="9576661" y="6193912"/>
              <a:ext cx="7860" cy="63244"/>
            </a:xfrm>
            <a:custGeom>
              <a:avLst/>
              <a:gdLst>
                <a:gd name="connsiteX0" fmla="*/ 0 w 7860"/>
                <a:gd name="connsiteY0" fmla="*/ 0 h 63244"/>
                <a:gd name="connsiteX1" fmla="*/ 7860 w 7860"/>
                <a:gd name="connsiteY1" fmla="*/ 63062 h 63244"/>
                <a:gd name="connsiteX2" fmla="*/ 6404 w 7860"/>
                <a:gd name="connsiteY2" fmla="*/ 63244 h 63244"/>
                <a:gd name="connsiteX3" fmla="*/ 0 w 7860"/>
                <a:gd name="connsiteY3" fmla="*/ 0 h 6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0" h="63244">
                  <a:moveTo>
                    <a:pt x="0" y="0"/>
                  </a:moveTo>
                  <a:lnTo>
                    <a:pt x="7860" y="63062"/>
                  </a:lnTo>
                  <a:lnTo>
                    <a:pt x="6404" y="63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B000B3C-35D5-3D20-B579-3F885B9CFD7C}"/>
                </a:ext>
              </a:extLst>
            </p:cNvPr>
            <p:cNvSpPr/>
            <p:nvPr/>
          </p:nvSpPr>
          <p:spPr>
            <a:xfrm>
              <a:off x="4371843" y="3275130"/>
              <a:ext cx="164475" cy="382994"/>
            </a:xfrm>
            <a:custGeom>
              <a:avLst/>
              <a:gdLst>
                <a:gd name="connsiteX0" fmla="*/ 164475 w 164475"/>
                <a:gd name="connsiteY0" fmla="*/ 0 h 382994"/>
                <a:gd name="connsiteX1" fmla="*/ 5396 w 164475"/>
                <a:gd name="connsiteY1" fmla="*/ 382994 h 382994"/>
                <a:gd name="connsiteX2" fmla="*/ 0 w 164475"/>
                <a:gd name="connsiteY2" fmla="*/ 380662 h 382994"/>
                <a:gd name="connsiteX3" fmla="*/ 164475 w 164475"/>
                <a:gd name="connsiteY3" fmla="*/ 0 h 38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75" h="382994">
                  <a:moveTo>
                    <a:pt x="164475" y="0"/>
                  </a:moveTo>
                  <a:lnTo>
                    <a:pt x="5396" y="382994"/>
                  </a:lnTo>
                  <a:lnTo>
                    <a:pt x="0" y="380662"/>
                  </a:lnTo>
                  <a:lnTo>
                    <a:pt x="164475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349A2D3-D10B-7A5B-46BD-AD0EBD0575B6}"/>
                </a:ext>
              </a:extLst>
            </p:cNvPr>
            <p:cNvSpPr/>
            <p:nvPr/>
          </p:nvSpPr>
          <p:spPr>
            <a:xfrm>
              <a:off x="3474721" y="3376060"/>
              <a:ext cx="122511" cy="291357"/>
            </a:xfrm>
            <a:custGeom>
              <a:avLst/>
              <a:gdLst>
                <a:gd name="connsiteX0" fmla="*/ 122511 w 122511"/>
                <a:gd name="connsiteY0" fmla="*/ 0 h 291357"/>
                <a:gd name="connsiteX1" fmla="*/ 1494 w 122511"/>
                <a:gd name="connsiteY1" fmla="*/ 291357 h 291357"/>
                <a:gd name="connsiteX2" fmla="*/ 0 w 122511"/>
                <a:gd name="connsiteY2" fmla="*/ 290685 h 291357"/>
                <a:gd name="connsiteX3" fmla="*/ 122511 w 122511"/>
                <a:gd name="connsiteY3" fmla="*/ 0 h 29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11" h="291357">
                  <a:moveTo>
                    <a:pt x="122511" y="0"/>
                  </a:moveTo>
                  <a:lnTo>
                    <a:pt x="1494" y="291357"/>
                  </a:lnTo>
                  <a:lnTo>
                    <a:pt x="0" y="290685"/>
                  </a:lnTo>
                  <a:lnTo>
                    <a:pt x="122511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ABEB30-68D7-92AB-EE20-0B959E87A931}"/>
                </a:ext>
              </a:extLst>
            </p:cNvPr>
            <p:cNvSpPr/>
            <p:nvPr/>
          </p:nvSpPr>
          <p:spPr>
            <a:xfrm>
              <a:off x="3444847" y="3667417"/>
              <a:ext cx="781092" cy="393331"/>
            </a:xfrm>
            <a:custGeom>
              <a:avLst/>
              <a:gdLst>
                <a:gd name="connsiteX0" fmla="*/ 31367 w 781092"/>
                <a:gd name="connsiteY0" fmla="*/ 0 h 393331"/>
                <a:gd name="connsiteX1" fmla="*/ 761393 w 781092"/>
                <a:gd name="connsiteY1" fmla="*/ 328512 h 393331"/>
                <a:gd name="connsiteX2" fmla="*/ 781092 w 781092"/>
                <a:gd name="connsiteY2" fmla="*/ 354969 h 393331"/>
                <a:gd name="connsiteX3" fmla="*/ 765158 w 781092"/>
                <a:gd name="connsiteY3" fmla="*/ 393331 h 393331"/>
                <a:gd name="connsiteX4" fmla="*/ 0 w 781092"/>
                <a:gd name="connsiteY4" fmla="*/ 75517 h 393331"/>
                <a:gd name="connsiteX5" fmla="*/ 31367 w 781092"/>
                <a:gd name="connsiteY5" fmla="*/ 0 h 39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92" h="393331">
                  <a:moveTo>
                    <a:pt x="31367" y="0"/>
                  </a:moveTo>
                  <a:lnTo>
                    <a:pt x="761393" y="328512"/>
                  </a:lnTo>
                  <a:lnTo>
                    <a:pt x="781092" y="354969"/>
                  </a:lnTo>
                  <a:lnTo>
                    <a:pt x="765158" y="393331"/>
                  </a:lnTo>
                  <a:lnTo>
                    <a:pt x="0" y="75517"/>
                  </a:lnTo>
                  <a:lnTo>
                    <a:pt x="31367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35767E-25F7-C95C-D057-04B5C566E03B}"/>
                </a:ext>
              </a:extLst>
            </p:cNvPr>
            <p:cNvSpPr/>
            <p:nvPr/>
          </p:nvSpPr>
          <p:spPr>
            <a:xfrm>
              <a:off x="6217920" y="2471217"/>
              <a:ext cx="872830" cy="1954479"/>
            </a:xfrm>
            <a:custGeom>
              <a:avLst/>
              <a:gdLst>
                <a:gd name="connsiteX0" fmla="*/ 872830 w 872830"/>
                <a:gd name="connsiteY0" fmla="*/ 0 h 1954479"/>
                <a:gd name="connsiteX1" fmla="*/ 30179 w 872830"/>
                <a:gd name="connsiteY1" fmla="*/ 1950235 h 1954479"/>
                <a:gd name="connsiteX2" fmla="*/ 0 w 872830"/>
                <a:gd name="connsiteY2" fmla="*/ 1954479 h 1954479"/>
                <a:gd name="connsiteX3" fmla="*/ 872830 w 872830"/>
                <a:gd name="connsiteY3" fmla="*/ 0 h 195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830" h="1954479">
                  <a:moveTo>
                    <a:pt x="872830" y="0"/>
                  </a:moveTo>
                  <a:lnTo>
                    <a:pt x="30179" y="1950235"/>
                  </a:lnTo>
                  <a:lnTo>
                    <a:pt x="0" y="1954479"/>
                  </a:lnTo>
                  <a:lnTo>
                    <a:pt x="87283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127129-B93F-F22E-EF4F-BB91C8873773}"/>
                </a:ext>
              </a:extLst>
            </p:cNvPr>
            <p:cNvSpPr/>
            <p:nvPr/>
          </p:nvSpPr>
          <p:spPr>
            <a:xfrm>
              <a:off x="9885047" y="2861883"/>
              <a:ext cx="62934" cy="216096"/>
            </a:xfrm>
            <a:custGeom>
              <a:avLst/>
              <a:gdLst>
                <a:gd name="connsiteX0" fmla="*/ 0 w 62934"/>
                <a:gd name="connsiteY0" fmla="*/ 0 h 216096"/>
                <a:gd name="connsiteX1" fmla="*/ 27049 w 62934"/>
                <a:gd name="connsiteY1" fmla="*/ 9332 h 216096"/>
                <a:gd name="connsiteX2" fmla="*/ 62934 w 62934"/>
                <a:gd name="connsiteY2" fmla="*/ 216096 h 216096"/>
                <a:gd name="connsiteX3" fmla="*/ 0 w 62934"/>
                <a:gd name="connsiteY3" fmla="*/ 0 h 21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34" h="216096">
                  <a:moveTo>
                    <a:pt x="0" y="0"/>
                  </a:moveTo>
                  <a:lnTo>
                    <a:pt x="27049" y="9332"/>
                  </a:lnTo>
                  <a:lnTo>
                    <a:pt x="62934" y="2160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/>
            </a:p>
          </p:txBody>
        </p:sp>
        <p:sp>
          <p:nvSpPr>
            <p:cNvPr id="71" name="Arrow: Up 70">
              <a:extLst>
                <a:ext uri="{FF2B5EF4-FFF2-40B4-BE49-F238E27FC236}">
                  <a16:creationId xmlns:a16="http://schemas.microsoft.com/office/drawing/2014/main" id="{4746C7A2-BEAB-29A7-49E7-175B5BB9AA16}"/>
                </a:ext>
              </a:extLst>
            </p:cNvPr>
            <p:cNvSpPr/>
            <p:nvPr/>
          </p:nvSpPr>
          <p:spPr>
            <a:xfrm rot="12830981">
              <a:off x="7418179" y="1864438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2" name="Arrow: Up 71">
              <a:extLst>
                <a:ext uri="{FF2B5EF4-FFF2-40B4-BE49-F238E27FC236}">
                  <a16:creationId xmlns:a16="http://schemas.microsoft.com/office/drawing/2014/main" id="{759801E3-60B4-9C59-094C-36113869C871}"/>
                </a:ext>
              </a:extLst>
            </p:cNvPr>
            <p:cNvSpPr/>
            <p:nvPr/>
          </p:nvSpPr>
          <p:spPr>
            <a:xfrm rot="16802602">
              <a:off x="6897753" y="589281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3" name="Arrow: Up 72">
              <a:extLst>
                <a:ext uri="{FF2B5EF4-FFF2-40B4-BE49-F238E27FC236}">
                  <a16:creationId xmlns:a16="http://schemas.microsoft.com/office/drawing/2014/main" id="{8547730D-2DBF-2CA2-4BB5-D046D8EAC8C2}"/>
                </a:ext>
              </a:extLst>
            </p:cNvPr>
            <p:cNvSpPr/>
            <p:nvPr/>
          </p:nvSpPr>
          <p:spPr>
            <a:xfrm rot="14387369">
              <a:off x="5091628" y="498734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4" name="Arrow: Up 73">
              <a:extLst>
                <a:ext uri="{FF2B5EF4-FFF2-40B4-BE49-F238E27FC236}">
                  <a16:creationId xmlns:a16="http://schemas.microsoft.com/office/drawing/2014/main" id="{A7865D38-D316-CDB9-30EE-EDD376BB442C}"/>
                </a:ext>
              </a:extLst>
            </p:cNvPr>
            <p:cNvSpPr/>
            <p:nvPr/>
          </p:nvSpPr>
          <p:spPr>
            <a:xfrm rot="12162196">
              <a:off x="4398771" y="1737799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5" name="Arrow: Up 74">
              <a:extLst>
                <a:ext uri="{FF2B5EF4-FFF2-40B4-BE49-F238E27FC236}">
                  <a16:creationId xmlns:a16="http://schemas.microsoft.com/office/drawing/2014/main" id="{7D96BA04-C776-878C-1D32-0FA4E3ECB4DC}"/>
                </a:ext>
              </a:extLst>
            </p:cNvPr>
            <p:cNvSpPr/>
            <p:nvPr/>
          </p:nvSpPr>
          <p:spPr>
            <a:xfrm rot="8017311">
              <a:off x="4119400" y="3383262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6" name="Arrow: Up 75">
              <a:extLst>
                <a:ext uri="{FF2B5EF4-FFF2-40B4-BE49-F238E27FC236}">
                  <a16:creationId xmlns:a16="http://schemas.microsoft.com/office/drawing/2014/main" id="{0F2F8824-A3B3-5007-20D8-4E57B0DA616A}"/>
                </a:ext>
              </a:extLst>
            </p:cNvPr>
            <p:cNvSpPr/>
            <p:nvPr/>
          </p:nvSpPr>
          <p:spPr>
            <a:xfrm rot="8017311">
              <a:off x="5740886" y="4353580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7" name="Arrow: Up 76">
              <a:extLst>
                <a:ext uri="{FF2B5EF4-FFF2-40B4-BE49-F238E27FC236}">
                  <a16:creationId xmlns:a16="http://schemas.microsoft.com/office/drawing/2014/main" id="{520ABA67-1F71-D794-63A7-3C03F1F7F1D0}"/>
                </a:ext>
              </a:extLst>
            </p:cNvPr>
            <p:cNvSpPr/>
            <p:nvPr/>
          </p:nvSpPr>
          <p:spPr>
            <a:xfrm rot="11679259">
              <a:off x="6946586" y="2986150"/>
              <a:ext cx="362688" cy="958402"/>
            </a:xfrm>
            <a:prstGeom prst="up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3F1623-23AE-C0E1-AD63-0FD1157B69A9}"/>
                </a:ext>
              </a:extLst>
            </p:cNvPr>
            <p:cNvSpPr/>
            <p:nvPr/>
          </p:nvSpPr>
          <p:spPr>
            <a:xfrm>
              <a:off x="6812977" y="4205626"/>
              <a:ext cx="1073244" cy="1027333"/>
            </a:xfrm>
            <a:custGeom>
              <a:avLst/>
              <a:gdLst>
                <a:gd name="connsiteX0" fmla="*/ 1855387 w 1953153"/>
                <a:gd name="connsiteY0" fmla="*/ 0 h 1027333"/>
                <a:gd name="connsiteX1" fmla="*/ 1946749 w 1953153"/>
                <a:gd name="connsiteY1" fmla="*/ 733018 h 1027333"/>
                <a:gd name="connsiteX2" fmla="*/ 1953153 w 1953153"/>
                <a:gd name="connsiteY2" fmla="*/ 796262 h 1027333"/>
                <a:gd name="connsiteX3" fmla="*/ 99223 w 1953153"/>
                <a:gd name="connsiteY3" fmla="*/ 1027333 h 1027333"/>
                <a:gd name="connsiteX4" fmla="*/ 0 w 1953153"/>
                <a:gd name="connsiteY4" fmla="*/ 231254 h 1027333"/>
                <a:gd name="connsiteX5" fmla="*/ 1855387 w 1953153"/>
                <a:gd name="connsiteY5" fmla="*/ 0 h 10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153" h="1027333">
                  <a:moveTo>
                    <a:pt x="1855387" y="0"/>
                  </a:moveTo>
                  <a:lnTo>
                    <a:pt x="1946749" y="733018"/>
                  </a:lnTo>
                  <a:lnTo>
                    <a:pt x="1953153" y="796262"/>
                  </a:lnTo>
                  <a:lnTo>
                    <a:pt x="99223" y="1027333"/>
                  </a:lnTo>
                  <a:lnTo>
                    <a:pt x="0" y="231254"/>
                  </a:lnTo>
                  <a:lnTo>
                    <a:pt x="1855387" y="0"/>
                  </a:lnTo>
                  <a:close/>
                </a:path>
              </a:pathLst>
            </a:custGeom>
            <a:solidFill>
              <a:schemeClr val="accent1">
                <a:lumMod val="65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85570B2-B6F3-D934-4E83-602A299E9286}"/>
                </a:ext>
              </a:extLst>
            </p:cNvPr>
            <p:cNvSpPr/>
            <p:nvPr/>
          </p:nvSpPr>
          <p:spPr>
            <a:xfrm>
              <a:off x="9029463" y="3864800"/>
              <a:ext cx="1137593" cy="1027333"/>
            </a:xfrm>
            <a:custGeom>
              <a:avLst/>
              <a:gdLst>
                <a:gd name="connsiteX0" fmla="*/ 1855387 w 1953153"/>
                <a:gd name="connsiteY0" fmla="*/ 0 h 1027333"/>
                <a:gd name="connsiteX1" fmla="*/ 1946749 w 1953153"/>
                <a:gd name="connsiteY1" fmla="*/ 733018 h 1027333"/>
                <a:gd name="connsiteX2" fmla="*/ 1953153 w 1953153"/>
                <a:gd name="connsiteY2" fmla="*/ 796262 h 1027333"/>
                <a:gd name="connsiteX3" fmla="*/ 99223 w 1953153"/>
                <a:gd name="connsiteY3" fmla="*/ 1027333 h 1027333"/>
                <a:gd name="connsiteX4" fmla="*/ 0 w 1953153"/>
                <a:gd name="connsiteY4" fmla="*/ 231254 h 1027333"/>
                <a:gd name="connsiteX5" fmla="*/ 1855387 w 1953153"/>
                <a:gd name="connsiteY5" fmla="*/ 0 h 10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153" h="1027333">
                  <a:moveTo>
                    <a:pt x="1855387" y="0"/>
                  </a:moveTo>
                  <a:lnTo>
                    <a:pt x="1946749" y="733018"/>
                  </a:lnTo>
                  <a:lnTo>
                    <a:pt x="1953153" y="796262"/>
                  </a:lnTo>
                  <a:lnTo>
                    <a:pt x="99223" y="1027333"/>
                  </a:lnTo>
                  <a:lnTo>
                    <a:pt x="0" y="231254"/>
                  </a:lnTo>
                  <a:lnTo>
                    <a:pt x="1855387" y="0"/>
                  </a:lnTo>
                  <a:close/>
                </a:path>
              </a:pathLst>
            </a:custGeom>
            <a:solidFill>
              <a:schemeClr val="accent1">
                <a:lumMod val="65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EB3C2EB-EC46-C88B-9677-F532B641E2F8}"/>
                </a:ext>
              </a:extLst>
            </p:cNvPr>
            <p:cNvSpPr/>
            <p:nvPr/>
          </p:nvSpPr>
          <p:spPr>
            <a:xfrm rot="290839">
              <a:off x="6667150" y="5747638"/>
              <a:ext cx="1062506" cy="1027333"/>
            </a:xfrm>
            <a:custGeom>
              <a:avLst/>
              <a:gdLst>
                <a:gd name="connsiteX0" fmla="*/ 1855387 w 1953153"/>
                <a:gd name="connsiteY0" fmla="*/ 0 h 1027333"/>
                <a:gd name="connsiteX1" fmla="*/ 1946749 w 1953153"/>
                <a:gd name="connsiteY1" fmla="*/ 733018 h 1027333"/>
                <a:gd name="connsiteX2" fmla="*/ 1953153 w 1953153"/>
                <a:gd name="connsiteY2" fmla="*/ 796262 h 1027333"/>
                <a:gd name="connsiteX3" fmla="*/ 99223 w 1953153"/>
                <a:gd name="connsiteY3" fmla="*/ 1027333 h 1027333"/>
                <a:gd name="connsiteX4" fmla="*/ 0 w 1953153"/>
                <a:gd name="connsiteY4" fmla="*/ 231254 h 1027333"/>
                <a:gd name="connsiteX5" fmla="*/ 1855387 w 1953153"/>
                <a:gd name="connsiteY5" fmla="*/ 0 h 10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3153" h="1027333">
                  <a:moveTo>
                    <a:pt x="1855387" y="0"/>
                  </a:moveTo>
                  <a:lnTo>
                    <a:pt x="1946749" y="733018"/>
                  </a:lnTo>
                  <a:lnTo>
                    <a:pt x="1953153" y="796262"/>
                  </a:lnTo>
                  <a:lnTo>
                    <a:pt x="99223" y="1027333"/>
                  </a:lnTo>
                  <a:lnTo>
                    <a:pt x="0" y="231254"/>
                  </a:lnTo>
                  <a:lnTo>
                    <a:pt x="1855387" y="0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  <a:alpha val="48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NZ" dirty="0"/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248ECC82-96F8-295B-72F2-2BE68F6B6E46}"/>
              </a:ext>
            </a:extLst>
          </p:cNvPr>
          <p:cNvSpPr txBox="1">
            <a:spLocks/>
          </p:cNvSpPr>
          <p:nvPr/>
        </p:nvSpPr>
        <p:spPr>
          <a:xfrm>
            <a:off x="-11657722" y="1240152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Nurse Led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66260225-098E-49CE-7B5E-13C89959CFFC}"/>
              </a:ext>
            </a:extLst>
          </p:cNvPr>
          <p:cNvSpPr txBox="1">
            <a:spLocks/>
          </p:cNvSpPr>
          <p:nvPr/>
        </p:nvSpPr>
        <p:spPr>
          <a:xfrm>
            <a:off x="-5866874" y="4213789"/>
            <a:ext cx="5866874" cy="2115615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All seclusions are nurse driven and rarely involve the decision to seclude from the medical team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D46031DC-F45C-C702-A4B5-4CE66AC0BCE5}"/>
              </a:ext>
            </a:extLst>
          </p:cNvPr>
          <p:cNvSpPr txBox="1">
            <a:spLocks/>
          </p:cNvSpPr>
          <p:nvPr/>
        </p:nvSpPr>
        <p:spPr>
          <a:xfrm>
            <a:off x="-6127889" y="902130"/>
            <a:ext cx="4224584" cy="1729019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Nurses strongly advocate for </a:t>
            </a:r>
          </a:p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zero-seclusion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C9B0999E-EDFF-0F3C-DA3A-C472799F0E72}"/>
              </a:ext>
            </a:extLst>
          </p:cNvPr>
          <p:cNvSpPr txBox="1">
            <a:spLocks/>
          </p:cNvSpPr>
          <p:nvPr/>
        </p:nvSpPr>
        <p:spPr>
          <a:xfrm>
            <a:off x="-10969551" y="4601197"/>
            <a:ext cx="4224584" cy="1330037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Create a culture of compassion and flexibility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D9F52C4-4643-D0F3-D434-9D14EE284875}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-4015597" y="2631149"/>
            <a:ext cx="0" cy="768383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E54C6CA-91CE-6BC7-A04A-8891A39A8713}"/>
              </a:ext>
            </a:extLst>
          </p:cNvPr>
          <p:cNvCxnSpPr>
            <a:cxnSpLocks/>
            <a:stCxn id="90" idx="0"/>
          </p:cNvCxnSpPr>
          <p:nvPr/>
        </p:nvCxnSpPr>
        <p:spPr>
          <a:xfrm flipV="1">
            <a:off x="-2933437" y="3488949"/>
            <a:ext cx="0" cy="72484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9953E8-7D16-6143-FCDA-6D60ACE16E28}"/>
              </a:ext>
            </a:extLst>
          </p:cNvPr>
          <p:cNvCxnSpPr>
            <a:cxnSpLocks/>
            <a:stCxn id="92" idx="0"/>
          </p:cNvCxnSpPr>
          <p:nvPr/>
        </p:nvCxnSpPr>
        <p:spPr>
          <a:xfrm flipV="1">
            <a:off x="-8857259" y="3488949"/>
            <a:ext cx="0" cy="111224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:a16="http://schemas.microsoft.com/office/drawing/2014/main" id="{5AAFEAAB-42EB-51FA-1A89-B0A4DD203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605" y="-1217437"/>
            <a:ext cx="9660826" cy="8376466"/>
          </a:xfrm>
          <a:prstGeom prst="roundRect">
            <a:avLst>
              <a:gd name="adj" fmla="val 6706"/>
            </a:avLst>
          </a:prstGeom>
        </p:spPr>
      </p:pic>
      <p:sp>
        <p:nvSpPr>
          <p:cNvPr id="97" name="Title 1">
            <a:extLst>
              <a:ext uri="{FF2B5EF4-FFF2-40B4-BE49-F238E27FC236}">
                <a16:creationId xmlns:a16="http://schemas.microsoft.com/office/drawing/2014/main" id="{35423CE6-9B4B-1FBC-01CA-FCDA589A7ECC}"/>
              </a:ext>
            </a:extLst>
          </p:cNvPr>
          <p:cNvSpPr txBox="1">
            <a:spLocks/>
          </p:cNvSpPr>
          <p:nvPr/>
        </p:nvSpPr>
        <p:spPr>
          <a:xfrm>
            <a:off x="312872" y="1990253"/>
            <a:ext cx="3482468" cy="1961086"/>
          </a:xfrm>
          <a:prstGeom prst="roundRect">
            <a:avLst>
              <a:gd name="adj" fmla="val 5532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b="1" dirty="0">
                <a:solidFill>
                  <a:schemeClr val="bg1"/>
                </a:solidFill>
                <a:latin typeface="Congenial Black" panose="02000503040000020004" pitchFamily="2" charset="0"/>
                <a:cs typeface="Cavolini" panose="03000502040302020204" pitchFamily="66" charset="0"/>
              </a:rPr>
              <a:t>Use of environment</a:t>
            </a:r>
          </a:p>
        </p:txBody>
      </p:sp>
    </p:spTree>
    <p:extLst>
      <p:ext uri="{BB962C8B-B14F-4D97-AF65-F5344CB8AC3E}">
        <p14:creationId xmlns:p14="http://schemas.microsoft.com/office/powerpoint/2010/main" val="4092967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F5338-45BC-6920-9E0A-2875C2CC5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C5EF384-8BC3-BB38-78F1-CB3A46BF95A6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6" name="Picture 145">
            <a:extLst>
              <a:ext uri="{FF2B5EF4-FFF2-40B4-BE49-F238E27FC236}">
                <a16:creationId xmlns:a16="http://schemas.microsoft.com/office/drawing/2014/main" id="{969F4127-AF91-00AA-3ACF-E65C5714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050" y="-9981899"/>
            <a:ext cx="9660826" cy="8376466"/>
          </a:xfrm>
          <a:prstGeom prst="roundRect">
            <a:avLst>
              <a:gd name="adj" fmla="val 6706"/>
            </a:avLst>
          </a:prstGeom>
        </p:spPr>
      </p:pic>
      <p:sp>
        <p:nvSpPr>
          <p:cNvPr id="147" name="Title 1">
            <a:extLst>
              <a:ext uri="{FF2B5EF4-FFF2-40B4-BE49-F238E27FC236}">
                <a16:creationId xmlns:a16="http://schemas.microsoft.com/office/drawing/2014/main" id="{3E218325-23AE-5980-8B52-794D64EDE2DA}"/>
              </a:ext>
            </a:extLst>
          </p:cNvPr>
          <p:cNvSpPr txBox="1">
            <a:spLocks/>
          </p:cNvSpPr>
          <p:nvPr/>
        </p:nvSpPr>
        <p:spPr>
          <a:xfrm>
            <a:off x="-12070483" y="2448457"/>
            <a:ext cx="3482468" cy="1961086"/>
          </a:xfrm>
          <a:prstGeom prst="roundRect">
            <a:avLst>
              <a:gd name="adj" fmla="val 5532"/>
            </a:avLst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b="1" dirty="0">
                <a:solidFill>
                  <a:schemeClr val="bg1"/>
                </a:solidFill>
                <a:latin typeface="Congenial Black" panose="02000503040000020004" pitchFamily="2" charset="0"/>
                <a:cs typeface="Cavolini" panose="03000502040302020204" pitchFamily="66" charset="0"/>
              </a:rPr>
              <a:t>Use of environment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682D284-C4AE-83FA-5171-86C30860BE57}"/>
              </a:ext>
            </a:extLst>
          </p:cNvPr>
          <p:cNvGrpSpPr/>
          <p:nvPr/>
        </p:nvGrpSpPr>
        <p:grpSpPr>
          <a:xfrm>
            <a:off x="2025050" y="-759233"/>
            <a:ext cx="9660826" cy="8376466"/>
            <a:chOff x="2025050" y="-759233"/>
            <a:chExt cx="9660826" cy="8376466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4F69AA9-6BBD-C142-A568-819434249B1A}"/>
                </a:ext>
              </a:extLst>
            </p:cNvPr>
            <p:cNvGrpSpPr/>
            <p:nvPr/>
          </p:nvGrpSpPr>
          <p:grpSpPr>
            <a:xfrm>
              <a:off x="2025050" y="-759233"/>
              <a:ext cx="9660826" cy="8376466"/>
              <a:chOff x="1265587" y="-759233"/>
              <a:chExt cx="9660826" cy="8376466"/>
            </a:xfrm>
          </p:grpSpPr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426F7CBC-6089-D1A4-49EB-886A64208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587" y="-759233"/>
                <a:ext cx="9660826" cy="8376466"/>
              </a:xfrm>
              <a:prstGeom prst="roundRect">
                <a:avLst>
                  <a:gd name="adj" fmla="val 6706"/>
                </a:avLst>
              </a:prstGeom>
            </p:spPr>
          </p:pic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1B6453DA-AC8E-83F3-18C9-E34CD42C8CE3}"/>
                  </a:ext>
                </a:extLst>
              </p:cNvPr>
              <p:cNvSpPr/>
              <p:nvPr/>
            </p:nvSpPr>
            <p:spPr>
              <a:xfrm>
                <a:off x="4371842" y="1220464"/>
                <a:ext cx="2969982" cy="3238933"/>
              </a:xfrm>
              <a:custGeom>
                <a:avLst/>
                <a:gdLst>
                  <a:gd name="connsiteX0" fmla="*/ 1420103 w 2969982"/>
                  <a:gd name="connsiteY0" fmla="*/ 0 h 3238933"/>
                  <a:gd name="connsiteX1" fmla="*/ 2969982 w 2969982"/>
                  <a:gd name="connsiteY1" fmla="*/ 669667 h 3238933"/>
                  <a:gd name="connsiteX2" fmla="*/ 1859862 w 2969982"/>
                  <a:gd name="connsiteY2" fmla="*/ 3238933 h 3238933"/>
                  <a:gd name="connsiteX3" fmla="*/ 0 w 2969982"/>
                  <a:gd name="connsiteY3" fmla="*/ 2435329 h 3238933"/>
                  <a:gd name="connsiteX4" fmla="*/ 976183 w 2969982"/>
                  <a:gd name="connsiteY4" fmla="*/ 176046 h 3238933"/>
                  <a:gd name="connsiteX5" fmla="*/ 1420103 w 2969982"/>
                  <a:gd name="connsiteY5" fmla="*/ 0 h 323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9982" h="3238933">
                    <a:moveTo>
                      <a:pt x="1420103" y="0"/>
                    </a:moveTo>
                    <a:lnTo>
                      <a:pt x="2969982" y="669667"/>
                    </a:lnTo>
                    <a:lnTo>
                      <a:pt x="1859862" y="3238933"/>
                    </a:lnTo>
                    <a:lnTo>
                      <a:pt x="0" y="2435329"/>
                    </a:lnTo>
                    <a:lnTo>
                      <a:pt x="976183" y="176046"/>
                    </a:lnTo>
                    <a:lnTo>
                      <a:pt x="1420103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0982FE1-D696-1597-3BF2-0AFE69F8E049}"/>
                  </a:ext>
                </a:extLst>
              </p:cNvPr>
              <p:cNvSpPr/>
              <p:nvPr/>
            </p:nvSpPr>
            <p:spPr>
              <a:xfrm>
                <a:off x="6248100" y="1886717"/>
                <a:ext cx="3856021" cy="2534735"/>
              </a:xfrm>
              <a:custGeom>
                <a:avLst/>
                <a:gdLst>
                  <a:gd name="connsiteX0" fmla="*/ 1103677 w 3856021"/>
                  <a:gd name="connsiteY0" fmla="*/ 0 h 2534735"/>
                  <a:gd name="connsiteX1" fmla="*/ 1554786 w 3856021"/>
                  <a:gd name="connsiteY1" fmla="*/ 179827 h 2534735"/>
                  <a:gd name="connsiteX2" fmla="*/ 2472224 w 3856021"/>
                  <a:gd name="connsiteY2" fmla="*/ 490723 h 2534735"/>
                  <a:gd name="connsiteX3" fmla="*/ 3142789 w 3856021"/>
                  <a:gd name="connsiteY3" fmla="*/ 804672 h 2534735"/>
                  <a:gd name="connsiteX4" fmla="*/ 3636948 w 3856021"/>
                  <a:gd name="connsiteY4" fmla="*/ 975167 h 2534735"/>
                  <a:gd name="connsiteX5" fmla="*/ 3699882 w 3856021"/>
                  <a:gd name="connsiteY5" fmla="*/ 1191263 h 2534735"/>
                  <a:gd name="connsiteX6" fmla="*/ 3856021 w 3856021"/>
                  <a:gd name="connsiteY6" fmla="*/ 2090923 h 2534735"/>
                  <a:gd name="connsiteX7" fmla="*/ 1140253 w 3856021"/>
                  <a:gd name="connsiteY7" fmla="*/ 2374387 h 2534735"/>
                  <a:gd name="connsiteX8" fmla="*/ 0 w 3856021"/>
                  <a:gd name="connsiteY8" fmla="*/ 2534735 h 2534735"/>
                  <a:gd name="connsiteX9" fmla="*/ 842651 w 3856021"/>
                  <a:gd name="connsiteY9" fmla="*/ 584500 h 2534735"/>
                  <a:gd name="connsiteX10" fmla="*/ 1103677 w 3856021"/>
                  <a:gd name="connsiteY10" fmla="*/ 0 h 253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56021" h="2534735">
                    <a:moveTo>
                      <a:pt x="1103677" y="0"/>
                    </a:moveTo>
                    <a:lnTo>
                      <a:pt x="1554786" y="179827"/>
                    </a:lnTo>
                    <a:lnTo>
                      <a:pt x="2472224" y="490723"/>
                    </a:lnTo>
                    <a:lnTo>
                      <a:pt x="3142789" y="804672"/>
                    </a:lnTo>
                    <a:lnTo>
                      <a:pt x="3636948" y="975167"/>
                    </a:lnTo>
                    <a:lnTo>
                      <a:pt x="3699882" y="1191263"/>
                    </a:lnTo>
                    <a:lnTo>
                      <a:pt x="3856021" y="2090923"/>
                    </a:lnTo>
                    <a:lnTo>
                      <a:pt x="1140253" y="2374387"/>
                    </a:lnTo>
                    <a:lnTo>
                      <a:pt x="0" y="2534735"/>
                    </a:lnTo>
                    <a:lnTo>
                      <a:pt x="842651" y="584500"/>
                    </a:lnTo>
                    <a:lnTo>
                      <a:pt x="1103677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0214EE2-8862-11A8-71D9-3038260DDB01}"/>
                  </a:ext>
                </a:extLst>
              </p:cNvPr>
              <p:cNvSpPr/>
              <p:nvPr/>
            </p:nvSpPr>
            <p:spPr>
              <a:xfrm>
                <a:off x="3462530" y="2135376"/>
                <a:ext cx="1396709" cy="1872820"/>
              </a:xfrm>
              <a:custGeom>
                <a:avLst/>
                <a:gdLst>
                  <a:gd name="connsiteX0" fmla="*/ 637929 w 1396709"/>
                  <a:gd name="connsiteY0" fmla="*/ 0 h 1872820"/>
                  <a:gd name="connsiteX1" fmla="*/ 1396709 w 1396709"/>
                  <a:gd name="connsiteY1" fmla="*/ 315165 h 1872820"/>
                  <a:gd name="connsiteX2" fmla="*/ 1060103 w 1396709"/>
                  <a:gd name="connsiteY2" fmla="*/ 1125565 h 1872820"/>
                  <a:gd name="connsiteX3" fmla="*/ 895628 w 1396709"/>
                  <a:gd name="connsiteY3" fmla="*/ 1506227 h 1872820"/>
                  <a:gd name="connsiteX4" fmla="*/ 901024 w 1396709"/>
                  <a:gd name="connsiteY4" fmla="*/ 1508559 h 1872820"/>
                  <a:gd name="connsiteX5" fmla="*/ 749725 w 1396709"/>
                  <a:gd name="connsiteY5" fmla="*/ 1872820 h 1872820"/>
                  <a:gd name="connsiteX6" fmla="*/ 730026 w 1396709"/>
                  <a:gd name="connsiteY6" fmla="*/ 1846363 h 1872820"/>
                  <a:gd name="connsiteX7" fmla="*/ 0 w 1396709"/>
                  <a:gd name="connsiteY7" fmla="*/ 1517851 h 1872820"/>
                  <a:gd name="connsiteX8" fmla="*/ 121017 w 1396709"/>
                  <a:gd name="connsiteY8" fmla="*/ 1226494 h 1872820"/>
                  <a:gd name="connsiteX9" fmla="*/ 637929 w 1396709"/>
                  <a:gd name="connsiteY9" fmla="*/ 0 h 187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709" h="1872820">
                    <a:moveTo>
                      <a:pt x="637929" y="0"/>
                    </a:moveTo>
                    <a:lnTo>
                      <a:pt x="1396709" y="315165"/>
                    </a:lnTo>
                    <a:lnTo>
                      <a:pt x="1060103" y="1125565"/>
                    </a:lnTo>
                    <a:lnTo>
                      <a:pt x="895628" y="1506227"/>
                    </a:lnTo>
                    <a:lnTo>
                      <a:pt x="901024" y="1508559"/>
                    </a:lnTo>
                    <a:lnTo>
                      <a:pt x="749725" y="1872820"/>
                    </a:lnTo>
                    <a:lnTo>
                      <a:pt x="730026" y="1846363"/>
                    </a:lnTo>
                    <a:lnTo>
                      <a:pt x="0" y="1517851"/>
                    </a:lnTo>
                    <a:lnTo>
                      <a:pt x="121017" y="1226494"/>
                    </a:lnTo>
                    <a:lnTo>
                      <a:pt x="637929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57335FF4-497B-AD49-8100-F95F93E357F4}"/>
                  </a:ext>
                </a:extLst>
              </p:cNvPr>
              <p:cNvSpPr/>
              <p:nvPr/>
            </p:nvSpPr>
            <p:spPr>
              <a:xfrm>
                <a:off x="4114143" y="109728"/>
                <a:ext cx="5770904" cy="3165402"/>
              </a:xfrm>
              <a:custGeom>
                <a:avLst/>
                <a:gdLst>
                  <a:gd name="connsiteX0" fmla="*/ 1635929 w 5770904"/>
                  <a:gd name="connsiteY0" fmla="*/ 0 h 3165402"/>
                  <a:gd name="connsiteX1" fmla="*/ 2826153 w 5770904"/>
                  <a:gd name="connsiteY1" fmla="*/ 530352 h 3165402"/>
                  <a:gd name="connsiteX2" fmla="*/ 4747897 w 5770904"/>
                  <a:gd name="connsiteY2" fmla="*/ 548640 h 3165402"/>
                  <a:gd name="connsiteX3" fmla="*/ 5770521 w 5770904"/>
                  <a:gd name="connsiteY3" fmla="*/ 2750840 h 3165402"/>
                  <a:gd name="connsiteX4" fmla="*/ 5770904 w 5770904"/>
                  <a:gd name="connsiteY4" fmla="*/ 2752155 h 3165402"/>
                  <a:gd name="connsiteX5" fmla="*/ 5276745 w 5770904"/>
                  <a:gd name="connsiteY5" fmla="*/ 2581660 h 3165402"/>
                  <a:gd name="connsiteX6" fmla="*/ 4606180 w 5770904"/>
                  <a:gd name="connsiteY6" fmla="*/ 2267711 h 3165402"/>
                  <a:gd name="connsiteX7" fmla="*/ 3688742 w 5770904"/>
                  <a:gd name="connsiteY7" fmla="*/ 1956815 h 3165402"/>
                  <a:gd name="connsiteX8" fmla="*/ 3237633 w 5770904"/>
                  <a:gd name="connsiteY8" fmla="*/ 1776988 h 3165402"/>
                  <a:gd name="connsiteX9" fmla="*/ 2976607 w 5770904"/>
                  <a:gd name="connsiteY9" fmla="*/ 2361488 h 3165402"/>
                  <a:gd name="connsiteX10" fmla="*/ 3227681 w 5770904"/>
                  <a:gd name="connsiteY10" fmla="*/ 1780402 h 3165402"/>
                  <a:gd name="connsiteX11" fmla="*/ 1677802 w 5770904"/>
                  <a:gd name="connsiteY11" fmla="*/ 1110735 h 3165402"/>
                  <a:gd name="connsiteX12" fmla="*/ 1233882 w 5770904"/>
                  <a:gd name="connsiteY12" fmla="*/ 1286781 h 3165402"/>
                  <a:gd name="connsiteX13" fmla="*/ 422174 w 5770904"/>
                  <a:gd name="connsiteY13" fmla="*/ 3165402 h 3165402"/>
                  <a:gd name="connsiteX14" fmla="*/ 758780 w 5770904"/>
                  <a:gd name="connsiteY14" fmla="*/ 2355002 h 3165402"/>
                  <a:gd name="connsiteX15" fmla="*/ 0 w 5770904"/>
                  <a:gd name="connsiteY15" fmla="*/ 2039837 h 3165402"/>
                  <a:gd name="connsiteX16" fmla="*/ 713889 w 5770904"/>
                  <a:gd name="connsiteY16" fmla="*/ 345968 h 3165402"/>
                  <a:gd name="connsiteX17" fmla="*/ 1635929 w 5770904"/>
                  <a:gd name="connsiteY17" fmla="*/ 0 h 31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70904" h="3165402">
                    <a:moveTo>
                      <a:pt x="1635929" y="0"/>
                    </a:moveTo>
                    <a:cubicBezTo>
                      <a:pt x="2438054" y="332232"/>
                      <a:pt x="2152044" y="207264"/>
                      <a:pt x="2826153" y="530352"/>
                    </a:cubicBezTo>
                    <a:lnTo>
                      <a:pt x="4747897" y="548640"/>
                    </a:lnTo>
                    <a:lnTo>
                      <a:pt x="5770521" y="2750840"/>
                    </a:lnTo>
                    <a:lnTo>
                      <a:pt x="5770904" y="2752155"/>
                    </a:lnTo>
                    <a:lnTo>
                      <a:pt x="5276745" y="2581660"/>
                    </a:lnTo>
                    <a:lnTo>
                      <a:pt x="4606180" y="2267711"/>
                    </a:lnTo>
                    <a:lnTo>
                      <a:pt x="3688742" y="1956815"/>
                    </a:lnTo>
                    <a:lnTo>
                      <a:pt x="3237633" y="1776988"/>
                    </a:lnTo>
                    <a:lnTo>
                      <a:pt x="2976607" y="2361488"/>
                    </a:lnTo>
                    <a:lnTo>
                      <a:pt x="3227681" y="1780402"/>
                    </a:lnTo>
                    <a:lnTo>
                      <a:pt x="1677802" y="1110735"/>
                    </a:lnTo>
                    <a:lnTo>
                      <a:pt x="1233882" y="1286781"/>
                    </a:lnTo>
                    <a:lnTo>
                      <a:pt x="422174" y="3165402"/>
                    </a:lnTo>
                    <a:lnTo>
                      <a:pt x="758780" y="2355002"/>
                    </a:lnTo>
                    <a:lnTo>
                      <a:pt x="0" y="2039837"/>
                    </a:lnTo>
                    <a:lnTo>
                      <a:pt x="713889" y="345968"/>
                    </a:lnTo>
                    <a:cubicBezTo>
                      <a:pt x="1627788" y="11189"/>
                      <a:pt x="722030" y="298203"/>
                      <a:pt x="1635929" y="0"/>
                    </a:cubicBezTo>
                    <a:close/>
                  </a:path>
                </a:pathLst>
              </a:custGeom>
              <a:solidFill>
                <a:srgbClr val="FF8585">
                  <a:alpha val="48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FB61EA2-A77F-0C13-5994-D185A390D3E5}"/>
                  </a:ext>
                </a:extLst>
              </p:cNvPr>
              <p:cNvSpPr/>
              <p:nvPr/>
            </p:nvSpPr>
            <p:spPr>
              <a:xfrm>
                <a:off x="3597231" y="2146915"/>
                <a:ext cx="516912" cy="1229144"/>
              </a:xfrm>
              <a:custGeom>
                <a:avLst/>
                <a:gdLst>
                  <a:gd name="connsiteX0" fmla="*/ 510533 w 516912"/>
                  <a:gd name="connsiteY0" fmla="*/ 0 h 1229144"/>
                  <a:gd name="connsiteX1" fmla="*/ 516912 w 516912"/>
                  <a:gd name="connsiteY1" fmla="*/ 2650 h 1229144"/>
                  <a:gd name="connsiteX2" fmla="*/ 0 w 516912"/>
                  <a:gd name="connsiteY2" fmla="*/ 1229144 h 1229144"/>
                  <a:gd name="connsiteX3" fmla="*/ 510533 w 516912"/>
                  <a:gd name="connsiteY3" fmla="*/ 0 h 122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912" h="1229144">
                    <a:moveTo>
                      <a:pt x="510533" y="0"/>
                    </a:moveTo>
                    <a:lnTo>
                      <a:pt x="516912" y="2650"/>
                    </a:lnTo>
                    <a:lnTo>
                      <a:pt x="0" y="1229144"/>
                    </a:lnTo>
                    <a:lnTo>
                      <a:pt x="5105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8A52B0E-A5CC-ACEE-E923-5E3AF942841D}"/>
                  </a:ext>
                </a:extLst>
              </p:cNvPr>
              <p:cNvSpPr/>
              <p:nvPr/>
            </p:nvSpPr>
            <p:spPr>
              <a:xfrm>
                <a:off x="7629913" y="5460894"/>
                <a:ext cx="1953153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accent1">
                  <a:lumMod val="65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FC627C9-B378-AACC-A250-DD8CDABF88FC}"/>
                  </a:ext>
                </a:extLst>
              </p:cNvPr>
              <p:cNvSpPr/>
              <p:nvPr/>
            </p:nvSpPr>
            <p:spPr>
              <a:xfrm>
                <a:off x="9947982" y="3077980"/>
                <a:ext cx="275011" cy="1599070"/>
              </a:xfrm>
              <a:custGeom>
                <a:avLst/>
                <a:gdLst>
                  <a:gd name="connsiteX0" fmla="*/ 0 w 275011"/>
                  <a:gd name="connsiteY0" fmla="*/ 0 h 1599070"/>
                  <a:gd name="connsiteX1" fmla="*/ 13094 w 275011"/>
                  <a:gd name="connsiteY1" fmla="*/ 44962 h 1599070"/>
                  <a:gd name="connsiteX2" fmla="*/ 275011 w 275011"/>
                  <a:gd name="connsiteY2" fmla="*/ 1594605 h 1599070"/>
                  <a:gd name="connsiteX3" fmla="*/ 266409 w 275011"/>
                  <a:gd name="connsiteY3" fmla="*/ 1599070 h 1599070"/>
                  <a:gd name="connsiteX4" fmla="*/ 175790 w 275011"/>
                  <a:gd name="connsiteY4" fmla="*/ 872025 h 1599070"/>
                  <a:gd name="connsiteX5" fmla="*/ 151860 w 275011"/>
                  <a:gd name="connsiteY5" fmla="*/ 875008 h 1599070"/>
                  <a:gd name="connsiteX6" fmla="*/ 0 w 275011"/>
                  <a:gd name="connsiteY6" fmla="*/ 0 h 159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011" h="1599070">
                    <a:moveTo>
                      <a:pt x="0" y="0"/>
                    </a:moveTo>
                    <a:lnTo>
                      <a:pt x="13094" y="44962"/>
                    </a:lnTo>
                    <a:cubicBezTo>
                      <a:pt x="173473" y="628945"/>
                      <a:pt x="215003" y="1031649"/>
                      <a:pt x="275011" y="1594605"/>
                    </a:cubicBezTo>
                    <a:lnTo>
                      <a:pt x="266409" y="1599070"/>
                    </a:lnTo>
                    <a:lnTo>
                      <a:pt x="175790" y="872025"/>
                    </a:lnTo>
                    <a:lnTo>
                      <a:pt x="151860" y="875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8455D84-5410-EC98-7E2B-4F9F95C8855B}"/>
                  </a:ext>
                </a:extLst>
              </p:cNvPr>
              <p:cNvSpPr/>
              <p:nvPr/>
            </p:nvSpPr>
            <p:spPr>
              <a:xfrm>
                <a:off x="4006880" y="4224262"/>
                <a:ext cx="1501608" cy="1278244"/>
              </a:xfrm>
              <a:custGeom>
                <a:avLst/>
                <a:gdLst>
                  <a:gd name="connsiteX0" fmla="*/ 172506 w 1501608"/>
                  <a:gd name="connsiteY0" fmla="*/ 0 h 1278244"/>
                  <a:gd name="connsiteX1" fmla="*/ 657978 w 1501608"/>
                  <a:gd name="connsiteY1" fmla="*/ 117733 h 1278244"/>
                  <a:gd name="connsiteX2" fmla="*/ 1387939 w 1501608"/>
                  <a:gd name="connsiteY2" fmla="*/ 372494 h 1278244"/>
                  <a:gd name="connsiteX3" fmla="*/ 1501608 w 1501608"/>
                  <a:gd name="connsiteY3" fmla="*/ 1110726 h 1278244"/>
                  <a:gd name="connsiteX4" fmla="*/ 1215273 w 1501608"/>
                  <a:gd name="connsiteY4" fmla="*/ 1141553 h 1278244"/>
                  <a:gd name="connsiteX5" fmla="*/ 33177 w 1501608"/>
                  <a:gd name="connsiteY5" fmla="*/ 1252254 h 1278244"/>
                  <a:gd name="connsiteX6" fmla="*/ 7241 w 1501608"/>
                  <a:gd name="connsiteY6" fmla="*/ 1241163 h 1278244"/>
                  <a:gd name="connsiteX7" fmla="*/ 7146 w 1501608"/>
                  <a:gd name="connsiteY7" fmla="*/ 1228305 h 1278244"/>
                  <a:gd name="connsiteX8" fmla="*/ 496 w 1501608"/>
                  <a:gd name="connsiteY8" fmla="*/ 679166 h 1278244"/>
                  <a:gd name="connsiteX9" fmla="*/ 0 w 1501608"/>
                  <a:gd name="connsiteY9" fmla="*/ 641813 h 1278244"/>
                  <a:gd name="connsiteX10" fmla="*/ 1953 w 1501608"/>
                  <a:gd name="connsiteY10" fmla="*/ 589792 h 1278244"/>
                  <a:gd name="connsiteX11" fmla="*/ 7269 w 1501608"/>
                  <a:gd name="connsiteY11" fmla="*/ 468157 h 1278244"/>
                  <a:gd name="connsiteX12" fmla="*/ 7460 w 1501608"/>
                  <a:gd name="connsiteY12" fmla="*/ 465911 h 1278244"/>
                  <a:gd name="connsiteX13" fmla="*/ 10720 w 1501608"/>
                  <a:gd name="connsiteY13" fmla="*/ 426938 h 1278244"/>
                  <a:gd name="connsiteX14" fmla="*/ 79203 w 1501608"/>
                  <a:gd name="connsiteY14" fmla="*/ 167156 h 1278244"/>
                  <a:gd name="connsiteX15" fmla="*/ 82715 w 1501608"/>
                  <a:gd name="connsiteY15" fmla="*/ 154204 h 1278244"/>
                  <a:gd name="connsiteX16" fmla="*/ 123498 w 1501608"/>
                  <a:gd name="connsiteY16" fmla="*/ 82293 h 1278244"/>
                  <a:gd name="connsiteX17" fmla="*/ 172495 w 1501608"/>
                  <a:gd name="connsiteY17" fmla="*/ 21 h 1278244"/>
                  <a:gd name="connsiteX18" fmla="*/ 172506 w 1501608"/>
                  <a:gd name="connsiteY18" fmla="*/ 0 h 1278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1608" h="1278244">
                    <a:moveTo>
                      <a:pt x="172506" y="0"/>
                    </a:moveTo>
                    <a:lnTo>
                      <a:pt x="657978" y="117733"/>
                    </a:lnTo>
                    <a:lnTo>
                      <a:pt x="1387939" y="372494"/>
                    </a:lnTo>
                    <a:lnTo>
                      <a:pt x="1501608" y="1110726"/>
                    </a:lnTo>
                    <a:lnTo>
                      <a:pt x="1215273" y="1141553"/>
                    </a:lnTo>
                    <a:cubicBezTo>
                      <a:pt x="696309" y="1211228"/>
                      <a:pt x="278011" y="1331326"/>
                      <a:pt x="33177" y="1252254"/>
                    </a:cubicBezTo>
                    <a:lnTo>
                      <a:pt x="7241" y="1241163"/>
                    </a:lnTo>
                    <a:lnTo>
                      <a:pt x="7146" y="1228305"/>
                    </a:lnTo>
                    <a:cubicBezTo>
                      <a:pt x="4624" y="922440"/>
                      <a:pt x="1811" y="768202"/>
                      <a:pt x="496" y="679166"/>
                    </a:cubicBezTo>
                    <a:lnTo>
                      <a:pt x="0" y="641813"/>
                    </a:lnTo>
                    <a:lnTo>
                      <a:pt x="1953" y="589792"/>
                    </a:lnTo>
                    <a:lnTo>
                      <a:pt x="7269" y="468157"/>
                    </a:lnTo>
                    <a:lnTo>
                      <a:pt x="7460" y="465911"/>
                    </a:lnTo>
                    <a:cubicBezTo>
                      <a:pt x="8436" y="454443"/>
                      <a:pt x="9520" y="441586"/>
                      <a:pt x="10720" y="426938"/>
                    </a:cubicBezTo>
                    <a:cubicBezTo>
                      <a:pt x="26320" y="236523"/>
                      <a:pt x="27779" y="347828"/>
                      <a:pt x="79203" y="167156"/>
                    </a:cubicBezTo>
                    <a:lnTo>
                      <a:pt x="82715" y="154204"/>
                    </a:lnTo>
                    <a:lnTo>
                      <a:pt x="123498" y="82293"/>
                    </a:lnTo>
                    <a:cubicBezTo>
                      <a:pt x="140550" y="53772"/>
                      <a:pt x="157395" y="26304"/>
                      <a:pt x="172495" y="21"/>
                    </a:cubicBezTo>
                    <a:lnTo>
                      <a:pt x="17250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38619B7D-03E7-8338-B125-44478B7D6751}"/>
                  </a:ext>
                </a:extLst>
              </p:cNvPr>
              <p:cNvSpPr/>
              <p:nvPr/>
            </p:nvSpPr>
            <p:spPr>
              <a:xfrm>
                <a:off x="4179386" y="3658125"/>
                <a:ext cx="5736864" cy="3062716"/>
              </a:xfrm>
              <a:custGeom>
                <a:avLst/>
                <a:gdLst>
                  <a:gd name="connsiteX0" fmla="*/ 197852 w 5736864"/>
                  <a:gd name="connsiteY0" fmla="*/ 0 h 3062716"/>
                  <a:gd name="connsiteX1" fmla="*/ 2052318 w 5736864"/>
                  <a:gd name="connsiteY1" fmla="*/ 801272 h 3062716"/>
                  <a:gd name="connsiteX2" fmla="*/ 2068713 w 5736864"/>
                  <a:gd name="connsiteY2" fmla="*/ 763327 h 3062716"/>
                  <a:gd name="connsiteX3" fmla="*/ 3208966 w 5736864"/>
                  <a:gd name="connsiteY3" fmla="*/ 602979 h 3062716"/>
                  <a:gd name="connsiteX4" fmla="*/ 4681723 w 5736864"/>
                  <a:gd name="connsiteY4" fmla="*/ 449257 h 3062716"/>
                  <a:gd name="connsiteX5" fmla="*/ 2610821 w 5736864"/>
                  <a:gd name="connsiteY5" fmla="*/ 707372 h 3062716"/>
                  <a:gd name="connsiteX6" fmla="*/ 2710043 w 5736864"/>
                  <a:gd name="connsiteY6" fmla="*/ 1503451 h 3062716"/>
                  <a:gd name="connsiteX7" fmla="*/ 5625693 w 5736864"/>
                  <a:gd name="connsiteY7" fmla="*/ 1140048 h 3062716"/>
                  <a:gd name="connsiteX8" fmla="*/ 5636555 w 5736864"/>
                  <a:gd name="connsiteY8" fmla="*/ 1203591 h 3062716"/>
                  <a:gd name="connsiteX9" fmla="*/ 5723566 w 5736864"/>
                  <a:gd name="connsiteY9" fmla="*/ 1837420 h 3062716"/>
                  <a:gd name="connsiteX10" fmla="*/ 5339518 w 5736864"/>
                  <a:gd name="connsiteY10" fmla="*/ 1965436 h 3062716"/>
                  <a:gd name="connsiteX11" fmla="*/ 5397275 w 5736864"/>
                  <a:gd name="connsiteY11" fmla="*/ 2535787 h 3062716"/>
                  <a:gd name="connsiteX12" fmla="*/ 5305913 w 5736864"/>
                  <a:gd name="connsiteY12" fmla="*/ 1802769 h 3062716"/>
                  <a:gd name="connsiteX13" fmla="*/ 3450526 w 5736864"/>
                  <a:gd name="connsiteY13" fmla="*/ 2034023 h 3062716"/>
                  <a:gd name="connsiteX14" fmla="*/ 3549749 w 5736864"/>
                  <a:gd name="connsiteY14" fmla="*/ 2830102 h 3062716"/>
                  <a:gd name="connsiteX15" fmla="*/ 5403679 w 5736864"/>
                  <a:gd name="connsiteY15" fmla="*/ 2599031 h 3062716"/>
                  <a:gd name="connsiteX16" fmla="*/ 5412670 w 5736864"/>
                  <a:gd name="connsiteY16" fmla="*/ 2687812 h 3062716"/>
                  <a:gd name="connsiteX17" fmla="*/ 1864798 w 5736864"/>
                  <a:gd name="connsiteY17" fmla="*/ 3062716 h 3062716"/>
                  <a:gd name="connsiteX18" fmla="*/ 1645342 w 5736864"/>
                  <a:gd name="connsiteY18" fmla="*/ 1663684 h 3062716"/>
                  <a:gd name="connsiteX19" fmla="*/ 1335384 w 5736864"/>
                  <a:gd name="connsiteY19" fmla="*/ 1676186 h 3062716"/>
                  <a:gd name="connsiteX20" fmla="*/ 1329102 w 5736864"/>
                  <a:gd name="connsiteY20" fmla="*/ 1676863 h 3062716"/>
                  <a:gd name="connsiteX21" fmla="*/ 1215433 w 5736864"/>
                  <a:gd name="connsiteY21" fmla="*/ 938631 h 3062716"/>
                  <a:gd name="connsiteX22" fmla="*/ 485472 w 5736864"/>
                  <a:gd name="connsiteY22" fmla="*/ 683870 h 3062716"/>
                  <a:gd name="connsiteX23" fmla="*/ 0 w 5736864"/>
                  <a:gd name="connsiteY23" fmla="*/ 566137 h 3062716"/>
                  <a:gd name="connsiteX24" fmla="*/ 38516 w 5736864"/>
                  <a:gd name="connsiteY24" fmla="*/ 490999 h 3062716"/>
                  <a:gd name="connsiteX25" fmla="*/ 47251 w 5736864"/>
                  <a:gd name="connsiteY25" fmla="*/ 365198 h 3062716"/>
                  <a:gd name="connsiteX26" fmla="*/ 46553 w 5736864"/>
                  <a:gd name="connsiteY26" fmla="*/ 364261 h 3062716"/>
                  <a:gd name="connsiteX27" fmla="*/ 197852 w 5736864"/>
                  <a:gd name="connsiteY27" fmla="*/ 0 h 306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36864" h="3062716">
                    <a:moveTo>
                      <a:pt x="197852" y="0"/>
                    </a:moveTo>
                    <a:lnTo>
                      <a:pt x="2052318" y="801272"/>
                    </a:lnTo>
                    <a:lnTo>
                      <a:pt x="2068713" y="763327"/>
                    </a:lnTo>
                    <a:lnTo>
                      <a:pt x="3208966" y="602979"/>
                    </a:lnTo>
                    <a:lnTo>
                      <a:pt x="4681723" y="449257"/>
                    </a:lnTo>
                    <a:lnTo>
                      <a:pt x="2610821" y="707372"/>
                    </a:lnTo>
                    <a:lnTo>
                      <a:pt x="2710043" y="1503451"/>
                    </a:lnTo>
                    <a:lnTo>
                      <a:pt x="5625693" y="1140048"/>
                    </a:lnTo>
                    <a:lnTo>
                      <a:pt x="5636555" y="1203591"/>
                    </a:lnTo>
                    <a:cubicBezTo>
                      <a:pt x="5677227" y="1404366"/>
                      <a:pt x="5771572" y="1701403"/>
                      <a:pt x="5723566" y="1837420"/>
                    </a:cubicBezTo>
                    <a:lnTo>
                      <a:pt x="5339518" y="1965436"/>
                    </a:lnTo>
                    <a:lnTo>
                      <a:pt x="5397275" y="2535787"/>
                    </a:lnTo>
                    <a:lnTo>
                      <a:pt x="5305913" y="1802769"/>
                    </a:lnTo>
                    <a:lnTo>
                      <a:pt x="3450526" y="2034023"/>
                    </a:lnTo>
                    <a:lnTo>
                      <a:pt x="3549749" y="2830102"/>
                    </a:lnTo>
                    <a:lnTo>
                      <a:pt x="5403679" y="2599031"/>
                    </a:lnTo>
                    <a:lnTo>
                      <a:pt x="5412670" y="2687812"/>
                    </a:lnTo>
                    <a:cubicBezTo>
                      <a:pt x="4653718" y="2652760"/>
                      <a:pt x="2450014" y="3020044"/>
                      <a:pt x="1864798" y="3062716"/>
                    </a:cubicBezTo>
                    <a:cubicBezTo>
                      <a:pt x="1764214" y="2620756"/>
                      <a:pt x="1752022" y="2040112"/>
                      <a:pt x="1645342" y="1663684"/>
                    </a:cubicBezTo>
                    <a:cubicBezTo>
                      <a:pt x="1539424" y="1663684"/>
                      <a:pt x="1435959" y="1668351"/>
                      <a:pt x="1335384" y="1676186"/>
                    </a:cubicBezTo>
                    <a:lnTo>
                      <a:pt x="1329102" y="1676863"/>
                    </a:lnTo>
                    <a:lnTo>
                      <a:pt x="1215433" y="938631"/>
                    </a:lnTo>
                    <a:lnTo>
                      <a:pt x="485472" y="683870"/>
                    </a:lnTo>
                    <a:lnTo>
                      <a:pt x="0" y="566137"/>
                    </a:lnTo>
                    <a:lnTo>
                      <a:pt x="38516" y="490999"/>
                    </a:lnTo>
                    <a:cubicBezTo>
                      <a:pt x="58660" y="443441"/>
                      <a:pt x="65673" y="401154"/>
                      <a:pt x="47251" y="365198"/>
                    </a:cubicBezTo>
                    <a:lnTo>
                      <a:pt x="46553" y="364261"/>
                    </a:lnTo>
                    <a:lnTo>
                      <a:pt x="19785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78983A6-CAF7-CD5D-7E5A-FD1057153025}"/>
                  </a:ext>
                </a:extLst>
              </p:cNvPr>
              <p:cNvSpPr/>
              <p:nvPr/>
            </p:nvSpPr>
            <p:spPr>
              <a:xfrm>
                <a:off x="4089596" y="4212396"/>
                <a:ext cx="89791" cy="166071"/>
              </a:xfrm>
              <a:custGeom>
                <a:avLst/>
                <a:gdLst>
                  <a:gd name="connsiteX0" fmla="*/ 40860 w 89791"/>
                  <a:gd name="connsiteY0" fmla="*/ 0 h 166071"/>
                  <a:gd name="connsiteX1" fmla="*/ 89791 w 89791"/>
                  <a:gd name="connsiteY1" fmla="*/ 11867 h 166071"/>
                  <a:gd name="connsiteX2" fmla="*/ 89780 w 89791"/>
                  <a:gd name="connsiteY2" fmla="*/ 11888 h 166071"/>
                  <a:gd name="connsiteX3" fmla="*/ 40783 w 89791"/>
                  <a:gd name="connsiteY3" fmla="*/ 94160 h 166071"/>
                  <a:gd name="connsiteX4" fmla="*/ 0 w 89791"/>
                  <a:gd name="connsiteY4" fmla="*/ 166071 h 166071"/>
                  <a:gd name="connsiteX5" fmla="*/ 9271 w 89791"/>
                  <a:gd name="connsiteY5" fmla="*/ 131877 h 166071"/>
                  <a:gd name="connsiteX6" fmla="*/ 40860 w 89791"/>
                  <a:gd name="connsiteY6" fmla="*/ 0 h 16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1" h="166071">
                    <a:moveTo>
                      <a:pt x="40860" y="0"/>
                    </a:moveTo>
                    <a:lnTo>
                      <a:pt x="89791" y="11867"/>
                    </a:lnTo>
                    <a:lnTo>
                      <a:pt x="89780" y="11888"/>
                    </a:lnTo>
                    <a:cubicBezTo>
                      <a:pt x="74680" y="38171"/>
                      <a:pt x="57835" y="65639"/>
                      <a:pt x="40783" y="94160"/>
                    </a:cubicBezTo>
                    <a:lnTo>
                      <a:pt x="0" y="166071"/>
                    </a:lnTo>
                    <a:lnTo>
                      <a:pt x="9271" y="131877"/>
                    </a:lnTo>
                    <a:cubicBezTo>
                      <a:pt x="18424" y="96630"/>
                      <a:pt x="28876" y="53392"/>
                      <a:pt x="4086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EA0F45D-F207-6DED-FE48-CFB89481FD85}"/>
                  </a:ext>
                </a:extLst>
              </p:cNvPr>
              <p:cNvSpPr/>
              <p:nvPr/>
            </p:nvSpPr>
            <p:spPr>
              <a:xfrm>
                <a:off x="4009625" y="4378467"/>
                <a:ext cx="79971" cy="313953"/>
              </a:xfrm>
              <a:custGeom>
                <a:avLst/>
                <a:gdLst>
                  <a:gd name="connsiteX0" fmla="*/ 79971 w 79971"/>
                  <a:gd name="connsiteY0" fmla="*/ 0 h 313953"/>
                  <a:gd name="connsiteX1" fmla="*/ 76459 w 79971"/>
                  <a:gd name="connsiteY1" fmla="*/ 12952 h 313953"/>
                  <a:gd name="connsiteX2" fmla="*/ 7976 w 79971"/>
                  <a:gd name="connsiteY2" fmla="*/ 272734 h 313953"/>
                  <a:gd name="connsiteX3" fmla="*/ 4716 w 79971"/>
                  <a:gd name="connsiteY3" fmla="*/ 311707 h 313953"/>
                  <a:gd name="connsiteX4" fmla="*/ 4525 w 79971"/>
                  <a:gd name="connsiteY4" fmla="*/ 313953 h 313953"/>
                  <a:gd name="connsiteX5" fmla="*/ 4592 w 79971"/>
                  <a:gd name="connsiteY5" fmla="*/ 312407 h 313953"/>
                  <a:gd name="connsiteX6" fmla="*/ 70512 w 79971"/>
                  <a:gd name="connsiteY6" fmla="*/ 16678 h 313953"/>
                  <a:gd name="connsiteX7" fmla="*/ 79971 w 79971"/>
                  <a:gd name="connsiteY7" fmla="*/ 0 h 31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71" h="313953">
                    <a:moveTo>
                      <a:pt x="79971" y="0"/>
                    </a:moveTo>
                    <a:lnTo>
                      <a:pt x="76459" y="12952"/>
                    </a:lnTo>
                    <a:cubicBezTo>
                      <a:pt x="25035" y="193624"/>
                      <a:pt x="23576" y="82319"/>
                      <a:pt x="7976" y="272734"/>
                    </a:cubicBezTo>
                    <a:cubicBezTo>
                      <a:pt x="6776" y="287382"/>
                      <a:pt x="5692" y="300239"/>
                      <a:pt x="4716" y="311707"/>
                    </a:cubicBezTo>
                    <a:lnTo>
                      <a:pt x="4525" y="313953"/>
                    </a:lnTo>
                    <a:lnTo>
                      <a:pt x="4592" y="312407"/>
                    </a:lnTo>
                    <a:cubicBezTo>
                      <a:pt x="-13089" y="207930"/>
                      <a:pt x="22725" y="108162"/>
                      <a:pt x="70512" y="16678"/>
                    </a:cubicBezTo>
                    <a:lnTo>
                      <a:pt x="79971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4EBD30A-3346-AF8A-8CE6-3F5590E21C2E}"/>
                  </a:ext>
                </a:extLst>
              </p:cNvPr>
              <p:cNvSpPr/>
              <p:nvPr/>
            </p:nvSpPr>
            <p:spPr>
              <a:xfrm>
                <a:off x="4006621" y="4692419"/>
                <a:ext cx="7528" cy="173656"/>
              </a:xfrm>
              <a:custGeom>
                <a:avLst/>
                <a:gdLst>
                  <a:gd name="connsiteX0" fmla="*/ 7528 w 7528"/>
                  <a:gd name="connsiteY0" fmla="*/ 0 h 173656"/>
                  <a:gd name="connsiteX1" fmla="*/ 2212 w 7528"/>
                  <a:gd name="connsiteY1" fmla="*/ 121635 h 173656"/>
                  <a:gd name="connsiteX2" fmla="*/ 259 w 7528"/>
                  <a:gd name="connsiteY2" fmla="*/ 173656 h 173656"/>
                  <a:gd name="connsiteX3" fmla="*/ 231 w 7528"/>
                  <a:gd name="connsiteY3" fmla="*/ 171524 h 173656"/>
                  <a:gd name="connsiteX4" fmla="*/ 5106 w 7528"/>
                  <a:gd name="connsiteY4" fmla="*/ 28388 h 173656"/>
                  <a:gd name="connsiteX5" fmla="*/ 7528 w 7528"/>
                  <a:gd name="connsiteY5" fmla="*/ 0 h 17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28" h="173656">
                    <a:moveTo>
                      <a:pt x="7528" y="0"/>
                    </a:moveTo>
                    <a:lnTo>
                      <a:pt x="2212" y="121635"/>
                    </a:lnTo>
                    <a:lnTo>
                      <a:pt x="259" y="173656"/>
                    </a:lnTo>
                    <a:lnTo>
                      <a:pt x="231" y="171524"/>
                    </a:lnTo>
                    <a:cubicBezTo>
                      <a:pt x="-536" y="101822"/>
                      <a:pt x="494" y="82918"/>
                      <a:pt x="5106" y="28388"/>
                    </a:cubicBezTo>
                    <a:lnTo>
                      <a:pt x="7528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5DCBDD3-8671-9B96-DE00-ADC23AE66270}"/>
                  </a:ext>
                </a:extLst>
              </p:cNvPr>
              <p:cNvSpPr/>
              <p:nvPr/>
            </p:nvSpPr>
            <p:spPr>
              <a:xfrm>
                <a:off x="3977641" y="4866075"/>
                <a:ext cx="36481" cy="599350"/>
              </a:xfrm>
              <a:custGeom>
                <a:avLst/>
                <a:gdLst>
                  <a:gd name="connsiteX0" fmla="*/ 29240 w 36481"/>
                  <a:gd name="connsiteY0" fmla="*/ 0 h 599350"/>
                  <a:gd name="connsiteX1" fmla="*/ 29736 w 36481"/>
                  <a:gd name="connsiteY1" fmla="*/ 37353 h 599350"/>
                  <a:gd name="connsiteX2" fmla="*/ 36386 w 36481"/>
                  <a:gd name="connsiteY2" fmla="*/ 586492 h 599350"/>
                  <a:gd name="connsiteX3" fmla="*/ 36481 w 36481"/>
                  <a:gd name="connsiteY3" fmla="*/ 599350 h 599350"/>
                  <a:gd name="connsiteX4" fmla="*/ 0 w 36481"/>
                  <a:gd name="connsiteY4" fmla="*/ 583750 h 599350"/>
                  <a:gd name="connsiteX5" fmla="*/ 27441 w 36481"/>
                  <a:gd name="connsiteY5" fmla="*/ 47933 h 599350"/>
                  <a:gd name="connsiteX6" fmla="*/ 29240 w 36481"/>
                  <a:gd name="connsiteY6" fmla="*/ 0 h 59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1" h="599350">
                    <a:moveTo>
                      <a:pt x="29240" y="0"/>
                    </a:moveTo>
                    <a:lnTo>
                      <a:pt x="29736" y="37353"/>
                    </a:lnTo>
                    <a:cubicBezTo>
                      <a:pt x="31051" y="126389"/>
                      <a:pt x="33864" y="280627"/>
                      <a:pt x="36386" y="586492"/>
                    </a:cubicBezTo>
                    <a:lnTo>
                      <a:pt x="36481" y="599350"/>
                    </a:lnTo>
                    <a:lnTo>
                      <a:pt x="0" y="583750"/>
                    </a:lnTo>
                    <a:cubicBezTo>
                      <a:pt x="44006" y="214371"/>
                      <a:pt x="13335" y="464569"/>
                      <a:pt x="27441" y="47933"/>
                    </a:cubicBezTo>
                    <a:lnTo>
                      <a:pt x="2924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982F5201-F7C9-26EF-EA83-D0D1A0EA5191}"/>
                  </a:ext>
                </a:extLst>
              </p:cNvPr>
              <p:cNvSpPr/>
              <p:nvPr/>
            </p:nvSpPr>
            <p:spPr>
              <a:xfrm>
                <a:off x="4014121" y="5334989"/>
                <a:ext cx="1495898" cy="283547"/>
              </a:xfrm>
              <a:custGeom>
                <a:avLst/>
                <a:gdLst>
                  <a:gd name="connsiteX0" fmla="*/ 1494367 w 1495898"/>
                  <a:gd name="connsiteY0" fmla="*/ 0 h 283547"/>
                  <a:gd name="connsiteX1" fmla="*/ 1495898 w 1495898"/>
                  <a:gd name="connsiteY1" fmla="*/ 9947 h 283547"/>
                  <a:gd name="connsiteX2" fmla="*/ 1134 w 1495898"/>
                  <a:gd name="connsiteY2" fmla="*/ 283547 h 283547"/>
                  <a:gd name="connsiteX3" fmla="*/ 0 w 1495898"/>
                  <a:gd name="connsiteY3" fmla="*/ 130437 h 283547"/>
                  <a:gd name="connsiteX4" fmla="*/ 25936 w 1495898"/>
                  <a:gd name="connsiteY4" fmla="*/ 141528 h 283547"/>
                  <a:gd name="connsiteX5" fmla="*/ 1208032 w 1495898"/>
                  <a:gd name="connsiteY5" fmla="*/ 30827 h 283547"/>
                  <a:gd name="connsiteX6" fmla="*/ 1494367 w 1495898"/>
                  <a:gd name="connsiteY6" fmla="*/ 0 h 28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898" h="283547">
                    <a:moveTo>
                      <a:pt x="1494367" y="0"/>
                    </a:moveTo>
                    <a:lnTo>
                      <a:pt x="1495898" y="9947"/>
                    </a:lnTo>
                    <a:lnTo>
                      <a:pt x="1134" y="283547"/>
                    </a:lnTo>
                    <a:lnTo>
                      <a:pt x="0" y="130437"/>
                    </a:lnTo>
                    <a:lnTo>
                      <a:pt x="25936" y="141528"/>
                    </a:lnTo>
                    <a:cubicBezTo>
                      <a:pt x="270770" y="220600"/>
                      <a:pt x="689068" y="100502"/>
                      <a:pt x="1208032" y="30827"/>
                    </a:cubicBezTo>
                    <a:lnTo>
                      <a:pt x="1494367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DD416814-5DF2-E496-2EE9-B6D40EBCA488}"/>
                  </a:ext>
                </a:extLst>
              </p:cNvPr>
              <p:cNvSpPr/>
              <p:nvPr/>
            </p:nvSpPr>
            <p:spPr>
              <a:xfrm>
                <a:off x="8861110" y="3952988"/>
                <a:ext cx="1243011" cy="154394"/>
              </a:xfrm>
              <a:custGeom>
                <a:avLst/>
                <a:gdLst>
                  <a:gd name="connsiteX0" fmla="*/ 1238732 w 1243011"/>
                  <a:gd name="connsiteY0" fmla="*/ 0 h 154394"/>
                  <a:gd name="connsiteX1" fmla="*/ 1243011 w 1243011"/>
                  <a:gd name="connsiteY1" fmla="*/ 24652 h 154394"/>
                  <a:gd name="connsiteX2" fmla="*/ 0 w 1243011"/>
                  <a:gd name="connsiteY2" fmla="*/ 154394 h 154394"/>
                  <a:gd name="connsiteX3" fmla="*/ 1238732 w 1243011"/>
                  <a:gd name="connsiteY3" fmla="*/ 0 h 15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3011" h="154394">
                    <a:moveTo>
                      <a:pt x="1238732" y="0"/>
                    </a:moveTo>
                    <a:lnTo>
                      <a:pt x="1243011" y="24652"/>
                    </a:lnTo>
                    <a:lnTo>
                      <a:pt x="0" y="154394"/>
                    </a:lnTo>
                    <a:lnTo>
                      <a:pt x="123873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F0AA42C-1832-FF7A-8522-D4DA2923CA71}"/>
                  </a:ext>
                </a:extLst>
              </p:cNvPr>
              <p:cNvSpPr/>
              <p:nvPr/>
            </p:nvSpPr>
            <p:spPr>
              <a:xfrm>
                <a:off x="9802368" y="4677050"/>
                <a:ext cx="420626" cy="121123"/>
              </a:xfrm>
              <a:custGeom>
                <a:avLst/>
                <a:gdLst>
                  <a:gd name="connsiteX0" fmla="*/ 412022 w 420626"/>
                  <a:gd name="connsiteY0" fmla="*/ 0 h 121123"/>
                  <a:gd name="connsiteX1" fmla="*/ 420626 w 420626"/>
                  <a:gd name="connsiteY1" fmla="*/ 69034 h 121123"/>
                  <a:gd name="connsiteX2" fmla="*/ 2711 w 420626"/>
                  <a:gd name="connsiteY2" fmla="*/ 121123 h 121123"/>
                  <a:gd name="connsiteX3" fmla="*/ 0 w 420626"/>
                  <a:gd name="connsiteY3" fmla="*/ 105263 h 121123"/>
                  <a:gd name="connsiteX4" fmla="*/ 372485 w 420626"/>
                  <a:gd name="connsiteY4" fmla="*/ 20517 h 121123"/>
                  <a:gd name="connsiteX5" fmla="*/ 412022 w 420626"/>
                  <a:gd name="connsiteY5" fmla="*/ 0 h 12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626" h="121123">
                    <a:moveTo>
                      <a:pt x="412022" y="0"/>
                    </a:moveTo>
                    <a:lnTo>
                      <a:pt x="420626" y="69034"/>
                    </a:lnTo>
                    <a:lnTo>
                      <a:pt x="2711" y="121123"/>
                    </a:lnTo>
                    <a:lnTo>
                      <a:pt x="0" y="105263"/>
                    </a:lnTo>
                    <a:cubicBezTo>
                      <a:pt x="345758" y="28111"/>
                      <a:pt x="159752" y="130666"/>
                      <a:pt x="372485" y="20517"/>
                    </a:cubicBezTo>
                    <a:lnTo>
                      <a:pt x="41202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CB113C6-6B5E-A5E8-543B-3386AD718588}"/>
                  </a:ext>
                </a:extLst>
              </p:cNvPr>
              <p:cNvSpPr/>
              <p:nvPr/>
            </p:nvSpPr>
            <p:spPr>
              <a:xfrm>
                <a:off x="9576661" y="6193912"/>
                <a:ext cx="7860" cy="63244"/>
              </a:xfrm>
              <a:custGeom>
                <a:avLst/>
                <a:gdLst>
                  <a:gd name="connsiteX0" fmla="*/ 0 w 7860"/>
                  <a:gd name="connsiteY0" fmla="*/ 0 h 63244"/>
                  <a:gd name="connsiteX1" fmla="*/ 7860 w 7860"/>
                  <a:gd name="connsiteY1" fmla="*/ 63062 h 63244"/>
                  <a:gd name="connsiteX2" fmla="*/ 6404 w 7860"/>
                  <a:gd name="connsiteY2" fmla="*/ 63244 h 63244"/>
                  <a:gd name="connsiteX3" fmla="*/ 0 w 7860"/>
                  <a:gd name="connsiteY3" fmla="*/ 0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0" h="63244">
                    <a:moveTo>
                      <a:pt x="0" y="0"/>
                    </a:moveTo>
                    <a:lnTo>
                      <a:pt x="7860" y="63062"/>
                    </a:lnTo>
                    <a:lnTo>
                      <a:pt x="6404" y="6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93FDE56-9934-C037-C05B-5B017E6A451C}"/>
                  </a:ext>
                </a:extLst>
              </p:cNvPr>
              <p:cNvSpPr/>
              <p:nvPr/>
            </p:nvSpPr>
            <p:spPr>
              <a:xfrm>
                <a:off x="4371843" y="3275130"/>
                <a:ext cx="164475" cy="382994"/>
              </a:xfrm>
              <a:custGeom>
                <a:avLst/>
                <a:gdLst>
                  <a:gd name="connsiteX0" fmla="*/ 164475 w 164475"/>
                  <a:gd name="connsiteY0" fmla="*/ 0 h 382994"/>
                  <a:gd name="connsiteX1" fmla="*/ 5396 w 164475"/>
                  <a:gd name="connsiteY1" fmla="*/ 382994 h 382994"/>
                  <a:gd name="connsiteX2" fmla="*/ 0 w 164475"/>
                  <a:gd name="connsiteY2" fmla="*/ 380662 h 382994"/>
                  <a:gd name="connsiteX3" fmla="*/ 164475 w 164475"/>
                  <a:gd name="connsiteY3" fmla="*/ 0 h 38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75" h="382994">
                    <a:moveTo>
                      <a:pt x="164475" y="0"/>
                    </a:moveTo>
                    <a:lnTo>
                      <a:pt x="5396" y="382994"/>
                    </a:lnTo>
                    <a:lnTo>
                      <a:pt x="0" y="380662"/>
                    </a:lnTo>
                    <a:lnTo>
                      <a:pt x="164475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4B836D4-ADCC-0AE0-E179-7DDB1491D43D}"/>
                  </a:ext>
                </a:extLst>
              </p:cNvPr>
              <p:cNvSpPr/>
              <p:nvPr/>
            </p:nvSpPr>
            <p:spPr>
              <a:xfrm>
                <a:off x="3474721" y="3376060"/>
                <a:ext cx="122511" cy="291357"/>
              </a:xfrm>
              <a:custGeom>
                <a:avLst/>
                <a:gdLst>
                  <a:gd name="connsiteX0" fmla="*/ 122511 w 122511"/>
                  <a:gd name="connsiteY0" fmla="*/ 0 h 291357"/>
                  <a:gd name="connsiteX1" fmla="*/ 1494 w 122511"/>
                  <a:gd name="connsiteY1" fmla="*/ 291357 h 291357"/>
                  <a:gd name="connsiteX2" fmla="*/ 0 w 122511"/>
                  <a:gd name="connsiteY2" fmla="*/ 290685 h 291357"/>
                  <a:gd name="connsiteX3" fmla="*/ 122511 w 122511"/>
                  <a:gd name="connsiteY3" fmla="*/ 0 h 29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11" h="291357">
                    <a:moveTo>
                      <a:pt x="122511" y="0"/>
                    </a:moveTo>
                    <a:lnTo>
                      <a:pt x="1494" y="291357"/>
                    </a:lnTo>
                    <a:lnTo>
                      <a:pt x="0" y="290685"/>
                    </a:lnTo>
                    <a:lnTo>
                      <a:pt x="122511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C8896F9-CCB8-A70F-823E-596277944BDD}"/>
                  </a:ext>
                </a:extLst>
              </p:cNvPr>
              <p:cNvSpPr/>
              <p:nvPr/>
            </p:nvSpPr>
            <p:spPr>
              <a:xfrm>
                <a:off x="3444847" y="3667417"/>
                <a:ext cx="781092" cy="393331"/>
              </a:xfrm>
              <a:custGeom>
                <a:avLst/>
                <a:gdLst>
                  <a:gd name="connsiteX0" fmla="*/ 31367 w 781092"/>
                  <a:gd name="connsiteY0" fmla="*/ 0 h 393331"/>
                  <a:gd name="connsiteX1" fmla="*/ 761393 w 781092"/>
                  <a:gd name="connsiteY1" fmla="*/ 328512 h 393331"/>
                  <a:gd name="connsiteX2" fmla="*/ 781092 w 781092"/>
                  <a:gd name="connsiteY2" fmla="*/ 354969 h 393331"/>
                  <a:gd name="connsiteX3" fmla="*/ 765158 w 781092"/>
                  <a:gd name="connsiteY3" fmla="*/ 393331 h 393331"/>
                  <a:gd name="connsiteX4" fmla="*/ 0 w 781092"/>
                  <a:gd name="connsiteY4" fmla="*/ 75517 h 393331"/>
                  <a:gd name="connsiteX5" fmla="*/ 31367 w 781092"/>
                  <a:gd name="connsiteY5" fmla="*/ 0 h 39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092" h="393331">
                    <a:moveTo>
                      <a:pt x="31367" y="0"/>
                    </a:moveTo>
                    <a:lnTo>
                      <a:pt x="761393" y="328512"/>
                    </a:lnTo>
                    <a:lnTo>
                      <a:pt x="781092" y="354969"/>
                    </a:lnTo>
                    <a:lnTo>
                      <a:pt x="765158" y="393331"/>
                    </a:lnTo>
                    <a:lnTo>
                      <a:pt x="0" y="75517"/>
                    </a:lnTo>
                    <a:lnTo>
                      <a:pt x="31367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1A47A15-FAC8-C211-5122-F23033197017}"/>
                  </a:ext>
                </a:extLst>
              </p:cNvPr>
              <p:cNvSpPr/>
              <p:nvPr/>
            </p:nvSpPr>
            <p:spPr>
              <a:xfrm>
                <a:off x="6217920" y="2471217"/>
                <a:ext cx="872830" cy="1954479"/>
              </a:xfrm>
              <a:custGeom>
                <a:avLst/>
                <a:gdLst>
                  <a:gd name="connsiteX0" fmla="*/ 872830 w 872830"/>
                  <a:gd name="connsiteY0" fmla="*/ 0 h 1954479"/>
                  <a:gd name="connsiteX1" fmla="*/ 30179 w 872830"/>
                  <a:gd name="connsiteY1" fmla="*/ 1950235 h 1954479"/>
                  <a:gd name="connsiteX2" fmla="*/ 0 w 872830"/>
                  <a:gd name="connsiteY2" fmla="*/ 1954479 h 1954479"/>
                  <a:gd name="connsiteX3" fmla="*/ 872830 w 872830"/>
                  <a:gd name="connsiteY3" fmla="*/ 0 h 195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830" h="1954479">
                    <a:moveTo>
                      <a:pt x="872830" y="0"/>
                    </a:moveTo>
                    <a:lnTo>
                      <a:pt x="30179" y="1950235"/>
                    </a:lnTo>
                    <a:lnTo>
                      <a:pt x="0" y="1954479"/>
                    </a:lnTo>
                    <a:lnTo>
                      <a:pt x="87283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307000B-2371-D1A3-A2C0-1983DB2E8A77}"/>
                  </a:ext>
                </a:extLst>
              </p:cNvPr>
              <p:cNvSpPr/>
              <p:nvPr/>
            </p:nvSpPr>
            <p:spPr>
              <a:xfrm>
                <a:off x="9885047" y="2861883"/>
                <a:ext cx="62934" cy="216096"/>
              </a:xfrm>
              <a:custGeom>
                <a:avLst/>
                <a:gdLst>
                  <a:gd name="connsiteX0" fmla="*/ 0 w 62934"/>
                  <a:gd name="connsiteY0" fmla="*/ 0 h 216096"/>
                  <a:gd name="connsiteX1" fmla="*/ 27049 w 62934"/>
                  <a:gd name="connsiteY1" fmla="*/ 9332 h 216096"/>
                  <a:gd name="connsiteX2" fmla="*/ 62934 w 62934"/>
                  <a:gd name="connsiteY2" fmla="*/ 216096 h 216096"/>
                  <a:gd name="connsiteX3" fmla="*/ 0 w 62934"/>
                  <a:gd name="connsiteY3" fmla="*/ 0 h 21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934" h="216096">
                    <a:moveTo>
                      <a:pt x="0" y="0"/>
                    </a:moveTo>
                    <a:lnTo>
                      <a:pt x="27049" y="9332"/>
                    </a:lnTo>
                    <a:lnTo>
                      <a:pt x="62934" y="216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9" name="Arrow: Up 138">
                <a:extLst>
                  <a:ext uri="{FF2B5EF4-FFF2-40B4-BE49-F238E27FC236}">
                    <a16:creationId xmlns:a16="http://schemas.microsoft.com/office/drawing/2014/main" id="{D3F0CA4B-B361-EDB3-DB03-CC6649B5F787}"/>
                  </a:ext>
                </a:extLst>
              </p:cNvPr>
              <p:cNvSpPr/>
              <p:nvPr/>
            </p:nvSpPr>
            <p:spPr>
              <a:xfrm rot="12830981">
                <a:off x="7418179" y="1864438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0" name="Arrow: Up 139">
                <a:extLst>
                  <a:ext uri="{FF2B5EF4-FFF2-40B4-BE49-F238E27FC236}">
                    <a16:creationId xmlns:a16="http://schemas.microsoft.com/office/drawing/2014/main" id="{90483A14-EEE9-494E-9F04-4905D607F1E1}"/>
                  </a:ext>
                </a:extLst>
              </p:cNvPr>
              <p:cNvSpPr/>
              <p:nvPr/>
            </p:nvSpPr>
            <p:spPr>
              <a:xfrm rot="16802602">
                <a:off x="6897753" y="589281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1" name="Arrow: Up 140">
                <a:extLst>
                  <a:ext uri="{FF2B5EF4-FFF2-40B4-BE49-F238E27FC236}">
                    <a16:creationId xmlns:a16="http://schemas.microsoft.com/office/drawing/2014/main" id="{118CED3F-6EF9-6495-CE02-E540D2C2CDFF}"/>
                  </a:ext>
                </a:extLst>
              </p:cNvPr>
              <p:cNvSpPr/>
              <p:nvPr/>
            </p:nvSpPr>
            <p:spPr>
              <a:xfrm rot="14387369">
                <a:off x="5091628" y="498734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2" name="Arrow: Up 141">
                <a:extLst>
                  <a:ext uri="{FF2B5EF4-FFF2-40B4-BE49-F238E27FC236}">
                    <a16:creationId xmlns:a16="http://schemas.microsoft.com/office/drawing/2014/main" id="{B1FDC0A8-4479-DBA0-8087-4F6E2A376CEF}"/>
                  </a:ext>
                </a:extLst>
              </p:cNvPr>
              <p:cNvSpPr/>
              <p:nvPr/>
            </p:nvSpPr>
            <p:spPr>
              <a:xfrm rot="12162196">
                <a:off x="4398771" y="1737799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3" name="Arrow: Up 142">
                <a:extLst>
                  <a:ext uri="{FF2B5EF4-FFF2-40B4-BE49-F238E27FC236}">
                    <a16:creationId xmlns:a16="http://schemas.microsoft.com/office/drawing/2014/main" id="{452EB19F-482C-F8AF-12CB-4C39C6C2E793}"/>
                  </a:ext>
                </a:extLst>
              </p:cNvPr>
              <p:cNvSpPr/>
              <p:nvPr/>
            </p:nvSpPr>
            <p:spPr>
              <a:xfrm rot="8017311">
                <a:off x="4119400" y="3383262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4" name="Arrow: Up 143">
                <a:extLst>
                  <a:ext uri="{FF2B5EF4-FFF2-40B4-BE49-F238E27FC236}">
                    <a16:creationId xmlns:a16="http://schemas.microsoft.com/office/drawing/2014/main" id="{F8858CE3-42A4-5E57-2045-EAEFF18D2BF0}"/>
                  </a:ext>
                </a:extLst>
              </p:cNvPr>
              <p:cNvSpPr/>
              <p:nvPr/>
            </p:nvSpPr>
            <p:spPr>
              <a:xfrm rot="8017311">
                <a:off x="5740886" y="4353580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5" name="Arrow: Up 144">
                <a:extLst>
                  <a:ext uri="{FF2B5EF4-FFF2-40B4-BE49-F238E27FC236}">
                    <a16:creationId xmlns:a16="http://schemas.microsoft.com/office/drawing/2014/main" id="{07559686-1EE8-C2D8-D20C-9D835EB8A2E3}"/>
                  </a:ext>
                </a:extLst>
              </p:cNvPr>
              <p:cNvSpPr/>
              <p:nvPr/>
            </p:nvSpPr>
            <p:spPr>
              <a:xfrm rot="11679259">
                <a:off x="6946586" y="2986150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4726D5F-4BF6-2B24-9A46-F93061568DD0}"/>
                  </a:ext>
                </a:extLst>
              </p:cNvPr>
              <p:cNvSpPr/>
              <p:nvPr/>
            </p:nvSpPr>
            <p:spPr>
              <a:xfrm>
                <a:off x="6812977" y="4205626"/>
                <a:ext cx="1073244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accent1">
                  <a:lumMod val="65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37CE27B-9F74-A03A-A20E-6835E8F7D40A}"/>
                  </a:ext>
                </a:extLst>
              </p:cNvPr>
              <p:cNvSpPr/>
              <p:nvPr/>
            </p:nvSpPr>
            <p:spPr>
              <a:xfrm>
                <a:off x="9029463" y="3864800"/>
                <a:ext cx="1137593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accent1">
                  <a:lumMod val="65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D168BC1-3523-0B2B-9039-6753B9D4D500}"/>
                  </a:ext>
                </a:extLst>
              </p:cNvPr>
              <p:cNvSpPr/>
              <p:nvPr/>
            </p:nvSpPr>
            <p:spPr>
              <a:xfrm rot="290839">
                <a:off x="6667150" y="5747638"/>
                <a:ext cx="1062506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9AF383C-E77E-0E11-E826-A457346FB585}"/>
                </a:ext>
              </a:extLst>
            </p:cNvPr>
            <p:cNvSpPr/>
            <p:nvPr/>
          </p:nvSpPr>
          <p:spPr>
            <a:xfrm rot="21205340">
              <a:off x="8596343" y="4221876"/>
              <a:ext cx="1261872" cy="71322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A7CC35F5-6560-A6C1-B619-25DE8A9FA17A}"/>
              </a:ext>
            </a:extLst>
          </p:cNvPr>
          <p:cNvSpPr txBox="1"/>
          <p:nvPr/>
        </p:nvSpPr>
        <p:spPr>
          <a:xfrm>
            <a:off x="12669083" y="382012"/>
            <a:ext cx="63150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latin typeface="Congenial Black" panose="02000503040000020004" pitchFamily="2" charset="0"/>
              </a:rPr>
              <a:t>Seclusion Debriefs</a:t>
            </a:r>
            <a:endParaRPr lang="en-NZ" sz="6000" spc="-300" dirty="0">
              <a:latin typeface="Congenial Black" panose="02000503040000020004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A556E74-24CB-F995-77CD-E614EF0BC328}"/>
              </a:ext>
            </a:extLst>
          </p:cNvPr>
          <p:cNvSpPr txBox="1"/>
          <p:nvPr/>
        </p:nvSpPr>
        <p:spPr>
          <a:xfrm>
            <a:off x="12851963" y="4281065"/>
            <a:ext cx="4357632" cy="2352973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Implemented seclusion debriefs as per Te Pou best practice guidelines</a:t>
            </a:r>
          </a:p>
          <a:p>
            <a:pPr marL="342900" indent="-342900">
              <a:buFontTx/>
              <a:buChar char="-"/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Staff</a:t>
            </a:r>
          </a:p>
          <a:p>
            <a:pPr marL="342900" indent="-342900">
              <a:buFontTx/>
              <a:buChar char="-"/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Tangata whaiora</a:t>
            </a:r>
          </a:p>
          <a:p>
            <a:pPr marL="342900" indent="-342900">
              <a:buFontTx/>
              <a:buChar char="-"/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Whānau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0200404-EA2F-7E79-EB80-5D9AA885F285}"/>
              </a:ext>
            </a:extLst>
          </p:cNvPr>
          <p:cNvSpPr txBox="1"/>
          <p:nvPr/>
        </p:nvSpPr>
        <p:spPr>
          <a:xfrm>
            <a:off x="17531475" y="4450113"/>
            <a:ext cx="2635008" cy="1223546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Staff Immediate ‘post’ seclusion safety-check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626629C-DAA5-574C-72E2-AE40108FDA21}"/>
              </a:ext>
            </a:extLst>
          </p:cNvPr>
          <p:cNvSpPr txBox="1"/>
          <p:nvPr/>
        </p:nvSpPr>
        <p:spPr>
          <a:xfrm>
            <a:off x="18953171" y="1105496"/>
            <a:ext cx="4737359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Tangata Whaiora – led by the social worker, consumer consultant and other supports i.e. whānau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520E28C-D4FD-B037-FBD6-6016A8661155}"/>
              </a:ext>
            </a:extLst>
          </p:cNvPr>
          <p:cNvSpPr txBox="1"/>
          <p:nvPr/>
        </p:nvSpPr>
        <p:spPr>
          <a:xfrm>
            <a:off x="21321851" y="4450113"/>
            <a:ext cx="2635008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3-7 days later - staff wellbeing and reflection debrief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ED1D064-B7F8-B801-DC1F-1C2D691AE449}"/>
              </a:ext>
            </a:extLst>
          </p:cNvPr>
          <p:cNvCxnSpPr>
            <a:cxnSpLocks/>
            <a:endCxn id="154" idx="0"/>
          </p:cNvCxnSpPr>
          <p:nvPr/>
        </p:nvCxnSpPr>
        <p:spPr>
          <a:xfrm>
            <a:off x="15030779" y="3534318"/>
            <a:ext cx="0" cy="74674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706EA0C0-AB21-CB46-618D-DA205C248C9F}"/>
              </a:ext>
            </a:extLst>
          </p:cNvPr>
          <p:cNvCxnSpPr>
            <a:cxnSpLocks/>
            <a:endCxn id="156" idx="2"/>
          </p:cNvCxnSpPr>
          <p:nvPr/>
        </p:nvCxnSpPr>
        <p:spPr>
          <a:xfrm flipV="1">
            <a:off x="21321851" y="2705517"/>
            <a:ext cx="0" cy="69507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0591979-07F6-CADD-320F-1C6E985403EA}"/>
              </a:ext>
            </a:extLst>
          </p:cNvPr>
          <p:cNvCxnSpPr>
            <a:cxnSpLocks/>
            <a:endCxn id="157" idx="0"/>
          </p:cNvCxnSpPr>
          <p:nvPr/>
        </p:nvCxnSpPr>
        <p:spPr>
          <a:xfrm>
            <a:off x="22639355" y="3534318"/>
            <a:ext cx="0" cy="915795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89831B3B-2415-0D16-7E32-414AB4571980}"/>
              </a:ext>
            </a:extLst>
          </p:cNvPr>
          <p:cNvCxnSpPr>
            <a:cxnSpLocks/>
            <a:stCxn id="155" idx="0"/>
          </p:cNvCxnSpPr>
          <p:nvPr/>
        </p:nvCxnSpPr>
        <p:spPr>
          <a:xfrm flipV="1">
            <a:off x="18848979" y="3534318"/>
            <a:ext cx="0" cy="915795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836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25B22-05EB-4D5B-5ACF-D798E761A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613656-CB4E-E8CE-AB88-736599ECB361}"/>
              </a:ext>
            </a:extLst>
          </p:cNvPr>
          <p:cNvSpPr txBox="1"/>
          <p:nvPr/>
        </p:nvSpPr>
        <p:spPr>
          <a:xfrm>
            <a:off x="452112" y="382012"/>
            <a:ext cx="63150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latin typeface="Congenial Black" panose="02000503040000020004" pitchFamily="2" charset="0"/>
              </a:rPr>
              <a:t>Seclusion Debriefs</a:t>
            </a:r>
            <a:endParaRPr lang="en-NZ" sz="6000" spc="-300" dirty="0">
              <a:latin typeface="Congenial Black" panose="0200050304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0EDF7-E0B1-CBD7-0A05-5DF249319206}"/>
              </a:ext>
            </a:extLst>
          </p:cNvPr>
          <p:cNvSpPr txBox="1"/>
          <p:nvPr/>
        </p:nvSpPr>
        <p:spPr>
          <a:xfrm>
            <a:off x="634992" y="4281065"/>
            <a:ext cx="4357632" cy="2352973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Implemented seclusion debriefs as per Te Pou best practice guidelines</a:t>
            </a:r>
          </a:p>
          <a:p>
            <a:pPr marL="342900" indent="-342900">
              <a:buFontTx/>
              <a:buChar char="-"/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Staff</a:t>
            </a:r>
          </a:p>
          <a:p>
            <a:pPr marL="342900" indent="-342900">
              <a:buFontTx/>
              <a:buChar char="-"/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Tangata whaiora</a:t>
            </a:r>
          </a:p>
          <a:p>
            <a:pPr marL="342900" indent="-342900">
              <a:buFontTx/>
              <a:buChar char="-"/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Whānau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A254BD-664C-BAAE-C410-460C4739A7AA}"/>
              </a:ext>
            </a:extLst>
          </p:cNvPr>
          <p:cNvSpPr txBox="1"/>
          <p:nvPr/>
        </p:nvSpPr>
        <p:spPr>
          <a:xfrm>
            <a:off x="5314504" y="4450113"/>
            <a:ext cx="2635008" cy="1223546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Staff Immediate ‘post’ seclusion safety-check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93C4F-3481-3E96-1A2B-976BAA584646}"/>
              </a:ext>
            </a:extLst>
          </p:cNvPr>
          <p:cNvSpPr txBox="1"/>
          <p:nvPr/>
        </p:nvSpPr>
        <p:spPr>
          <a:xfrm>
            <a:off x="6736200" y="1105496"/>
            <a:ext cx="4737359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Tangata Whaiora – led by the social worker, consumer consultant and other supports i.e. whānau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75C36-4364-8C88-6157-E37315DE0CF4}"/>
              </a:ext>
            </a:extLst>
          </p:cNvPr>
          <p:cNvSpPr txBox="1"/>
          <p:nvPr/>
        </p:nvSpPr>
        <p:spPr>
          <a:xfrm>
            <a:off x="9104880" y="4450113"/>
            <a:ext cx="2635008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3-7 days later - staff wellbeing and reflection debrief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F61540-A824-0B78-A180-D445105D423B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4AAF9C6-E33C-09A9-2ADF-1FD00582674A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813808" y="3437405"/>
            <a:ext cx="0" cy="84366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675C298-3601-6299-8E39-2B80DC2EB603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9104880" y="2705517"/>
            <a:ext cx="0" cy="678775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39C4441-0063-2E9F-7055-F1CCBD0FD667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0422384" y="3498014"/>
            <a:ext cx="0" cy="952099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7F97473-91E9-0BBF-F7BF-65F1AB8E5C5E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632008" y="3473709"/>
            <a:ext cx="0" cy="97640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EB2C689-3C2E-4ACC-4531-4C749B95A034}"/>
              </a:ext>
            </a:extLst>
          </p:cNvPr>
          <p:cNvGrpSpPr/>
          <p:nvPr/>
        </p:nvGrpSpPr>
        <p:grpSpPr>
          <a:xfrm>
            <a:off x="-10104000" y="-759233"/>
            <a:ext cx="9660826" cy="8376466"/>
            <a:chOff x="2025050" y="-759233"/>
            <a:chExt cx="9660826" cy="8376466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571280F-709C-C19F-B95D-57B13C2DB628}"/>
                </a:ext>
              </a:extLst>
            </p:cNvPr>
            <p:cNvGrpSpPr/>
            <p:nvPr/>
          </p:nvGrpSpPr>
          <p:grpSpPr>
            <a:xfrm>
              <a:off x="2025050" y="-759233"/>
              <a:ext cx="9660826" cy="8376466"/>
              <a:chOff x="1265587" y="-759233"/>
              <a:chExt cx="9660826" cy="8376466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CD2C4E7F-15D8-5A60-A6A4-B7ACCB523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5587" y="-759233"/>
                <a:ext cx="9660826" cy="8376466"/>
              </a:xfrm>
              <a:prstGeom prst="roundRect">
                <a:avLst>
                  <a:gd name="adj" fmla="val 6706"/>
                </a:avLst>
              </a:prstGeom>
            </p:spPr>
          </p:pic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D6883BC-43CA-CDD0-012C-0D9510E4A89C}"/>
                  </a:ext>
                </a:extLst>
              </p:cNvPr>
              <p:cNvSpPr/>
              <p:nvPr/>
            </p:nvSpPr>
            <p:spPr>
              <a:xfrm>
                <a:off x="4371842" y="1220464"/>
                <a:ext cx="2969982" cy="3238933"/>
              </a:xfrm>
              <a:custGeom>
                <a:avLst/>
                <a:gdLst>
                  <a:gd name="connsiteX0" fmla="*/ 1420103 w 2969982"/>
                  <a:gd name="connsiteY0" fmla="*/ 0 h 3238933"/>
                  <a:gd name="connsiteX1" fmla="*/ 2969982 w 2969982"/>
                  <a:gd name="connsiteY1" fmla="*/ 669667 h 3238933"/>
                  <a:gd name="connsiteX2" fmla="*/ 1859862 w 2969982"/>
                  <a:gd name="connsiteY2" fmla="*/ 3238933 h 3238933"/>
                  <a:gd name="connsiteX3" fmla="*/ 0 w 2969982"/>
                  <a:gd name="connsiteY3" fmla="*/ 2435329 h 3238933"/>
                  <a:gd name="connsiteX4" fmla="*/ 976183 w 2969982"/>
                  <a:gd name="connsiteY4" fmla="*/ 176046 h 3238933"/>
                  <a:gd name="connsiteX5" fmla="*/ 1420103 w 2969982"/>
                  <a:gd name="connsiteY5" fmla="*/ 0 h 323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9982" h="3238933">
                    <a:moveTo>
                      <a:pt x="1420103" y="0"/>
                    </a:moveTo>
                    <a:lnTo>
                      <a:pt x="2969982" y="669667"/>
                    </a:lnTo>
                    <a:lnTo>
                      <a:pt x="1859862" y="3238933"/>
                    </a:lnTo>
                    <a:lnTo>
                      <a:pt x="0" y="2435329"/>
                    </a:lnTo>
                    <a:lnTo>
                      <a:pt x="976183" y="176046"/>
                    </a:lnTo>
                    <a:lnTo>
                      <a:pt x="1420103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F6888612-710C-18D4-AAF0-DD433E1D43B4}"/>
                  </a:ext>
                </a:extLst>
              </p:cNvPr>
              <p:cNvSpPr/>
              <p:nvPr/>
            </p:nvSpPr>
            <p:spPr>
              <a:xfrm>
                <a:off x="6248100" y="1886717"/>
                <a:ext cx="3856021" cy="2534735"/>
              </a:xfrm>
              <a:custGeom>
                <a:avLst/>
                <a:gdLst>
                  <a:gd name="connsiteX0" fmla="*/ 1103677 w 3856021"/>
                  <a:gd name="connsiteY0" fmla="*/ 0 h 2534735"/>
                  <a:gd name="connsiteX1" fmla="*/ 1554786 w 3856021"/>
                  <a:gd name="connsiteY1" fmla="*/ 179827 h 2534735"/>
                  <a:gd name="connsiteX2" fmla="*/ 2472224 w 3856021"/>
                  <a:gd name="connsiteY2" fmla="*/ 490723 h 2534735"/>
                  <a:gd name="connsiteX3" fmla="*/ 3142789 w 3856021"/>
                  <a:gd name="connsiteY3" fmla="*/ 804672 h 2534735"/>
                  <a:gd name="connsiteX4" fmla="*/ 3636948 w 3856021"/>
                  <a:gd name="connsiteY4" fmla="*/ 975167 h 2534735"/>
                  <a:gd name="connsiteX5" fmla="*/ 3699882 w 3856021"/>
                  <a:gd name="connsiteY5" fmla="*/ 1191263 h 2534735"/>
                  <a:gd name="connsiteX6" fmla="*/ 3856021 w 3856021"/>
                  <a:gd name="connsiteY6" fmla="*/ 2090923 h 2534735"/>
                  <a:gd name="connsiteX7" fmla="*/ 1140253 w 3856021"/>
                  <a:gd name="connsiteY7" fmla="*/ 2374387 h 2534735"/>
                  <a:gd name="connsiteX8" fmla="*/ 0 w 3856021"/>
                  <a:gd name="connsiteY8" fmla="*/ 2534735 h 2534735"/>
                  <a:gd name="connsiteX9" fmla="*/ 842651 w 3856021"/>
                  <a:gd name="connsiteY9" fmla="*/ 584500 h 2534735"/>
                  <a:gd name="connsiteX10" fmla="*/ 1103677 w 3856021"/>
                  <a:gd name="connsiteY10" fmla="*/ 0 h 253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56021" h="2534735">
                    <a:moveTo>
                      <a:pt x="1103677" y="0"/>
                    </a:moveTo>
                    <a:lnTo>
                      <a:pt x="1554786" y="179827"/>
                    </a:lnTo>
                    <a:lnTo>
                      <a:pt x="2472224" y="490723"/>
                    </a:lnTo>
                    <a:lnTo>
                      <a:pt x="3142789" y="804672"/>
                    </a:lnTo>
                    <a:lnTo>
                      <a:pt x="3636948" y="975167"/>
                    </a:lnTo>
                    <a:lnTo>
                      <a:pt x="3699882" y="1191263"/>
                    </a:lnTo>
                    <a:lnTo>
                      <a:pt x="3856021" y="2090923"/>
                    </a:lnTo>
                    <a:lnTo>
                      <a:pt x="1140253" y="2374387"/>
                    </a:lnTo>
                    <a:lnTo>
                      <a:pt x="0" y="2534735"/>
                    </a:lnTo>
                    <a:lnTo>
                      <a:pt x="842651" y="584500"/>
                    </a:lnTo>
                    <a:lnTo>
                      <a:pt x="1103677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91C5085-8424-C087-0550-285E46BA8165}"/>
                  </a:ext>
                </a:extLst>
              </p:cNvPr>
              <p:cNvSpPr/>
              <p:nvPr/>
            </p:nvSpPr>
            <p:spPr>
              <a:xfrm>
                <a:off x="3462530" y="2135376"/>
                <a:ext cx="1396709" cy="1872820"/>
              </a:xfrm>
              <a:custGeom>
                <a:avLst/>
                <a:gdLst>
                  <a:gd name="connsiteX0" fmla="*/ 637929 w 1396709"/>
                  <a:gd name="connsiteY0" fmla="*/ 0 h 1872820"/>
                  <a:gd name="connsiteX1" fmla="*/ 1396709 w 1396709"/>
                  <a:gd name="connsiteY1" fmla="*/ 315165 h 1872820"/>
                  <a:gd name="connsiteX2" fmla="*/ 1060103 w 1396709"/>
                  <a:gd name="connsiteY2" fmla="*/ 1125565 h 1872820"/>
                  <a:gd name="connsiteX3" fmla="*/ 895628 w 1396709"/>
                  <a:gd name="connsiteY3" fmla="*/ 1506227 h 1872820"/>
                  <a:gd name="connsiteX4" fmla="*/ 901024 w 1396709"/>
                  <a:gd name="connsiteY4" fmla="*/ 1508559 h 1872820"/>
                  <a:gd name="connsiteX5" fmla="*/ 749725 w 1396709"/>
                  <a:gd name="connsiteY5" fmla="*/ 1872820 h 1872820"/>
                  <a:gd name="connsiteX6" fmla="*/ 730026 w 1396709"/>
                  <a:gd name="connsiteY6" fmla="*/ 1846363 h 1872820"/>
                  <a:gd name="connsiteX7" fmla="*/ 0 w 1396709"/>
                  <a:gd name="connsiteY7" fmla="*/ 1517851 h 1872820"/>
                  <a:gd name="connsiteX8" fmla="*/ 121017 w 1396709"/>
                  <a:gd name="connsiteY8" fmla="*/ 1226494 h 1872820"/>
                  <a:gd name="connsiteX9" fmla="*/ 637929 w 1396709"/>
                  <a:gd name="connsiteY9" fmla="*/ 0 h 187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6709" h="1872820">
                    <a:moveTo>
                      <a:pt x="637929" y="0"/>
                    </a:moveTo>
                    <a:lnTo>
                      <a:pt x="1396709" y="315165"/>
                    </a:lnTo>
                    <a:lnTo>
                      <a:pt x="1060103" y="1125565"/>
                    </a:lnTo>
                    <a:lnTo>
                      <a:pt x="895628" y="1506227"/>
                    </a:lnTo>
                    <a:lnTo>
                      <a:pt x="901024" y="1508559"/>
                    </a:lnTo>
                    <a:lnTo>
                      <a:pt x="749725" y="1872820"/>
                    </a:lnTo>
                    <a:lnTo>
                      <a:pt x="730026" y="1846363"/>
                    </a:lnTo>
                    <a:lnTo>
                      <a:pt x="0" y="1517851"/>
                    </a:lnTo>
                    <a:lnTo>
                      <a:pt x="121017" y="1226494"/>
                    </a:lnTo>
                    <a:lnTo>
                      <a:pt x="637929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84FF34F-2D79-EE73-5DC2-BAF4CD8A9284}"/>
                  </a:ext>
                </a:extLst>
              </p:cNvPr>
              <p:cNvSpPr/>
              <p:nvPr/>
            </p:nvSpPr>
            <p:spPr>
              <a:xfrm>
                <a:off x="4114143" y="109728"/>
                <a:ext cx="5770904" cy="3165402"/>
              </a:xfrm>
              <a:custGeom>
                <a:avLst/>
                <a:gdLst>
                  <a:gd name="connsiteX0" fmla="*/ 1635929 w 5770904"/>
                  <a:gd name="connsiteY0" fmla="*/ 0 h 3165402"/>
                  <a:gd name="connsiteX1" fmla="*/ 2826153 w 5770904"/>
                  <a:gd name="connsiteY1" fmla="*/ 530352 h 3165402"/>
                  <a:gd name="connsiteX2" fmla="*/ 4747897 w 5770904"/>
                  <a:gd name="connsiteY2" fmla="*/ 548640 h 3165402"/>
                  <a:gd name="connsiteX3" fmla="*/ 5770521 w 5770904"/>
                  <a:gd name="connsiteY3" fmla="*/ 2750840 h 3165402"/>
                  <a:gd name="connsiteX4" fmla="*/ 5770904 w 5770904"/>
                  <a:gd name="connsiteY4" fmla="*/ 2752155 h 3165402"/>
                  <a:gd name="connsiteX5" fmla="*/ 5276745 w 5770904"/>
                  <a:gd name="connsiteY5" fmla="*/ 2581660 h 3165402"/>
                  <a:gd name="connsiteX6" fmla="*/ 4606180 w 5770904"/>
                  <a:gd name="connsiteY6" fmla="*/ 2267711 h 3165402"/>
                  <a:gd name="connsiteX7" fmla="*/ 3688742 w 5770904"/>
                  <a:gd name="connsiteY7" fmla="*/ 1956815 h 3165402"/>
                  <a:gd name="connsiteX8" fmla="*/ 3237633 w 5770904"/>
                  <a:gd name="connsiteY8" fmla="*/ 1776988 h 3165402"/>
                  <a:gd name="connsiteX9" fmla="*/ 2976607 w 5770904"/>
                  <a:gd name="connsiteY9" fmla="*/ 2361488 h 3165402"/>
                  <a:gd name="connsiteX10" fmla="*/ 3227681 w 5770904"/>
                  <a:gd name="connsiteY10" fmla="*/ 1780402 h 3165402"/>
                  <a:gd name="connsiteX11" fmla="*/ 1677802 w 5770904"/>
                  <a:gd name="connsiteY11" fmla="*/ 1110735 h 3165402"/>
                  <a:gd name="connsiteX12" fmla="*/ 1233882 w 5770904"/>
                  <a:gd name="connsiteY12" fmla="*/ 1286781 h 3165402"/>
                  <a:gd name="connsiteX13" fmla="*/ 422174 w 5770904"/>
                  <a:gd name="connsiteY13" fmla="*/ 3165402 h 3165402"/>
                  <a:gd name="connsiteX14" fmla="*/ 758780 w 5770904"/>
                  <a:gd name="connsiteY14" fmla="*/ 2355002 h 3165402"/>
                  <a:gd name="connsiteX15" fmla="*/ 0 w 5770904"/>
                  <a:gd name="connsiteY15" fmla="*/ 2039837 h 3165402"/>
                  <a:gd name="connsiteX16" fmla="*/ 713889 w 5770904"/>
                  <a:gd name="connsiteY16" fmla="*/ 345968 h 3165402"/>
                  <a:gd name="connsiteX17" fmla="*/ 1635929 w 5770904"/>
                  <a:gd name="connsiteY17" fmla="*/ 0 h 316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70904" h="3165402">
                    <a:moveTo>
                      <a:pt x="1635929" y="0"/>
                    </a:moveTo>
                    <a:cubicBezTo>
                      <a:pt x="2438054" y="332232"/>
                      <a:pt x="2152044" y="207264"/>
                      <a:pt x="2826153" y="530352"/>
                    </a:cubicBezTo>
                    <a:lnTo>
                      <a:pt x="4747897" y="548640"/>
                    </a:lnTo>
                    <a:lnTo>
                      <a:pt x="5770521" y="2750840"/>
                    </a:lnTo>
                    <a:lnTo>
                      <a:pt x="5770904" y="2752155"/>
                    </a:lnTo>
                    <a:lnTo>
                      <a:pt x="5276745" y="2581660"/>
                    </a:lnTo>
                    <a:lnTo>
                      <a:pt x="4606180" y="2267711"/>
                    </a:lnTo>
                    <a:lnTo>
                      <a:pt x="3688742" y="1956815"/>
                    </a:lnTo>
                    <a:lnTo>
                      <a:pt x="3237633" y="1776988"/>
                    </a:lnTo>
                    <a:lnTo>
                      <a:pt x="2976607" y="2361488"/>
                    </a:lnTo>
                    <a:lnTo>
                      <a:pt x="3227681" y="1780402"/>
                    </a:lnTo>
                    <a:lnTo>
                      <a:pt x="1677802" y="1110735"/>
                    </a:lnTo>
                    <a:lnTo>
                      <a:pt x="1233882" y="1286781"/>
                    </a:lnTo>
                    <a:lnTo>
                      <a:pt x="422174" y="3165402"/>
                    </a:lnTo>
                    <a:lnTo>
                      <a:pt x="758780" y="2355002"/>
                    </a:lnTo>
                    <a:lnTo>
                      <a:pt x="0" y="2039837"/>
                    </a:lnTo>
                    <a:lnTo>
                      <a:pt x="713889" y="345968"/>
                    </a:lnTo>
                    <a:cubicBezTo>
                      <a:pt x="1627788" y="11189"/>
                      <a:pt x="722030" y="298203"/>
                      <a:pt x="1635929" y="0"/>
                    </a:cubicBezTo>
                    <a:close/>
                  </a:path>
                </a:pathLst>
              </a:custGeom>
              <a:solidFill>
                <a:srgbClr val="FF8585">
                  <a:alpha val="48000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F19F4700-E982-E249-87B4-294F88171378}"/>
                  </a:ext>
                </a:extLst>
              </p:cNvPr>
              <p:cNvSpPr/>
              <p:nvPr/>
            </p:nvSpPr>
            <p:spPr>
              <a:xfrm>
                <a:off x="3597231" y="2146915"/>
                <a:ext cx="516912" cy="1229144"/>
              </a:xfrm>
              <a:custGeom>
                <a:avLst/>
                <a:gdLst>
                  <a:gd name="connsiteX0" fmla="*/ 510533 w 516912"/>
                  <a:gd name="connsiteY0" fmla="*/ 0 h 1229144"/>
                  <a:gd name="connsiteX1" fmla="*/ 516912 w 516912"/>
                  <a:gd name="connsiteY1" fmla="*/ 2650 h 1229144"/>
                  <a:gd name="connsiteX2" fmla="*/ 0 w 516912"/>
                  <a:gd name="connsiteY2" fmla="*/ 1229144 h 1229144"/>
                  <a:gd name="connsiteX3" fmla="*/ 510533 w 516912"/>
                  <a:gd name="connsiteY3" fmla="*/ 0 h 122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912" h="1229144">
                    <a:moveTo>
                      <a:pt x="510533" y="0"/>
                    </a:moveTo>
                    <a:lnTo>
                      <a:pt x="516912" y="2650"/>
                    </a:lnTo>
                    <a:lnTo>
                      <a:pt x="0" y="1229144"/>
                    </a:lnTo>
                    <a:lnTo>
                      <a:pt x="510533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F34B105-4EA0-894C-682A-9E1BCEAEFFE5}"/>
                  </a:ext>
                </a:extLst>
              </p:cNvPr>
              <p:cNvSpPr/>
              <p:nvPr/>
            </p:nvSpPr>
            <p:spPr>
              <a:xfrm>
                <a:off x="7629913" y="5460894"/>
                <a:ext cx="1953153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accent1">
                  <a:lumMod val="65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65FFCAD-A444-EA67-B717-584A9F3A368D}"/>
                  </a:ext>
                </a:extLst>
              </p:cNvPr>
              <p:cNvSpPr/>
              <p:nvPr/>
            </p:nvSpPr>
            <p:spPr>
              <a:xfrm>
                <a:off x="9947982" y="3077980"/>
                <a:ext cx="275011" cy="1599070"/>
              </a:xfrm>
              <a:custGeom>
                <a:avLst/>
                <a:gdLst>
                  <a:gd name="connsiteX0" fmla="*/ 0 w 275011"/>
                  <a:gd name="connsiteY0" fmla="*/ 0 h 1599070"/>
                  <a:gd name="connsiteX1" fmla="*/ 13094 w 275011"/>
                  <a:gd name="connsiteY1" fmla="*/ 44962 h 1599070"/>
                  <a:gd name="connsiteX2" fmla="*/ 275011 w 275011"/>
                  <a:gd name="connsiteY2" fmla="*/ 1594605 h 1599070"/>
                  <a:gd name="connsiteX3" fmla="*/ 266409 w 275011"/>
                  <a:gd name="connsiteY3" fmla="*/ 1599070 h 1599070"/>
                  <a:gd name="connsiteX4" fmla="*/ 175790 w 275011"/>
                  <a:gd name="connsiteY4" fmla="*/ 872025 h 1599070"/>
                  <a:gd name="connsiteX5" fmla="*/ 151860 w 275011"/>
                  <a:gd name="connsiteY5" fmla="*/ 875008 h 1599070"/>
                  <a:gd name="connsiteX6" fmla="*/ 0 w 275011"/>
                  <a:gd name="connsiteY6" fmla="*/ 0 h 1599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011" h="1599070">
                    <a:moveTo>
                      <a:pt x="0" y="0"/>
                    </a:moveTo>
                    <a:lnTo>
                      <a:pt x="13094" y="44962"/>
                    </a:lnTo>
                    <a:cubicBezTo>
                      <a:pt x="173473" y="628945"/>
                      <a:pt x="215003" y="1031649"/>
                      <a:pt x="275011" y="1594605"/>
                    </a:cubicBezTo>
                    <a:lnTo>
                      <a:pt x="266409" y="1599070"/>
                    </a:lnTo>
                    <a:lnTo>
                      <a:pt x="175790" y="872025"/>
                    </a:lnTo>
                    <a:lnTo>
                      <a:pt x="151860" y="875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38E6A45-225F-3597-5CCC-22D48788D41E}"/>
                  </a:ext>
                </a:extLst>
              </p:cNvPr>
              <p:cNvSpPr/>
              <p:nvPr/>
            </p:nvSpPr>
            <p:spPr>
              <a:xfrm>
                <a:off x="4006880" y="4224262"/>
                <a:ext cx="1501608" cy="1278244"/>
              </a:xfrm>
              <a:custGeom>
                <a:avLst/>
                <a:gdLst>
                  <a:gd name="connsiteX0" fmla="*/ 172506 w 1501608"/>
                  <a:gd name="connsiteY0" fmla="*/ 0 h 1278244"/>
                  <a:gd name="connsiteX1" fmla="*/ 657978 w 1501608"/>
                  <a:gd name="connsiteY1" fmla="*/ 117733 h 1278244"/>
                  <a:gd name="connsiteX2" fmla="*/ 1387939 w 1501608"/>
                  <a:gd name="connsiteY2" fmla="*/ 372494 h 1278244"/>
                  <a:gd name="connsiteX3" fmla="*/ 1501608 w 1501608"/>
                  <a:gd name="connsiteY3" fmla="*/ 1110726 h 1278244"/>
                  <a:gd name="connsiteX4" fmla="*/ 1215273 w 1501608"/>
                  <a:gd name="connsiteY4" fmla="*/ 1141553 h 1278244"/>
                  <a:gd name="connsiteX5" fmla="*/ 33177 w 1501608"/>
                  <a:gd name="connsiteY5" fmla="*/ 1252254 h 1278244"/>
                  <a:gd name="connsiteX6" fmla="*/ 7241 w 1501608"/>
                  <a:gd name="connsiteY6" fmla="*/ 1241163 h 1278244"/>
                  <a:gd name="connsiteX7" fmla="*/ 7146 w 1501608"/>
                  <a:gd name="connsiteY7" fmla="*/ 1228305 h 1278244"/>
                  <a:gd name="connsiteX8" fmla="*/ 496 w 1501608"/>
                  <a:gd name="connsiteY8" fmla="*/ 679166 h 1278244"/>
                  <a:gd name="connsiteX9" fmla="*/ 0 w 1501608"/>
                  <a:gd name="connsiteY9" fmla="*/ 641813 h 1278244"/>
                  <a:gd name="connsiteX10" fmla="*/ 1953 w 1501608"/>
                  <a:gd name="connsiteY10" fmla="*/ 589792 h 1278244"/>
                  <a:gd name="connsiteX11" fmla="*/ 7269 w 1501608"/>
                  <a:gd name="connsiteY11" fmla="*/ 468157 h 1278244"/>
                  <a:gd name="connsiteX12" fmla="*/ 7460 w 1501608"/>
                  <a:gd name="connsiteY12" fmla="*/ 465911 h 1278244"/>
                  <a:gd name="connsiteX13" fmla="*/ 10720 w 1501608"/>
                  <a:gd name="connsiteY13" fmla="*/ 426938 h 1278244"/>
                  <a:gd name="connsiteX14" fmla="*/ 79203 w 1501608"/>
                  <a:gd name="connsiteY14" fmla="*/ 167156 h 1278244"/>
                  <a:gd name="connsiteX15" fmla="*/ 82715 w 1501608"/>
                  <a:gd name="connsiteY15" fmla="*/ 154204 h 1278244"/>
                  <a:gd name="connsiteX16" fmla="*/ 123498 w 1501608"/>
                  <a:gd name="connsiteY16" fmla="*/ 82293 h 1278244"/>
                  <a:gd name="connsiteX17" fmla="*/ 172495 w 1501608"/>
                  <a:gd name="connsiteY17" fmla="*/ 21 h 1278244"/>
                  <a:gd name="connsiteX18" fmla="*/ 172506 w 1501608"/>
                  <a:gd name="connsiteY18" fmla="*/ 0 h 1278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1608" h="1278244">
                    <a:moveTo>
                      <a:pt x="172506" y="0"/>
                    </a:moveTo>
                    <a:lnTo>
                      <a:pt x="657978" y="117733"/>
                    </a:lnTo>
                    <a:lnTo>
                      <a:pt x="1387939" y="372494"/>
                    </a:lnTo>
                    <a:lnTo>
                      <a:pt x="1501608" y="1110726"/>
                    </a:lnTo>
                    <a:lnTo>
                      <a:pt x="1215273" y="1141553"/>
                    </a:lnTo>
                    <a:cubicBezTo>
                      <a:pt x="696309" y="1211228"/>
                      <a:pt x="278011" y="1331326"/>
                      <a:pt x="33177" y="1252254"/>
                    </a:cubicBezTo>
                    <a:lnTo>
                      <a:pt x="7241" y="1241163"/>
                    </a:lnTo>
                    <a:lnTo>
                      <a:pt x="7146" y="1228305"/>
                    </a:lnTo>
                    <a:cubicBezTo>
                      <a:pt x="4624" y="922440"/>
                      <a:pt x="1811" y="768202"/>
                      <a:pt x="496" y="679166"/>
                    </a:cubicBezTo>
                    <a:lnTo>
                      <a:pt x="0" y="641813"/>
                    </a:lnTo>
                    <a:lnTo>
                      <a:pt x="1953" y="589792"/>
                    </a:lnTo>
                    <a:lnTo>
                      <a:pt x="7269" y="468157"/>
                    </a:lnTo>
                    <a:lnTo>
                      <a:pt x="7460" y="465911"/>
                    </a:lnTo>
                    <a:cubicBezTo>
                      <a:pt x="8436" y="454443"/>
                      <a:pt x="9520" y="441586"/>
                      <a:pt x="10720" y="426938"/>
                    </a:cubicBezTo>
                    <a:cubicBezTo>
                      <a:pt x="26320" y="236523"/>
                      <a:pt x="27779" y="347828"/>
                      <a:pt x="79203" y="167156"/>
                    </a:cubicBezTo>
                    <a:lnTo>
                      <a:pt x="82715" y="154204"/>
                    </a:lnTo>
                    <a:lnTo>
                      <a:pt x="123498" y="82293"/>
                    </a:lnTo>
                    <a:cubicBezTo>
                      <a:pt x="140550" y="53772"/>
                      <a:pt x="157395" y="26304"/>
                      <a:pt x="172495" y="21"/>
                    </a:cubicBezTo>
                    <a:lnTo>
                      <a:pt x="17250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84AC22D-B38A-E68F-EA22-6A2B8FCBD6C6}"/>
                  </a:ext>
                </a:extLst>
              </p:cNvPr>
              <p:cNvSpPr/>
              <p:nvPr/>
            </p:nvSpPr>
            <p:spPr>
              <a:xfrm>
                <a:off x="4179386" y="3658125"/>
                <a:ext cx="5736864" cy="3062716"/>
              </a:xfrm>
              <a:custGeom>
                <a:avLst/>
                <a:gdLst>
                  <a:gd name="connsiteX0" fmla="*/ 197852 w 5736864"/>
                  <a:gd name="connsiteY0" fmla="*/ 0 h 3062716"/>
                  <a:gd name="connsiteX1" fmla="*/ 2052318 w 5736864"/>
                  <a:gd name="connsiteY1" fmla="*/ 801272 h 3062716"/>
                  <a:gd name="connsiteX2" fmla="*/ 2068713 w 5736864"/>
                  <a:gd name="connsiteY2" fmla="*/ 763327 h 3062716"/>
                  <a:gd name="connsiteX3" fmla="*/ 3208966 w 5736864"/>
                  <a:gd name="connsiteY3" fmla="*/ 602979 h 3062716"/>
                  <a:gd name="connsiteX4" fmla="*/ 4681723 w 5736864"/>
                  <a:gd name="connsiteY4" fmla="*/ 449257 h 3062716"/>
                  <a:gd name="connsiteX5" fmla="*/ 2610821 w 5736864"/>
                  <a:gd name="connsiteY5" fmla="*/ 707372 h 3062716"/>
                  <a:gd name="connsiteX6" fmla="*/ 2710043 w 5736864"/>
                  <a:gd name="connsiteY6" fmla="*/ 1503451 h 3062716"/>
                  <a:gd name="connsiteX7" fmla="*/ 5625693 w 5736864"/>
                  <a:gd name="connsiteY7" fmla="*/ 1140048 h 3062716"/>
                  <a:gd name="connsiteX8" fmla="*/ 5636555 w 5736864"/>
                  <a:gd name="connsiteY8" fmla="*/ 1203591 h 3062716"/>
                  <a:gd name="connsiteX9" fmla="*/ 5723566 w 5736864"/>
                  <a:gd name="connsiteY9" fmla="*/ 1837420 h 3062716"/>
                  <a:gd name="connsiteX10" fmla="*/ 5339518 w 5736864"/>
                  <a:gd name="connsiteY10" fmla="*/ 1965436 h 3062716"/>
                  <a:gd name="connsiteX11" fmla="*/ 5397275 w 5736864"/>
                  <a:gd name="connsiteY11" fmla="*/ 2535787 h 3062716"/>
                  <a:gd name="connsiteX12" fmla="*/ 5305913 w 5736864"/>
                  <a:gd name="connsiteY12" fmla="*/ 1802769 h 3062716"/>
                  <a:gd name="connsiteX13" fmla="*/ 3450526 w 5736864"/>
                  <a:gd name="connsiteY13" fmla="*/ 2034023 h 3062716"/>
                  <a:gd name="connsiteX14" fmla="*/ 3549749 w 5736864"/>
                  <a:gd name="connsiteY14" fmla="*/ 2830102 h 3062716"/>
                  <a:gd name="connsiteX15" fmla="*/ 5403679 w 5736864"/>
                  <a:gd name="connsiteY15" fmla="*/ 2599031 h 3062716"/>
                  <a:gd name="connsiteX16" fmla="*/ 5412670 w 5736864"/>
                  <a:gd name="connsiteY16" fmla="*/ 2687812 h 3062716"/>
                  <a:gd name="connsiteX17" fmla="*/ 1864798 w 5736864"/>
                  <a:gd name="connsiteY17" fmla="*/ 3062716 h 3062716"/>
                  <a:gd name="connsiteX18" fmla="*/ 1645342 w 5736864"/>
                  <a:gd name="connsiteY18" fmla="*/ 1663684 h 3062716"/>
                  <a:gd name="connsiteX19" fmla="*/ 1335384 w 5736864"/>
                  <a:gd name="connsiteY19" fmla="*/ 1676186 h 3062716"/>
                  <a:gd name="connsiteX20" fmla="*/ 1329102 w 5736864"/>
                  <a:gd name="connsiteY20" fmla="*/ 1676863 h 3062716"/>
                  <a:gd name="connsiteX21" fmla="*/ 1215433 w 5736864"/>
                  <a:gd name="connsiteY21" fmla="*/ 938631 h 3062716"/>
                  <a:gd name="connsiteX22" fmla="*/ 485472 w 5736864"/>
                  <a:gd name="connsiteY22" fmla="*/ 683870 h 3062716"/>
                  <a:gd name="connsiteX23" fmla="*/ 0 w 5736864"/>
                  <a:gd name="connsiteY23" fmla="*/ 566137 h 3062716"/>
                  <a:gd name="connsiteX24" fmla="*/ 38516 w 5736864"/>
                  <a:gd name="connsiteY24" fmla="*/ 490999 h 3062716"/>
                  <a:gd name="connsiteX25" fmla="*/ 47251 w 5736864"/>
                  <a:gd name="connsiteY25" fmla="*/ 365198 h 3062716"/>
                  <a:gd name="connsiteX26" fmla="*/ 46553 w 5736864"/>
                  <a:gd name="connsiteY26" fmla="*/ 364261 h 3062716"/>
                  <a:gd name="connsiteX27" fmla="*/ 197852 w 5736864"/>
                  <a:gd name="connsiteY27" fmla="*/ 0 h 306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736864" h="3062716">
                    <a:moveTo>
                      <a:pt x="197852" y="0"/>
                    </a:moveTo>
                    <a:lnTo>
                      <a:pt x="2052318" y="801272"/>
                    </a:lnTo>
                    <a:lnTo>
                      <a:pt x="2068713" y="763327"/>
                    </a:lnTo>
                    <a:lnTo>
                      <a:pt x="3208966" y="602979"/>
                    </a:lnTo>
                    <a:lnTo>
                      <a:pt x="4681723" y="449257"/>
                    </a:lnTo>
                    <a:lnTo>
                      <a:pt x="2610821" y="707372"/>
                    </a:lnTo>
                    <a:lnTo>
                      <a:pt x="2710043" y="1503451"/>
                    </a:lnTo>
                    <a:lnTo>
                      <a:pt x="5625693" y="1140048"/>
                    </a:lnTo>
                    <a:lnTo>
                      <a:pt x="5636555" y="1203591"/>
                    </a:lnTo>
                    <a:cubicBezTo>
                      <a:pt x="5677227" y="1404366"/>
                      <a:pt x="5771572" y="1701403"/>
                      <a:pt x="5723566" y="1837420"/>
                    </a:cubicBezTo>
                    <a:lnTo>
                      <a:pt x="5339518" y="1965436"/>
                    </a:lnTo>
                    <a:lnTo>
                      <a:pt x="5397275" y="2535787"/>
                    </a:lnTo>
                    <a:lnTo>
                      <a:pt x="5305913" y="1802769"/>
                    </a:lnTo>
                    <a:lnTo>
                      <a:pt x="3450526" y="2034023"/>
                    </a:lnTo>
                    <a:lnTo>
                      <a:pt x="3549749" y="2830102"/>
                    </a:lnTo>
                    <a:lnTo>
                      <a:pt x="5403679" y="2599031"/>
                    </a:lnTo>
                    <a:lnTo>
                      <a:pt x="5412670" y="2687812"/>
                    </a:lnTo>
                    <a:cubicBezTo>
                      <a:pt x="4653718" y="2652760"/>
                      <a:pt x="2450014" y="3020044"/>
                      <a:pt x="1864798" y="3062716"/>
                    </a:cubicBezTo>
                    <a:cubicBezTo>
                      <a:pt x="1764214" y="2620756"/>
                      <a:pt x="1752022" y="2040112"/>
                      <a:pt x="1645342" y="1663684"/>
                    </a:cubicBezTo>
                    <a:cubicBezTo>
                      <a:pt x="1539424" y="1663684"/>
                      <a:pt x="1435959" y="1668351"/>
                      <a:pt x="1335384" y="1676186"/>
                    </a:cubicBezTo>
                    <a:lnTo>
                      <a:pt x="1329102" y="1676863"/>
                    </a:lnTo>
                    <a:lnTo>
                      <a:pt x="1215433" y="938631"/>
                    </a:lnTo>
                    <a:lnTo>
                      <a:pt x="485472" y="683870"/>
                    </a:lnTo>
                    <a:lnTo>
                      <a:pt x="0" y="566137"/>
                    </a:lnTo>
                    <a:lnTo>
                      <a:pt x="38516" y="490999"/>
                    </a:lnTo>
                    <a:cubicBezTo>
                      <a:pt x="58660" y="443441"/>
                      <a:pt x="65673" y="401154"/>
                      <a:pt x="47251" y="365198"/>
                    </a:cubicBezTo>
                    <a:lnTo>
                      <a:pt x="46553" y="364261"/>
                    </a:lnTo>
                    <a:lnTo>
                      <a:pt x="19785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36F1E77-8CA7-40AB-B09F-B99B708B86F9}"/>
                  </a:ext>
                </a:extLst>
              </p:cNvPr>
              <p:cNvSpPr/>
              <p:nvPr/>
            </p:nvSpPr>
            <p:spPr>
              <a:xfrm>
                <a:off x="4089596" y="4212396"/>
                <a:ext cx="89791" cy="166071"/>
              </a:xfrm>
              <a:custGeom>
                <a:avLst/>
                <a:gdLst>
                  <a:gd name="connsiteX0" fmla="*/ 40860 w 89791"/>
                  <a:gd name="connsiteY0" fmla="*/ 0 h 166071"/>
                  <a:gd name="connsiteX1" fmla="*/ 89791 w 89791"/>
                  <a:gd name="connsiteY1" fmla="*/ 11867 h 166071"/>
                  <a:gd name="connsiteX2" fmla="*/ 89780 w 89791"/>
                  <a:gd name="connsiteY2" fmla="*/ 11888 h 166071"/>
                  <a:gd name="connsiteX3" fmla="*/ 40783 w 89791"/>
                  <a:gd name="connsiteY3" fmla="*/ 94160 h 166071"/>
                  <a:gd name="connsiteX4" fmla="*/ 0 w 89791"/>
                  <a:gd name="connsiteY4" fmla="*/ 166071 h 166071"/>
                  <a:gd name="connsiteX5" fmla="*/ 9271 w 89791"/>
                  <a:gd name="connsiteY5" fmla="*/ 131877 h 166071"/>
                  <a:gd name="connsiteX6" fmla="*/ 40860 w 89791"/>
                  <a:gd name="connsiteY6" fmla="*/ 0 h 16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1" h="166071">
                    <a:moveTo>
                      <a:pt x="40860" y="0"/>
                    </a:moveTo>
                    <a:lnTo>
                      <a:pt x="89791" y="11867"/>
                    </a:lnTo>
                    <a:lnTo>
                      <a:pt x="89780" y="11888"/>
                    </a:lnTo>
                    <a:cubicBezTo>
                      <a:pt x="74680" y="38171"/>
                      <a:pt x="57835" y="65639"/>
                      <a:pt x="40783" y="94160"/>
                    </a:cubicBezTo>
                    <a:lnTo>
                      <a:pt x="0" y="166071"/>
                    </a:lnTo>
                    <a:lnTo>
                      <a:pt x="9271" y="131877"/>
                    </a:lnTo>
                    <a:cubicBezTo>
                      <a:pt x="18424" y="96630"/>
                      <a:pt x="28876" y="53392"/>
                      <a:pt x="40860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4E92FFB-F0EE-FA02-0ED2-E5EE0F85FE18}"/>
                  </a:ext>
                </a:extLst>
              </p:cNvPr>
              <p:cNvSpPr/>
              <p:nvPr/>
            </p:nvSpPr>
            <p:spPr>
              <a:xfrm>
                <a:off x="4009625" y="4378467"/>
                <a:ext cx="79971" cy="313953"/>
              </a:xfrm>
              <a:custGeom>
                <a:avLst/>
                <a:gdLst>
                  <a:gd name="connsiteX0" fmla="*/ 79971 w 79971"/>
                  <a:gd name="connsiteY0" fmla="*/ 0 h 313953"/>
                  <a:gd name="connsiteX1" fmla="*/ 76459 w 79971"/>
                  <a:gd name="connsiteY1" fmla="*/ 12952 h 313953"/>
                  <a:gd name="connsiteX2" fmla="*/ 7976 w 79971"/>
                  <a:gd name="connsiteY2" fmla="*/ 272734 h 313953"/>
                  <a:gd name="connsiteX3" fmla="*/ 4716 w 79971"/>
                  <a:gd name="connsiteY3" fmla="*/ 311707 h 313953"/>
                  <a:gd name="connsiteX4" fmla="*/ 4525 w 79971"/>
                  <a:gd name="connsiteY4" fmla="*/ 313953 h 313953"/>
                  <a:gd name="connsiteX5" fmla="*/ 4592 w 79971"/>
                  <a:gd name="connsiteY5" fmla="*/ 312407 h 313953"/>
                  <a:gd name="connsiteX6" fmla="*/ 70512 w 79971"/>
                  <a:gd name="connsiteY6" fmla="*/ 16678 h 313953"/>
                  <a:gd name="connsiteX7" fmla="*/ 79971 w 79971"/>
                  <a:gd name="connsiteY7" fmla="*/ 0 h 31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971" h="313953">
                    <a:moveTo>
                      <a:pt x="79971" y="0"/>
                    </a:moveTo>
                    <a:lnTo>
                      <a:pt x="76459" y="12952"/>
                    </a:lnTo>
                    <a:cubicBezTo>
                      <a:pt x="25035" y="193624"/>
                      <a:pt x="23576" y="82319"/>
                      <a:pt x="7976" y="272734"/>
                    </a:cubicBezTo>
                    <a:cubicBezTo>
                      <a:pt x="6776" y="287382"/>
                      <a:pt x="5692" y="300239"/>
                      <a:pt x="4716" y="311707"/>
                    </a:cubicBezTo>
                    <a:lnTo>
                      <a:pt x="4525" y="313953"/>
                    </a:lnTo>
                    <a:lnTo>
                      <a:pt x="4592" y="312407"/>
                    </a:lnTo>
                    <a:cubicBezTo>
                      <a:pt x="-13089" y="207930"/>
                      <a:pt x="22725" y="108162"/>
                      <a:pt x="70512" y="16678"/>
                    </a:cubicBezTo>
                    <a:lnTo>
                      <a:pt x="79971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61F9C61-6338-7C5F-C5F1-FD055A6E7746}"/>
                  </a:ext>
                </a:extLst>
              </p:cNvPr>
              <p:cNvSpPr/>
              <p:nvPr/>
            </p:nvSpPr>
            <p:spPr>
              <a:xfrm>
                <a:off x="4006621" y="4692419"/>
                <a:ext cx="7528" cy="173656"/>
              </a:xfrm>
              <a:custGeom>
                <a:avLst/>
                <a:gdLst>
                  <a:gd name="connsiteX0" fmla="*/ 7528 w 7528"/>
                  <a:gd name="connsiteY0" fmla="*/ 0 h 173656"/>
                  <a:gd name="connsiteX1" fmla="*/ 2212 w 7528"/>
                  <a:gd name="connsiteY1" fmla="*/ 121635 h 173656"/>
                  <a:gd name="connsiteX2" fmla="*/ 259 w 7528"/>
                  <a:gd name="connsiteY2" fmla="*/ 173656 h 173656"/>
                  <a:gd name="connsiteX3" fmla="*/ 231 w 7528"/>
                  <a:gd name="connsiteY3" fmla="*/ 171524 h 173656"/>
                  <a:gd name="connsiteX4" fmla="*/ 5106 w 7528"/>
                  <a:gd name="connsiteY4" fmla="*/ 28388 h 173656"/>
                  <a:gd name="connsiteX5" fmla="*/ 7528 w 7528"/>
                  <a:gd name="connsiteY5" fmla="*/ 0 h 17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28" h="173656">
                    <a:moveTo>
                      <a:pt x="7528" y="0"/>
                    </a:moveTo>
                    <a:lnTo>
                      <a:pt x="2212" y="121635"/>
                    </a:lnTo>
                    <a:lnTo>
                      <a:pt x="259" y="173656"/>
                    </a:lnTo>
                    <a:lnTo>
                      <a:pt x="231" y="171524"/>
                    </a:lnTo>
                    <a:cubicBezTo>
                      <a:pt x="-536" y="101822"/>
                      <a:pt x="494" y="82918"/>
                      <a:pt x="5106" y="28388"/>
                    </a:cubicBezTo>
                    <a:lnTo>
                      <a:pt x="7528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4A44E6D-1BFB-BAE9-DE50-6DDDB51A9349}"/>
                  </a:ext>
                </a:extLst>
              </p:cNvPr>
              <p:cNvSpPr/>
              <p:nvPr/>
            </p:nvSpPr>
            <p:spPr>
              <a:xfrm>
                <a:off x="3977641" y="4866075"/>
                <a:ext cx="36481" cy="599350"/>
              </a:xfrm>
              <a:custGeom>
                <a:avLst/>
                <a:gdLst>
                  <a:gd name="connsiteX0" fmla="*/ 29240 w 36481"/>
                  <a:gd name="connsiteY0" fmla="*/ 0 h 599350"/>
                  <a:gd name="connsiteX1" fmla="*/ 29736 w 36481"/>
                  <a:gd name="connsiteY1" fmla="*/ 37353 h 599350"/>
                  <a:gd name="connsiteX2" fmla="*/ 36386 w 36481"/>
                  <a:gd name="connsiteY2" fmla="*/ 586492 h 599350"/>
                  <a:gd name="connsiteX3" fmla="*/ 36481 w 36481"/>
                  <a:gd name="connsiteY3" fmla="*/ 599350 h 599350"/>
                  <a:gd name="connsiteX4" fmla="*/ 0 w 36481"/>
                  <a:gd name="connsiteY4" fmla="*/ 583750 h 599350"/>
                  <a:gd name="connsiteX5" fmla="*/ 27441 w 36481"/>
                  <a:gd name="connsiteY5" fmla="*/ 47933 h 599350"/>
                  <a:gd name="connsiteX6" fmla="*/ 29240 w 36481"/>
                  <a:gd name="connsiteY6" fmla="*/ 0 h 599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481" h="599350">
                    <a:moveTo>
                      <a:pt x="29240" y="0"/>
                    </a:moveTo>
                    <a:lnTo>
                      <a:pt x="29736" y="37353"/>
                    </a:lnTo>
                    <a:cubicBezTo>
                      <a:pt x="31051" y="126389"/>
                      <a:pt x="33864" y="280627"/>
                      <a:pt x="36386" y="586492"/>
                    </a:cubicBezTo>
                    <a:lnTo>
                      <a:pt x="36481" y="599350"/>
                    </a:lnTo>
                    <a:lnTo>
                      <a:pt x="0" y="583750"/>
                    </a:lnTo>
                    <a:cubicBezTo>
                      <a:pt x="44006" y="214371"/>
                      <a:pt x="13335" y="464569"/>
                      <a:pt x="27441" y="47933"/>
                    </a:cubicBezTo>
                    <a:lnTo>
                      <a:pt x="2924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2ED215F-7097-17FD-20BA-A08A4F5571D7}"/>
                  </a:ext>
                </a:extLst>
              </p:cNvPr>
              <p:cNvSpPr/>
              <p:nvPr/>
            </p:nvSpPr>
            <p:spPr>
              <a:xfrm>
                <a:off x="4014121" y="5334989"/>
                <a:ext cx="1495898" cy="283547"/>
              </a:xfrm>
              <a:custGeom>
                <a:avLst/>
                <a:gdLst>
                  <a:gd name="connsiteX0" fmla="*/ 1494367 w 1495898"/>
                  <a:gd name="connsiteY0" fmla="*/ 0 h 283547"/>
                  <a:gd name="connsiteX1" fmla="*/ 1495898 w 1495898"/>
                  <a:gd name="connsiteY1" fmla="*/ 9947 h 283547"/>
                  <a:gd name="connsiteX2" fmla="*/ 1134 w 1495898"/>
                  <a:gd name="connsiteY2" fmla="*/ 283547 h 283547"/>
                  <a:gd name="connsiteX3" fmla="*/ 0 w 1495898"/>
                  <a:gd name="connsiteY3" fmla="*/ 130437 h 283547"/>
                  <a:gd name="connsiteX4" fmla="*/ 25936 w 1495898"/>
                  <a:gd name="connsiteY4" fmla="*/ 141528 h 283547"/>
                  <a:gd name="connsiteX5" fmla="*/ 1208032 w 1495898"/>
                  <a:gd name="connsiteY5" fmla="*/ 30827 h 283547"/>
                  <a:gd name="connsiteX6" fmla="*/ 1494367 w 1495898"/>
                  <a:gd name="connsiteY6" fmla="*/ 0 h 283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5898" h="283547">
                    <a:moveTo>
                      <a:pt x="1494367" y="0"/>
                    </a:moveTo>
                    <a:lnTo>
                      <a:pt x="1495898" y="9947"/>
                    </a:lnTo>
                    <a:lnTo>
                      <a:pt x="1134" y="283547"/>
                    </a:lnTo>
                    <a:lnTo>
                      <a:pt x="0" y="130437"/>
                    </a:lnTo>
                    <a:lnTo>
                      <a:pt x="25936" y="141528"/>
                    </a:lnTo>
                    <a:cubicBezTo>
                      <a:pt x="270770" y="220600"/>
                      <a:pt x="689068" y="100502"/>
                      <a:pt x="1208032" y="30827"/>
                    </a:cubicBezTo>
                    <a:lnTo>
                      <a:pt x="1494367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5C40421-86D9-9DB4-8DDF-1AB77CDF00C5}"/>
                  </a:ext>
                </a:extLst>
              </p:cNvPr>
              <p:cNvSpPr/>
              <p:nvPr/>
            </p:nvSpPr>
            <p:spPr>
              <a:xfrm>
                <a:off x="8861110" y="3952988"/>
                <a:ext cx="1243011" cy="154394"/>
              </a:xfrm>
              <a:custGeom>
                <a:avLst/>
                <a:gdLst>
                  <a:gd name="connsiteX0" fmla="*/ 1238732 w 1243011"/>
                  <a:gd name="connsiteY0" fmla="*/ 0 h 154394"/>
                  <a:gd name="connsiteX1" fmla="*/ 1243011 w 1243011"/>
                  <a:gd name="connsiteY1" fmla="*/ 24652 h 154394"/>
                  <a:gd name="connsiteX2" fmla="*/ 0 w 1243011"/>
                  <a:gd name="connsiteY2" fmla="*/ 154394 h 154394"/>
                  <a:gd name="connsiteX3" fmla="*/ 1238732 w 1243011"/>
                  <a:gd name="connsiteY3" fmla="*/ 0 h 154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3011" h="154394">
                    <a:moveTo>
                      <a:pt x="1238732" y="0"/>
                    </a:moveTo>
                    <a:lnTo>
                      <a:pt x="1243011" y="24652"/>
                    </a:lnTo>
                    <a:lnTo>
                      <a:pt x="0" y="154394"/>
                    </a:lnTo>
                    <a:lnTo>
                      <a:pt x="123873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2F9006E-C641-9416-F78A-61EA64ECCAE4}"/>
                  </a:ext>
                </a:extLst>
              </p:cNvPr>
              <p:cNvSpPr/>
              <p:nvPr/>
            </p:nvSpPr>
            <p:spPr>
              <a:xfrm>
                <a:off x="9802368" y="4677050"/>
                <a:ext cx="420626" cy="121123"/>
              </a:xfrm>
              <a:custGeom>
                <a:avLst/>
                <a:gdLst>
                  <a:gd name="connsiteX0" fmla="*/ 412022 w 420626"/>
                  <a:gd name="connsiteY0" fmla="*/ 0 h 121123"/>
                  <a:gd name="connsiteX1" fmla="*/ 420626 w 420626"/>
                  <a:gd name="connsiteY1" fmla="*/ 69034 h 121123"/>
                  <a:gd name="connsiteX2" fmla="*/ 2711 w 420626"/>
                  <a:gd name="connsiteY2" fmla="*/ 121123 h 121123"/>
                  <a:gd name="connsiteX3" fmla="*/ 0 w 420626"/>
                  <a:gd name="connsiteY3" fmla="*/ 105263 h 121123"/>
                  <a:gd name="connsiteX4" fmla="*/ 372485 w 420626"/>
                  <a:gd name="connsiteY4" fmla="*/ 20517 h 121123"/>
                  <a:gd name="connsiteX5" fmla="*/ 412022 w 420626"/>
                  <a:gd name="connsiteY5" fmla="*/ 0 h 121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626" h="121123">
                    <a:moveTo>
                      <a:pt x="412022" y="0"/>
                    </a:moveTo>
                    <a:lnTo>
                      <a:pt x="420626" y="69034"/>
                    </a:lnTo>
                    <a:lnTo>
                      <a:pt x="2711" y="121123"/>
                    </a:lnTo>
                    <a:lnTo>
                      <a:pt x="0" y="105263"/>
                    </a:lnTo>
                    <a:cubicBezTo>
                      <a:pt x="345758" y="28111"/>
                      <a:pt x="159752" y="130666"/>
                      <a:pt x="372485" y="20517"/>
                    </a:cubicBezTo>
                    <a:lnTo>
                      <a:pt x="412022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1A9BA054-876E-ABB1-13FB-6EEBB470FD03}"/>
                  </a:ext>
                </a:extLst>
              </p:cNvPr>
              <p:cNvSpPr/>
              <p:nvPr/>
            </p:nvSpPr>
            <p:spPr>
              <a:xfrm>
                <a:off x="9576661" y="6193912"/>
                <a:ext cx="7860" cy="63244"/>
              </a:xfrm>
              <a:custGeom>
                <a:avLst/>
                <a:gdLst>
                  <a:gd name="connsiteX0" fmla="*/ 0 w 7860"/>
                  <a:gd name="connsiteY0" fmla="*/ 0 h 63244"/>
                  <a:gd name="connsiteX1" fmla="*/ 7860 w 7860"/>
                  <a:gd name="connsiteY1" fmla="*/ 63062 h 63244"/>
                  <a:gd name="connsiteX2" fmla="*/ 6404 w 7860"/>
                  <a:gd name="connsiteY2" fmla="*/ 63244 h 63244"/>
                  <a:gd name="connsiteX3" fmla="*/ 0 w 7860"/>
                  <a:gd name="connsiteY3" fmla="*/ 0 h 6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0" h="63244">
                    <a:moveTo>
                      <a:pt x="0" y="0"/>
                    </a:moveTo>
                    <a:lnTo>
                      <a:pt x="7860" y="63062"/>
                    </a:lnTo>
                    <a:lnTo>
                      <a:pt x="6404" y="632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12B930-FF3C-8AA0-E092-2D036EAF0796}"/>
                  </a:ext>
                </a:extLst>
              </p:cNvPr>
              <p:cNvSpPr/>
              <p:nvPr/>
            </p:nvSpPr>
            <p:spPr>
              <a:xfrm>
                <a:off x="4371843" y="3275130"/>
                <a:ext cx="164475" cy="382994"/>
              </a:xfrm>
              <a:custGeom>
                <a:avLst/>
                <a:gdLst>
                  <a:gd name="connsiteX0" fmla="*/ 164475 w 164475"/>
                  <a:gd name="connsiteY0" fmla="*/ 0 h 382994"/>
                  <a:gd name="connsiteX1" fmla="*/ 5396 w 164475"/>
                  <a:gd name="connsiteY1" fmla="*/ 382994 h 382994"/>
                  <a:gd name="connsiteX2" fmla="*/ 0 w 164475"/>
                  <a:gd name="connsiteY2" fmla="*/ 380662 h 382994"/>
                  <a:gd name="connsiteX3" fmla="*/ 164475 w 164475"/>
                  <a:gd name="connsiteY3" fmla="*/ 0 h 38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75" h="382994">
                    <a:moveTo>
                      <a:pt x="164475" y="0"/>
                    </a:moveTo>
                    <a:lnTo>
                      <a:pt x="5396" y="382994"/>
                    </a:lnTo>
                    <a:lnTo>
                      <a:pt x="0" y="380662"/>
                    </a:lnTo>
                    <a:lnTo>
                      <a:pt x="164475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20AD03E-07B0-758B-BD26-D07FEB92BB17}"/>
                  </a:ext>
                </a:extLst>
              </p:cNvPr>
              <p:cNvSpPr/>
              <p:nvPr/>
            </p:nvSpPr>
            <p:spPr>
              <a:xfrm>
                <a:off x="3474721" y="3376060"/>
                <a:ext cx="122511" cy="291357"/>
              </a:xfrm>
              <a:custGeom>
                <a:avLst/>
                <a:gdLst>
                  <a:gd name="connsiteX0" fmla="*/ 122511 w 122511"/>
                  <a:gd name="connsiteY0" fmla="*/ 0 h 291357"/>
                  <a:gd name="connsiteX1" fmla="*/ 1494 w 122511"/>
                  <a:gd name="connsiteY1" fmla="*/ 291357 h 291357"/>
                  <a:gd name="connsiteX2" fmla="*/ 0 w 122511"/>
                  <a:gd name="connsiteY2" fmla="*/ 290685 h 291357"/>
                  <a:gd name="connsiteX3" fmla="*/ 122511 w 122511"/>
                  <a:gd name="connsiteY3" fmla="*/ 0 h 29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11" h="291357">
                    <a:moveTo>
                      <a:pt x="122511" y="0"/>
                    </a:moveTo>
                    <a:lnTo>
                      <a:pt x="1494" y="291357"/>
                    </a:lnTo>
                    <a:lnTo>
                      <a:pt x="0" y="290685"/>
                    </a:lnTo>
                    <a:lnTo>
                      <a:pt x="122511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68575BEA-D2F0-F05D-5354-FCF6D6EB0DCE}"/>
                  </a:ext>
                </a:extLst>
              </p:cNvPr>
              <p:cNvSpPr/>
              <p:nvPr/>
            </p:nvSpPr>
            <p:spPr>
              <a:xfrm>
                <a:off x="3444847" y="3667417"/>
                <a:ext cx="781092" cy="393331"/>
              </a:xfrm>
              <a:custGeom>
                <a:avLst/>
                <a:gdLst>
                  <a:gd name="connsiteX0" fmla="*/ 31367 w 781092"/>
                  <a:gd name="connsiteY0" fmla="*/ 0 h 393331"/>
                  <a:gd name="connsiteX1" fmla="*/ 761393 w 781092"/>
                  <a:gd name="connsiteY1" fmla="*/ 328512 h 393331"/>
                  <a:gd name="connsiteX2" fmla="*/ 781092 w 781092"/>
                  <a:gd name="connsiteY2" fmla="*/ 354969 h 393331"/>
                  <a:gd name="connsiteX3" fmla="*/ 765158 w 781092"/>
                  <a:gd name="connsiteY3" fmla="*/ 393331 h 393331"/>
                  <a:gd name="connsiteX4" fmla="*/ 0 w 781092"/>
                  <a:gd name="connsiteY4" fmla="*/ 75517 h 393331"/>
                  <a:gd name="connsiteX5" fmla="*/ 31367 w 781092"/>
                  <a:gd name="connsiteY5" fmla="*/ 0 h 39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092" h="393331">
                    <a:moveTo>
                      <a:pt x="31367" y="0"/>
                    </a:moveTo>
                    <a:lnTo>
                      <a:pt x="761393" y="328512"/>
                    </a:lnTo>
                    <a:lnTo>
                      <a:pt x="781092" y="354969"/>
                    </a:lnTo>
                    <a:lnTo>
                      <a:pt x="765158" y="393331"/>
                    </a:lnTo>
                    <a:lnTo>
                      <a:pt x="0" y="75517"/>
                    </a:lnTo>
                    <a:lnTo>
                      <a:pt x="31367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9D43BEA-79DA-EA6D-36AB-4D8454A7CCA3}"/>
                  </a:ext>
                </a:extLst>
              </p:cNvPr>
              <p:cNvSpPr/>
              <p:nvPr/>
            </p:nvSpPr>
            <p:spPr>
              <a:xfrm>
                <a:off x="6217920" y="2471217"/>
                <a:ext cx="872830" cy="1954479"/>
              </a:xfrm>
              <a:custGeom>
                <a:avLst/>
                <a:gdLst>
                  <a:gd name="connsiteX0" fmla="*/ 872830 w 872830"/>
                  <a:gd name="connsiteY0" fmla="*/ 0 h 1954479"/>
                  <a:gd name="connsiteX1" fmla="*/ 30179 w 872830"/>
                  <a:gd name="connsiteY1" fmla="*/ 1950235 h 1954479"/>
                  <a:gd name="connsiteX2" fmla="*/ 0 w 872830"/>
                  <a:gd name="connsiteY2" fmla="*/ 1954479 h 1954479"/>
                  <a:gd name="connsiteX3" fmla="*/ 872830 w 872830"/>
                  <a:gd name="connsiteY3" fmla="*/ 0 h 1954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2830" h="1954479">
                    <a:moveTo>
                      <a:pt x="872830" y="0"/>
                    </a:moveTo>
                    <a:lnTo>
                      <a:pt x="30179" y="1950235"/>
                    </a:lnTo>
                    <a:lnTo>
                      <a:pt x="0" y="1954479"/>
                    </a:lnTo>
                    <a:lnTo>
                      <a:pt x="87283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C6BD5279-A341-C6EA-CC27-4D8A76B6FFF4}"/>
                  </a:ext>
                </a:extLst>
              </p:cNvPr>
              <p:cNvSpPr/>
              <p:nvPr/>
            </p:nvSpPr>
            <p:spPr>
              <a:xfrm>
                <a:off x="9885047" y="2861883"/>
                <a:ext cx="62934" cy="216096"/>
              </a:xfrm>
              <a:custGeom>
                <a:avLst/>
                <a:gdLst>
                  <a:gd name="connsiteX0" fmla="*/ 0 w 62934"/>
                  <a:gd name="connsiteY0" fmla="*/ 0 h 216096"/>
                  <a:gd name="connsiteX1" fmla="*/ 27049 w 62934"/>
                  <a:gd name="connsiteY1" fmla="*/ 9332 h 216096"/>
                  <a:gd name="connsiteX2" fmla="*/ 62934 w 62934"/>
                  <a:gd name="connsiteY2" fmla="*/ 216096 h 216096"/>
                  <a:gd name="connsiteX3" fmla="*/ 0 w 62934"/>
                  <a:gd name="connsiteY3" fmla="*/ 0 h 216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934" h="216096">
                    <a:moveTo>
                      <a:pt x="0" y="0"/>
                    </a:moveTo>
                    <a:lnTo>
                      <a:pt x="27049" y="9332"/>
                    </a:lnTo>
                    <a:lnTo>
                      <a:pt x="62934" y="2160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/>
              </a:p>
            </p:txBody>
          </p:sp>
          <p:sp>
            <p:nvSpPr>
              <p:cNvPr id="144" name="Arrow: Up 143">
                <a:extLst>
                  <a:ext uri="{FF2B5EF4-FFF2-40B4-BE49-F238E27FC236}">
                    <a16:creationId xmlns:a16="http://schemas.microsoft.com/office/drawing/2014/main" id="{1C9704D0-96B2-B050-3123-3396C88A2062}"/>
                  </a:ext>
                </a:extLst>
              </p:cNvPr>
              <p:cNvSpPr/>
              <p:nvPr/>
            </p:nvSpPr>
            <p:spPr>
              <a:xfrm rot="12830981">
                <a:off x="7418179" y="1864438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5" name="Arrow: Up 144">
                <a:extLst>
                  <a:ext uri="{FF2B5EF4-FFF2-40B4-BE49-F238E27FC236}">
                    <a16:creationId xmlns:a16="http://schemas.microsoft.com/office/drawing/2014/main" id="{CA40624F-4559-FC3E-206F-7E1BD513A217}"/>
                  </a:ext>
                </a:extLst>
              </p:cNvPr>
              <p:cNvSpPr/>
              <p:nvPr/>
            </p:nvSpPr>
            <p:spPr>
              <a:xfrm rot="16802602">
                <a:off x="6897753" y="589281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6" name="Arrow: Up 145">
                <a:extLst>
                  <a:ext uri="{FF2B5EF4-FFF2-40B4-BE49-F238E27FC236}">
                    <a16:creationId xmlns:a16="http://schemas.microsoft.com/office/drawing/2014/main" id="{218C0259-C590-DDA5-BB6A-02C49CEA53D2}"/>
                  </a:ext>
                </a:extLst>
              </p:cNvPr>
              <p:cNvSpPr/>
              <p:nvPr/>
            </p:nvSpPr>
            <p:spPr>
              <a:xfrm rot="14387369">
                <a:off x="5091628" y="498734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7" name="Arrow: Up 146">
                <a:extLst>
                  <a:ext uri="{FF2B5EF4-FFF2-40B4-BE49-F238E27FC236}">
                    <a16:creationId xmlns:a16="http://schemas.microsoft.com/office/drawing/2014/main" id="{07E8E67B-035D-37F9-C042-99673EBB6B85}"/>
                  </a:ext>
                </a:extLst>
              </p:cNvPr>
              <p:cNvSpPr/>
              <p:nvPr/>
            </p:nvSpPr>
            <p:spPr>
              <a:xfrm rot="12162196">
                <a:off x="4398771" y="1737799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8" name="Arrow: Up 147">
                <a:extLst>
                  <a:ext uri="{FF2B5EF4-FFF2-40B4-BE49-F238E27FC236}">
                    <a16:creationId xmlns:a16="http://schemas.microsoft.com/office/drawing/2014/main" id="{65CDF770-F571-D940-204A-A3E2FF957F84}"/>
                  </a:ext>
                </a:extLst>
              </p:cNvPr>
              <p:cNvSpPr/>
              <p:nvPr/>
            </p:nvSpPr>
            <p:spPr>
              <a:xfrm rot="8017311">
                <a:off x="4119400" y="3383262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49" name="Arrow: Up 148">
                <a:extLst>
                  <a:ext uri="{FF2B5EF4-FFF2-40B4-BE49-F238E27FC236}">
                    <a16:creationId xmlns:a16="http://schemas.microsoft.com/office/drawing/2014/main" id="{187595A7-F8FE-15E2-A8AE-D8A382C5C45F}"/>
                  </a:ext>
                </a:extLst>
              </p:cNvPr>
              <p:cNvSpPr/>
              <p:nvPr/>
            </p:nvSpPr>
            <p:spPr>
              <a:xfrm rot="8017311">
                <a:off x="5740886" y="4353580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0" name="Arrow: Up 149">
                <a:extLst>
                  <a:ext uri="{FF2B5EF4-FFF2-40B4-BE49-F238E27FC236}">
                    <a16:creationId xmlns:a16="http://schemas.microsoft.com/office/drawing/2014/main" id="{043393C9-2C14-6A88-4A0E-A2FC3AB09A75}"/>
                  </a:ext>
                </a:extLst>
              </p:cNvPr>
              <p:cNvSpPr/>
              <p:nvPr/>
            </p:nvSpPr>
            <p:spPr>
              <a:xfrm rot="11679259">
                <a:off x="6946586" y="2986150"/>
                <a:ext cx="362688" cy="958402"/>
              </a:xfrm>
              <a:prstGeom prst="upArrow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41D1D4C-12DB-2C7F-8A89-CBCF0F771801}"/>
                  </a:ext>
                </a:extLst>
              </p:cNvPr>
              <p:cNvSpPr/>
              <p:nvPr/>
            </p:nvSpPr>
            <p:spPr>
              <a:xfrm>
                <a:off x="6812977" y="4205626"/>
                <a:ext cx="1073244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accent1">
                  <a:lumMod val="65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E6849DE-1EDD-8AC7-B6A3-CB73B540E753}"/>
                  </a:ext>
                </a:extLst>
              </p:cNvPr>
              <p:cNvSpPr/>
              <p:nvPr/>
            </p:nvSpPr>
            <p:spPr>
              <a:xfrm>
                <a:off x="9029463" y="3864800"/>
                <a:ext cx="1137593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accent1">
                  <a:lumMod val="65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DC674F4-2063-10E2-1CF0-CDED3766DA68}"/>
                  </a:ext>
                </a:extLst>
              </p:cNvPr>
              <p:cNvSpPr/>
              <p:nvPr/>
            </p:nvSpPr>
            <p:spPr>
              <a:xfrm rot="290839">
                <a:off x="6667150" y="5747638"/>
                <a:ext cx="1062506" cy="1027333"/>
              </a:xfrm>
              <a:custGeom>
                <a:avLst/>
                <a:gdLst>
                  <a:gd name="connsiteX0" fmla="*/ 1855387 w 1953153"/>
                  <a:gd name="connsiteY0" fmla="*/ 0 h 1027333"/>
                  <a:gd name="connsiteX1" fmla="*/ 1946749 w 1953153"/>
                  <a:gd name="connsiteY1" fmla="*/ 733018 h 1027333"/>
                  <a:gd name="connsiteX2" fmla="*/ 1953153 w 1953153"/>
                  <a:gd name="connsiteY2" fmla="*/ 796262 h 1027333"/>
                  <a:gd name="connsiteX3" fmla="*/ 99223 w 1953153"/>
                  <a:gd name="connsiteY3" fmla="*/ 1027333 h 1027333"/>
                  <a:gd name="connsiteX4" fmla="*/ 0 w 1953153"/>
                  <a:gd name="connsiteY4" fmla="*/ 231254 h 1027333"/>
                  <a:gd name="connsiteX5" fmla="*/ 1855387 w 1953153"/>
                  <a:gd name="connsiteY5" fmla="*/ 0 h 102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3153" h="1027333">
                    <a:moveTo>
                      <a:pt x="1855387" y="0"/>
                    </a:moveTo>
                    <a:lnTo>
                      <a:pt x="1946749" y="733018"/>
                    </a:lnTo>
                    <a:lnTo>
                      <a:pt x="1953153" y="796262"/>
                    </a:lnTo>
                    <a:lnTo>
                      <a:pt x="99223" y="1027333"/>
                    </a:lnTo>
                    <a:lnTo>
                      <a:pt x="0" y="231254"/>
                    </a:lnTo>
                    <a:lnTo>
                      <a:pt x="1855387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  <a:alpha val="48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NZ" dirty="0"/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7406148-D099-5A87-79A8-D1C8D3B0CA11}"/>
                </a:ext>
              </a:extLst>
            </p:cNvPr>
            <p:cNvSpPr/>
            <p:nvPr/>
          </p:nvSpPr>
          <p:spPr>
            <a:xfrm rot="21205340">
              <a:off x="8596343" y="4221876"/>
              <a:ext cx="1261872" cy="713221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aphicFrame>
        <p:nvGraphicFramePr>
          <p:cNvPr id="154" name="Diagram 153">
            <a:extLst>
              <a:ext uri="{FF2B5EF4-FFF2-40B4-BE49-F238E27FC236}">
                <a16:creationId xmlns:a16="http://schemas.microsoft.com/office/drawing/2014/main" id="{5FD00C3F-2662-85E3-BC31-4BFC414B8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3636349"/>
              </p:ext>
            </p:extLst>
          </p:nvPr>
        </p:nvGraphicFramePr>
        <p:xfrm>
          <a:off x="17175572" y="1108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5" name="TextBox 154">
            <a:extLst>
              <a:ext uri="{FF2B5EF4-FFF2-40B4-BE49-F238E27FC236}">
                <a16:creationId xmlns:a16="http://schemas.microsoft.com/office/drawing/2014/main" id="{C2F57A3E-8216-FA5C-D889-FC094835D177}"/>
              </a:ext>
            </a:extLst>
          </p:cNvPr>
          <p:cNvSpPr txBox="1"/>
          <p:nvPr/>
        </p:nvSpPr>
        <p:spPr>
          <a:xfrm>
            <a:off x="18371404" y="5753859"/>
            <a:ext cx="5736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latin typeface="Congenial Black" panose="02000503040000020004" pitchFamily="2" charset="0"/>
              </a:rPr>
              <a:t>Service Improvement Recommendations</a:t>
            </a:r>
          </a:p>
        </p:txBody>
      </p:sp>
      <p:sp>
        <p:nvSpPr>
          <p:cNvPr id="156" name="Arrow: Down 155">
            <a:extLst>
              <a:ext uri="{FF2B5EF4-FFF2-40B4-BE49-F238E27FC236}">
                <a16:creationId xmlns:a16="http://schemas.microsoft.com/office/drawing/2014/main" id="{BF18D514-7FC9-09C9-AC19-B36BA0078D95}"/>
              </a:ext>
            </a:extLst>
          </p:cNvPr>
          <p:cNvSpPr/>
          <p:nvPr/>
        </p:nvSpPr>
        <p:spPr>
          <a:xfrm>
            <a:off x="20816239" y="5258539"/>
            <a:ext cx="846666" cy="54186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Z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EAE02A3-8758-73C1-2353-0CB4ACE036CC}"/>
              </a:ext>
            </a:extLst>
          </p:cNvPr>
          <p:cNvSpPr txBox="1"/>
          <p:nvPr/>
        </p:nvSpPr>
        <p:spPr>
          <a:xfrm>
            <a:off x="12496926" y="845848"/>
            <a:ext cx="4778692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Whanau - whakapapa or kaupapa, Kaupapa Māori hui-a-whānau format, tikanga and whanaungatanga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070A2A7-7000-5856-9C9C-F3F6869C6C16}"/>
              </a:ext>
            </a:extLst>
          </p:cNvPr>
          <p:cNvSpPr txBox="1"/>
          <p:nvPr/>
        </p:nvSpPr>
        <p:spPr>
          <a:xfrm>
            <a:off x="12927232" y="4267760"/>
            <a:ext cx="5388292" cy="1976497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Using a structured debrief we look at the appropriateness of seclusion, what could be done differently (reflection), different perspectives, learning, quality improvement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0F963CA-E9B6-EE02-6024-863DECB7CBD5}"/>
              </a:ext>
            </a:extLst>
          </p:cNvPr>
          <p:cNvSpPr txBox="1"/>
          <p:nvPr/>
        </p:nvSpPr>
        <p:spPr>
          <a:xfrm>
            <a:off x="23488770" y="3674567"/>
            <a:ext cx="631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latin typeface="Congenial Black" panose="02000503040000020004" pitchFamily="2" charset="0"/>
              </a:rPr>
              <a:t>The D.I.</a:t>
            </a:r>
            <a:endParaRPr lang="en-NZ" sz="6000" spc="-300" dirty="0">
              <a:latin typeface="Congenial Black" panose="02000503040000020004" pitchFamily="2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2B85390-A293-5C61-EA48-4D2DDF76991A}"/>
              </a:ext>
            </a:extLst>
          </p:cNvPr>
          <p:cNvCxnSpPr>
            <a:cxnSpLocks/>
            <a:stCxn id="157" idx="2"/>
          </p:cNvCxnSpPr>
          <p:nvPr/>
        </p:nvCxnSpPr>
        <p:spPr>
          <a:xfrm>
            <a:off x="14886272" y="2445869"/>
            <a:ext cx="0" cy="98036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D4C9853-E40C-97A2-6BA5-24DB3353CDD4}"/>
              </a:ext>
            </a:extLst>
          </p:cNvPr>
          <p:cNvCxnSpPr>
            <a:cxnSpLocks/>
            <a:stCxn id="158" idx="0"/>
          </p:cNvCxnSpPr>
          <p:nvPr/>
        </p:nvCxnSpPr>
        <p:spPr>
          <a:xfrm flipV="1">
            <a:off x="15621378" y="3515650"/>
            <a:ext cx="0" cy="75211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505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87F018-BF1D-BD06-C65E-46463C68D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5064A5-7295-2E9D-8A39-53A85D1DA1E5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B983D1-C139-2D33-5D30-8DD19C32AB20}"/>
              </a:ext>
            </a:extLst>
          </p:cNvPr>
          <p:cNvGraphicFramePr/>
          <p:nvPr/>
        </p:nvGraphicFramePr>
        <p:xfrm>
          <a:off x="4900168" y="688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5B3B4D-2D5E-2B46-6E3A-226C41AD8278}"/>
              </a:ext>
            </a:extLst>
          </p:cNvPr>
          <p:cNvSpPr txBox="1"/>
          <p:nvPr/>
        </p:nvSpPr>
        <p:spPr>
          <a:xfrm>
            <a:off x="6096000" y="5711918"/>
            <a:ext cx="5736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latin typeface="Congenial Black" panose="02000503040000020004" pitchFamily="2" charset="0"/>
              </a:rPr>
              <a:t>Service Improvement Recommendations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AB34D5C-2D01-AE83-6EF3-1066473AC561}"/>
              </a:ext>
            </a:extLst>
          </p:cNvPr>
          <p:cNvSpPr/>
          <p:nvPr/>
        </p:nvSpPr>
        <p:spPr>
          <a:xfrm>
            <a:off x="8540835" y="5216598"/>
            <a:ext cx="846666" cy="54186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DD3DA-8BF9-442F-6FA8-77F77F611FFE}"/>
              </a:ext>
            </a:extLst>
          </p:cNvPr>
          <p:cNvSpPr txBox="1"/>
          <p:nvPr/>
        </p:nvSpPr>
        <p:spPr>
          <a:xfrm>
            <a:off x="221522" y="803907"/>
            <a:ext cx="4778692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Whanau - whakapapa or kaupapa, Kaupapa Māori hui-a-whānau format, tikanga and whanaungatanga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1A9F59-4240-8E36-3AD7-B20096A09DF1}"/>
              </a:ext>
            </a:extLst>
          </p:cNvPr>
          <p:cNvSpPr txBox="1"/>
          <p:nvPr/>
        </p:nvSpPr>
        <p:spPr>
          <a:xfrm>
            <a:off x="651828" y="4225819"/>
            <a:ext cx="5388292" cy="1976497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Using a structured debrief we look at the appropriateness of seclusion, what could be done differently (reflection), different perspectives, learning, quality improvement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6BC947-97AD-2A98-731E-96E59615229D}"/>
              </a:ext>
            </a:extLst>
          </p:cNvPr>
          <p:cNvSpPr txBox="1"/>
          <p:nvPr/>
        </p:nvSpPr>
        <p:spPr>
          <a:xfrm>
            <a:off x="14370903" y="545874"/>
            <a:ext cx="5447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Reviews each episode including rationale, documentation, actions taken to end seclusion, the duration and the wellbeing of the whaiora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77190A-3F42-C6AE-EE31-40EA81936F8D}"/>
              </a:ext>
            </a:extLst>
          </p:cNvPr>
          <p:cNvSpPr txBox="1"/>
          <p:nvPr/>
        </p:nvSpPr>
        <p:spPr>
          <a:xfrm>
            <a:off x="16874781" y="4576616"/>
            <a:ext cx="4562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Actively investigates concerns/complaints raised by whaiora, whānau, and staff with regards to care and treatment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DFE3F8-6ACD-2336-CC67-FAE6AE094E48}"/>
              </a:ext>
            </a:extLst>
          </p:cNvPr>
          <p:cNvSpPr txBox="1"/>
          <p:nvPr/>
        </p:nvSpPr>
        <p:spPr>
          <a:xfrm>
            <a:off x="11213366" y="3632626"/>
            <a:ext cx="631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latin typeface="Congenial Black" panose="02000503040000020004" pitchFamily="2" charset="0"/>
              </a:rPr>
              <a:t>The D.I.</a:t>
            </a:r>
            <a:endParaRPr lang="en-NZ" sz="6000" spc="-300" dirty="0">
              <a:latin typeface="Congenial Black" panose="02000503040000020004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E8C31B-AFBB-351C-9047-D6EDD3E9A85E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2610868" y="2403928"/>
            <a:ext cx="0" cy="98036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9E6244-15D1-C9C1-FA7E-D285E41208D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3345974" y="3473709"/>
            <a:ext cx="0" cy="75211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81EAF81-EB0B-7F95-BD48-F0B5D1144CBA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7094455" y="2484866"/>
            <a:ext cx="0" cy="89942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C33CCD5-462D-1A21-CFF1-ABDEC6B19956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9155784" y="3473709"/>
            <a:ext cx="0" cy="110290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3558791-BA85-EBFD-D844-7DEBFD8B3BEA}"/>
              </a:ext>
            </a:extLst>
          </p:cNvPr>
          <p:cNvGrpSpPr/>
          <p:nvPr/>
        </p:nvGrpSpPr>
        <p:grpSpPr>
          <a:xfrm>
            <a:off x="-11700000" y="420271"/>
            <a:ext cx="11287776" cy="6252026"/>
            <a:chOff x="-11718620" y="420271"/>
            <a:chExt cx="11287776" cy="625202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1990F7C-FDC7-72DA-2B03-3264253D2702}"/>
                </a:ext>
              </a:extLst>
            </p:cNvPr>
            <p:cNvSpPr txBox="1"/>
            <p:nvPr/>
          </p:nvSpPr>
          <p:spPr>
            <a:xfrm>
              <a:off x="-11718620" y="420271"/>
              <a:ext cx="6315074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9600" spc="-300" dirty="0">
                  <a:latin typeface="Congenial Black" panose="02000503040000020004" pitchFamily="2" charset="0"/>
                </a:rPr>
                <a:t>Seclusion Debriefs</a:t>
              </a:r>
              <a:endParaRPr lang="en-NZ" sz="6000" spc="-300" dirty="0">
                <a:latin typeface="Congenial Black" panose="02000503040000020004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F3D8CFE-753F-0F36-CF29-C10712166189}"/>
                </a:ext>
              </a:extLst>
            </p:cNvPr>
            <p:cNvSpPr txBox="1"/>
            <p:nvPr/>
          </p:nvSpPr>
          <p:spPr>
            <a:xfrm>
              <a:off x="-11535740" y="4319324"/>
              <a:ext cx="4357632" cy="2352973"/>
            </a:xfrm>
            <a:prstGeom prst="roundRect">
              <a:avLst>
                <a:gd name="adj" fmla="val 46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Implemented seclusion debriefs as per Te Pou best practice guidelines</a:t>
              </a:r>
            </a:p>
            <a:p>
              <a:pPr marL="342900" indent="-342900">
                <a:buFontTx/>
                <a:buChar char="-"/>
              </a:pPr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Staff</a:t>
              </a:r>
            </a:p>
            <a:p>
              <a:pPr marL="342900" indent="-342900">
                <a:buFontTx/>
                <a:buChar char="-"/>
              </a:pPr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Tangata whaiora</a:t>
              </a:r>
            </a:p>
            <a:p>
              <a:pPr marL="342900" indent="-342900">
                <a:buFontTx/>
                <a:buChar char="-"/>
              </a:pPr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Whānau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A6988FB-B1D0-7326-2F93-C4076013ED8C}"/>
                </a:ext>
              </a:extLst>
            </p:cNvPr>
            <p:cNvSpPr txBox="1"/>
            <p:nvPr/>
          </p:nvSpPr>
          <p:spPr>
            <a:xfrm>
              <a:off x="-6856228" y="4488372"/>
              <a:ext cx="2635008" cy="1223546"/>
            </a:xfrm>
            <a:prstGeom prst="roundRect">
              <a:avLst>
                <a:gd name="adj" fmla="val 46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Staff Immediate ‘post’ seclusion safety-check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5478679-32A4-3E17-5D74-1D9A3A090E49}"/>
                </a:ext>
              </a:extLst>
            </p:cNvPr>
            <p:cNvSpPr txBox="1"/>
            <p:nvPr/>
          </p:nvSpPr>
          <p:spPr>
            <a:xfrm>
              <a:off x="-5434532" y="1143755"/>
              <a:ext cx="4737359" cy="1600021"/>
            </a:xfrm>
            <a:prstGeom prst="roundRect">
              <a:avLst>
                <a:gd name="adj" fmla="val 46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Tangata Whaiora – led by the social worker, consumer consultant and other supports i.e. whānau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A6D4F91-AB5A-197C-B493-EBA6F86ADDEE}"/>
                </a:ext>
              </a:extLst>
            </p:cNvPr>
            <p:cNvSpPr txBox="1"/>
            <p:nvPr/>
          </p:nvSpPr>
          <p:spPr>
            <a:xfrm>
              <a:off x="-3065852" y="4488372"/>
              <a:ext cx="2635008" cy="1600021"/>
            </a:xfrm>
            <a:prstGeom prst="roundRect">
              <a:avLst>
                <a:gd name="adj" fmla="val 46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NZ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3-7 days later - staff wellbeing and reflection debrief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A9FC869-9662-126C-B722-A6844493B62D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>
              <a:off x="-9356924" y="3475664"/>
              <a:ext cx="0" cy="843660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5F78BF4-9400-22C4-015B-81ACACB05415}"/>
                </a:ext>
              </a:extLst>
            </p:cNvPr>
            <p:cNvCxnSpPr>
              <a:cxnSpLocks/>
              <a:endCxn id="83" idx="2"/>
            </p:cNvCxnSpPr>
            <p:nvPr/>
          </p:nvCxnSpPr>
          <p:spPr>
            <a:xfrm flipV="1">
              <a:off x="-3065852" y="2743776"/>
              <a:ext cx="0" cy="678775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75FA5D-10E0-7E70-D59A-67CF218EC590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>
              <a:off x="-1748348" y="3536273"/>
              <a:ext cx="0" cy="952099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2DAFB68-5B78-19B6-91CC-8A7534AAF1D6}"/>
                </a:ext>
              </a:extLst>
            </p:cNvPr>
            <p:cNvCxnSpPr>
              <a:cxnSpLocks/>
              <a:stCxn id="82" idx="0"/>
            </p:cNvCxnSpPr>
            <p:nvPr/>
          </p:nvCxnSpPr>
          <p:spPr>
            <a:xfrm flipV="1">
              <a:off x="-5538724" y="3511968"/>
              <a:ext cx="0" cy="976404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4972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D33AD-ED34-9CDF-0030-F77C7F87B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20B82E-7B8B-2B3F-9567-DCD8B0AE1DC6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Diagram 52">
            <a:extLst>
              <a:ext uri="{FF2B5EF4-FFF2-40B4-BE49-F238E27FC236}">
                <a16:creationId xmlns:a16="http://schemas.microsoft.com/office/drawing/2014/main" id="{2B5B68D8-91E9-DEA1-11AE-ECD8A3F21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379946"/>
              </p:ext>
            </p:extLst>
          </p:nvPr>
        </p:nvGraphicFramePr>
        <p:xfrm>
          <a:off x="-8609148" y="571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1462C2BC-B1C3-41D1-5F28-DDBD874BA901}"/>
              </a:ext>
            </a:extLst>
          </p:cNvPr>
          <p:cNvSpPr txBox="1"/>
          <p:nvPr/>
        </p:nvSpPr>
        <p:spPr>
          <a:xfrm>
            <a:off x="-7413316" y="5700204"/>
            <a:ext cx="5736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latin typeface="Congenial Black" panose="02000503040000020004" pitchFamily="2" charset="0"/>
              </a:rPr>
              <a:t>Service Improvement Recommendations</a:t>
            </a:r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BC132892-669E-FA2B-A5E3-3878F2E594B3}"/>
              </a:ext>
            </a:extLst>
          </p:cNvPr>
          <p:cNvSpPr/>
          <p:nvPr/>
        </p:nvSpPr>
        <p:spPr>
          <a:xfrm>
            <a:off x="-4968481" y="5204884"/>
            <a:ext cx="846666" cy="541866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NZ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1D078B-D546-30DF-FE97-3DE8986F390E}"/>
              </a:ext>
            </a:extLst>
          </p:cNvPr>
          <p:cNvSpPr txBox="1"/>
          <p:nvPr/>
        </p:nvSpPr>
        <p:spPr>
          <a:xfrm>
            <a:off x="-13287794" y="792193"/>
            <a:ext cx="4778692" cy="1600021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Whanau - whakapapa or kaupapa, Kaupapa Māori hui-a-whānau format, tikanga and whanaungatanga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A05C737-CA21-F790-B731-8F17A71A6BA4}"/>
              </a:ext>
            </a:extLst>
          </p:cNvPr>
          <p:cNvSpPr txBox="1"/>
          <p:nvPr/>
        </p:nvSpPr>
        <p:spPr>
          <a:xfrm>
            <a:off x="-12857488" y="4214105"/>
            <a:ext cx="5388292" cy="1976497"/>
          </a:xfrm>
          <a:prstGeom prst="roundRect">
            <a:avLst>
              <a:gd name="adj" fmla="val 4644"/>
            </a:avLst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NZ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Using a structured debrief we look at the appropriateness of seclusion, what could be done differently (reflection), different perspectives, learning, quality improvement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8E3A76F-454E-BB5D-8437-D62C43EB7ECC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-10898448" y="2392214"/>
            <a:ext cx="0" cy="98036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F2B0EF1-35A4-5FFC-31FE-59EC7B7F664E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-10163342" y="3461995"/>
            <a:ext cx="0" cy="75211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5575529-0ADA-8E3D-FB50-83A742284AC6}"/>
              </a:ext>
            </a:extLst>
          </p:cNvPr>
          <p:cNvSpPr txBox="1"/>
          <p:nvPr/>
        </p:nvSpPr>
        <p:spPr>
          <a:xfrm>
            <a:off x="3925392" y="475579"/>
            <a:ext cx="5447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Reviews each episode including rationale, documentation, actions taken to end seclusion, the duration and the wellbeing of the whaiora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165FEA-C0B6-A538-0114-329B2DD91A03}"/>
              </a:ext>
            </a:extLst>
          </p:cNvPr>
          <p:cNvSpPr txBox="1"/>
          <p:nvPr/>
        </p:nvSpPr>
        <p:spPr>
          <a:xfrm>
            <a:off x="6429270" y="4506321"/>
            <a:ext cx="4562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Actively investigates concerns/complaints raised by whaiora, whānau, and staff with regards to care and treatment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FE5BE2-2EC7-3B8E-610F-1F40B5E0947E}"/>
              </a:ext>
            </a:extLst>
          </p:cNvPr>
          <p:cNvSpPr txBox="1"/>
          <p:nvPr/>
        </p:nvSpPr>
        <p:spPr>
          <a:xfrm>
            <a:off x="767855" y="3562331"/>
            <a:ext cx="631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latin typeface="Congenial Black" panose="02000503040000020004" pitchFamily="2" charset="0"/>
              </a:rPr>
              <a:t>The D.I.</a:t>
            </a:r>
            <a:endParaRPr lang="en-NZ" sz="6000" spc="-300" dirty="0">
              <a:latin typeface="Congenial Black" panose="02000503040000020004" pitchFamily="2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23A6010-7FBC-E7A5-DA42-D779826B7CF5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6648944" y="2414571"/>
            <a:ext cx="0" cy="89942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4D04AB-F0DA-FD12-7AD2-FF6B9587CD1B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8710273" y="3403414"/>
            <a:ext cx="0" cy="110290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0FED0F1-DFB1-A49F-EFC3-0E441627108A}"/>
              </a:ext>
            </a:extLst>
          </p:cNvPr>
          <p:cNvSpPr txBox="1"/>
          <p:nvPr/>
        </p:nvSpPr>
        <p:spPr>
          <a:xfrm>
            <a:off x="12671644" y="1873902"/>
            <a:ext cx="544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9600" spc="-300" dirty="0">
                <a:latin typeface="Congenial Black" panose="02000503040000020004" pitchFamily="2" charset="0"/>
              </a:rPr>
              <a:t>Show Me the Data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C9F84F7-EA6F-A2A8-AAAB-4677CDF27FB0}"/>
              </a:ext>
            </a:extLst>
          </p:cNvPr>
          <p:cNvSpPr txBox="1"/>
          <p:nvPr/>
        </p:nvSpPr>
        <p:spPr>
          <a:xfrm>
            <a:off x="17195859" y="4597345"/>
            <a:ext cx="3687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Routine data is collected and analysed and monitored by the Zero-seclusion committee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18FC27A-10FE-32E0-72BD-81BFA9608E8C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19039594" y="3502218"/>
            <a:ext cx="0" cy="109512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F9FFAE4-6D43-66C1-61DA-5D929A75EB07}"/>
              </a:ext>
            </a:extLst>
          </p:cNvPr>
          <p:cNvGrpSpPr/>
          <p:nvPr/>
        </p:nvGrpSpPr>
        <p:grpSpPr>
          <a:xfrm>
            <a:off x="18987919" y="1305438"/>
            <a:ext cx="3293527" cy="2047250"/>
            <a:chOff x="14786953" y="-1176148"/>
            <a:chExt cx="3293527" cy="204725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8F05DEC-F51E-6121-0E90-FD316576675B}"/>
                </a:ext>
              </a:extLst>
            </p:cNvPr>
            <p:cNvSpPr txBox="1"/>
            <p:nvPr/>
          </p:nvSpPr>
          <p:spPr>
            <a:xfrm>
              <a:off x="14786953" y="-1176148"/>
              <a:ext cx="329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Outcomes are reported back to the clinical team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3267DD5-ADE2-E239-5730-AED1B4EF66AF}"/>
                </a:ext>
              </a:extLst>
            </p:cNvPr>
            <p:cNvCxnSpPr>
              <a:cxnSpLocks/>
            </p:cNvCxnSpPr>
            <p:nvPr/>
          </p:nvCxnSpPr>
          <p:spPr>
            <a:xfrm>
              <a:off x="16455301" y="302637"/>
              <a:ext cx="0" cy="568465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31291A0-57EC-AA70-C281-1991DDB2554A}"/>
              </a:ext>
            </a:extLst>
          </p:cNvPr>
          <p:cNvGrpSpPr/>
          <p:nvPr/>
        </p:nvGrpSpPr>
        <p:grpSpPr>
          <a:xfrm>
            <a:off x="20948804" y="3562331"/>
            <a:ext cx="3816939" cy="2758563"/>
            <a:chOff x="4240587" y="3524977"/>
            <a:chExt cx="3816939" cy="2758563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3004D9A-9D23-5790-9386-D7D178173A08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6149057" y="3524977"/>
              <a:ext cx="0" cy="1035014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FE66BD2-FB88-3E43-D965-365E06C5C387}"/>
                </a:ext>
              </a:extLst>
            </p:cNvPr>
            <p:cNvSpPr txBox="1"/>
            <p:nvPr/>
          </p:nvSpPr>
          <p:spPr>
            <a:xfrm>
              <a:off x="4240587" y="4559991"/>
              <a:ext cx="3816939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Seclusion Focus Groups lea by the consumer consultant and CNS</a:t>
              </a:r>
            </a:p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Results Pending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815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2285C-8833-A47E-5924-C9F13D2A8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C1AF2-452F-E1B3-5E7B-C363024B1D3D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33A95F4-280F-2ADB-B22F-05B4503E69BE}"/>
              </a:ext>
            </a:extLst>
          </p:cNvPr>
          <p:cNvSpPr txBox="1"/>
          <p:nvPr/>
        </p:nvSpPr>
        <p:spPr>
          <a:xfrm>
            <a:off x="214312" y="1905506"/>
            <a:ext cx="544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9600" spc="-300" dirty="0">
                <a:latin typeface="Congenial Black" panose="02000503040000020004" pitchFamily="2" charset="0"/>
              </a:rPr>
              <a:t>Show Me the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FEA234-D377-B712-275C-7F12B9FCF00C}"/>
              </a:ext>
            </a:extLst>
          </p:cNvPr>
          <p:cNvSpPr txBox="1"/>
          <p:nvPr/>
        </p:nvSpPr>
        <p:spPr>
          <a:xfrm>
            <a:off x="4738527" y="4628949"/>
            <a:ext cx="3687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Routine data is collected and analysed and monitored by the Zero-seclusion committee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2E2FDA8-9A4B-B1EC-BF59-87750D8CBA4F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6582262" y="3533822"/>
            <a:ext cx="0" cy="109512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82CFF4-3927-237F-E80D-EB46AFA4E246}"/>
              </a:ext>
            </a:extLst>
          </p:cNvPr>
          <p:cNvGrpSpPr/>
          <p:nvPr/>
        </p:nvGrpSpPr>
        <p:grpSpPr>
          <a:xfrm>
            <a:off x="6530587" y="1337042"/>
            <a:ext cx="3293527" cy="2047250"/>
            <a:chOff x="14786953" y="-1176148"/>
            <a:chExt cx="3293527" cy="20472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EE8C63-A8EC-78A5-C4EB-CB099F1E30C8}"/>
                </a:ext>
              </a:extLst>
            </p:cNvPr>
            <p:cNvSpPr txBox="1"/>
            <p:nvPr/>
          </p:nvSpPr>
          <p:spPr>
            <a:xfrm>
              <a:off x="14786953" y="-1176148"/>
              <a:ext cx="32935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Outcomes are reported back to the clinical team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B9CF47-D4E0-48D4-515E-C60EA4401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455301" y="302637"/>
              <a:ext cx="0" cy="568465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7D22D4F-2C5B-4A81-F7F2-1DDECF0CEA8D}"/>
              </a:ext>
            </a:extLst>
          </p:cNvPr>
          <p:cNvGrpSpPr/>
          <p:nvPr/>
        </p:nvGrpSpPr>
        <p:grpSpPr>
          <a:xfrm>
            <a:off x="8491472" y="3593935"/>
            <a:ext cx="3816939" cy="2758563"/>
            <a:chOff x="4240587" y="3524977"/>
            <a:chExt cx="3816939" cy="275856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4E1981B-2DF9-892A-A3C5-0B610863E026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6149057" y="3524977"/>
              <a:ext cx="0" cy="1035014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5B97E0-115C-0219-1881-0A0C0D8861AD}"/>
                </a:ext>
              </a:extLst>
            </p:cNvPr>
            <p:cNvSpPr txBox="1"/>
            <p:nvPr/>
          </p:nvSpPr>
          <p:spPr>
            <a:xfrm>
              <a:off x="4240587" y="4559991"/>
              <a:ext cx="3816939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Seclusion Focus Groups lea by the consumer consultant and CNS</a:t>
              </a:r>
            </a:p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Results Pending</a:t>
              </a:r>
            </a:p>
          </p:txBody>
        </p:sp>
      </p:grp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EAC69B68-DD6A-72B0-63D6-6B6A64718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865439"/>
              </p:ext>
            </p:extLst>
          </p:nvPr>
        </p:nvGraphicFramePr>
        <p:xfrm>
          <a:off x="13320000" y="637337"/>
          <a:ext cx="9485133" cy="56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34627042-9FAE-F90C-DA6D-6DF8E2041D39}"/>
              </a:ext>
            </a:extLst>
          </p:cNvPr>
          <p:cNvSpPr txBox="1"/>
          <p:nvPr/>
        </p:nvSpPr>
        <p:spPr>
          <a:xfrm>
            <a:off x="-7846448" y="447070"/>
            <a:ext cx="5447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Reviews each episode including rationale, documentation, actions taken to end seclusion, the duration and the wellbeing of the whaiora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87F895-28F5-885B-8CD0-94124A96F8A7}"/>
              </a:ext>
            </a:extLst>
          </p:cNvPr>
          <p:cNvSpPr txBox="1"/>
          <p:nvPr/>
        </p:nvSpPr>
        <p:spPr>
          <a:xfrm>
            <a:off x="-5342570" y="4477812"/>
            <a:ext cx="4562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spc="-150" dirty="0">
                <a:solidFill>
                  <a:schemeClr val="tx2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Actively investigates concerns/complaints raised by whaiora, whānau, and staff with regards to care and treatment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C44D56-AB2E-6C21-4FD9-A9D7C3555328}"/>
              </a:ext>
            </a:extLst>
          </p:cNvPr>
          <p:cNvSpPr txBox="1"/>
          <p:nvPr/>
        </p:nvSpPr>
        <p:spPr>
          <a:xfrm>
            <a:off x="-11003985" y="3533822"/>
            <a:ext cx="631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latin typeface="Congenial Black" panose="02000503040000020004" pitchFamily="2" charset="0"/>
              </a:rPr>
              <a:t>The D.I.</a:t>
            </a:r>
            <a:endParaRPr lang="en-NZ" sz="6000" spc="-300" dirty="0">
              <a:latin typeface="Congenial Black" panose="02000503040000020004" pitchFamily="2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0BF22AD-C6B0-24D4-BE52-EDCF104987AC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-5122896" y="2386062"/>
            <a:ext cx="0" cy="89942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A19E49A-0501-05E6-69A7-FB2A3064B43D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-3061567" y="3374905"/>
            <a:ext cx="0" cy="110290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371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468DA-7319-55C4-FFD3-699D27DA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2BA4E3-AA20-4B9B-2287-56403638DB56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D6E485-9C1E-9D8E-F7E6-1B84CB23B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278640"/>
              </p:ext>
            </p:extLst>
          </p:nvPr>
        </p:nvGraphicFramePr>
        <p:xfrm>
          <a:off x="1353433" y="637337"/>
          <a:ext cx="9485133" cy="56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 yellow line on a grey background&#10;&#10;AI-generated content may be incorrect.">
            <a:extLst>
              <a:ext uri="{FF2B5EF4-FFF2-40B4-BE49-F238E27FC236}">
                <a16:creationId xmlns:a16="http://schemas.microsoft.com/office/drawing/2014/main" id="{673C32A8-2581-C0BA-2344-88A148A35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80" y="392400"/>
            <a:ext cx="24490365" cy="60733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60E356D-5908-0DFF-BBEA-B37F3489490C}"/>
              </a:ext>
            </a:extLst>
          </p:cNvPr>
          <p:cNvGrpSpPr/>
          <p:nvPr/>
        </p:nvGrpSpPr>
        <p:grpSpPr>
          <a:xfrm>
            <a:off x="-12600000" y="1337042"/>
            <a:ext cx="12094099" cy="5230899"/>
            <a:chOff x="214312" y="1337042"/>
            <a:chExt cx="12094099" cy="523089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75238B-7E08-0B2D-F2CA-63D1BB601869}"/>
                </a:ext>
              </a:extLst>
            </p:cNvPr>
            <p:cNvSpPr txBox="1"/>
            <p:nvPr/>
          </p:nvSpPr>
          <p:spPr>
            <a:xfrm>
              <a:off x="214312" y="1905506"/>
              <a:ext cx="544710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NZ" sz="9600" spc="-300" dirty="0">
                  <a:latin typeface="Congenial Black" panose="02000503040000020004" pitchFamily="2" charset="0"/>
                </a:rPr>
                <a:t>Show Me the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026E9A-C5D4-2B1F-8E91-7BF9FF70B2FE}"/>
                </a:ext>
              </a:extLst>
            </p:cNvPr>
            <p:cNvSpPr txBox="1"/>
            <p:nvPr/>
          </p:nvSpPr>
          <p:spPr>
            <a:xfrm>
              <a:off x="4738527" y="4628949"/>
              <a:ext cx="368747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-150" dirty="0">
                  <a:solidFill>
                    <a:schemeClr val="tx2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Routine data is collected and analysed and monitored by the Zero-seclusion committee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C54993-3477-1813-370C-69A365516F07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6582262" y="3533822"/>
              <a:ext cx="0" cy="1095127"/>
            </a:xfrm>
            <a:prstGeom prst="line">
              <a:avLst/>
            </a:prstGeom>
            <a:ln w="190500" cap="rnd" cmpd="sng">
              <a:solidFill>
                <a:srgbClr val="7030A0"/>
              </a:solidFill>
              <a:round/>
            </a:ln>
            <a:scene3d>
              <a:camera prst="orthographicFront"/>
              <a:lightRig rig="balanced" dir="t"/>
            </a:scene3d>
            <a:sp3d>
              <a:bevelT w="8255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F3176AF-6B71-7711-1520-ED0BF8874290}"/>
                </a:ext>
              </a:extLst>
            </p:cNvPr>
            <p:cNvGrpSpPr/>
            <p:nvPr/>
          </p:nvGrpSpPr>
          <p:grpSpPr>
            <a:xfrm>
              <a:off x="6530587" y="1337042"/>
              <a:ext cx="3293527" cy="2047250"/>
              <a:chOff x="14786953" y="-1176148"/>
              <a:chExt cx="3293527" cy="204725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EFE4BF-4EE6-316C-347C-C3B9C403E4B0}"/>
                  </a:ext>
                </a:extLst>
              </p:cNvPr>
              <p:cNvSpPr txBox="1"/>
              <p:nvPr/>
            </p:nvSpPr>
            <p:spPr>
              <a:xfrm>
                <a:off x="14786953" y="-1176148"/>
                <a:ext cx="32935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400" b="1" spc="-150" dirty="0">
                    <a:solidFill>
                      <a:schemeClr val="tx2"/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Outcomes are reported back to the clinical team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7687591-70F1-9F49-23DE-E90BCD2D7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55301" y="302637"/>
                <a:ext cx="0" cy="568465"/>
              </a:xfrm>
              <a:prstGeom prst="line">
                <a:avLst/>
              </a:prstGeom>
              <a:ln w="190500" cap="rnd" cmpd="sng">
                <a:solidFill>
                  <a:srgbClr val="7030A0"/>
                </a:solidFill>
                <a:round/>
              </a:ln>
              <a:scene3d>
                <a:camera prst="orthographicFront"/>
                <a:lightRig rig="balanced" dir="t"/>
              </a:scene3d>
              <a:sp3d>
                <a:bevelT w="82550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335A5F-8D50-55F6-9B9E-D897FEF1B21B}"/>
                </a:ext>
              </a:extLst>
            </p:cNvPr>
            <p:cNvGrpSpPr/>
            <p:nvPr/>
          </p:nvGrpSpPr>
          <p:grpSpPr>
            <a:xfrm>
              <a:off x="8491472" y="3593935"/>
              <a:ext cx="3816939" cy="2758563"/>
              <a:chOff x="4240587" y="3524977"/>
              <a:chExt cx="3816939" cy="2758563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3385BC0-E0DE-3CE3-D4BE-5AE250496F96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6149057" y="3524977"/>
                <a:ext cx="0" cy="1035014"/>
              </a:xfrm>
              <a:prstGeom prst="line">
                <a:avLst/>
              </a:prstGeom>
              <a:ln w="190500" cap="rnd" cmpd="sng">
                <a:solidFill>
                  <a:srgbClr val="7030A0"/>
                </a:solidFill>
                <a:round/>
              </a:ln>
              <a:scene3d>
                <a:camera prst="orthographicFront"/>
                <a:lightRig rig="balanced" dir="t"/>
              </a:scene3d>
              <a:sp3d>
                <a:bevelT w="82550"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6F824B-E059-206B-F289-A8DB17F34FA6}"/>
                  </a:ext>
                </a:extLst>
              </p:cNvPr>
              <p:cNvSpPr txBox="1"/>
              <p:nvPr/>
            </p:nvSpPr>
            <p:spPr>
              <a:xfrm>
                <a:off x="4240587" y="4559991"/>
                <a:ext cx="3816939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2400" b="1" spc="-150" dirty="0">
                    <a:solidFill>
                      <a:schemeClr val="tx2"/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Seclusion Focus Groups lea by the consumer consultant and CNS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sz="2400" b="1" spc="-150" dirty="0">
                    <a:solidFill>
                      <a:schemeClr val="tx2"/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Results Pending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2681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9CF5C-2DFD-E775-7E86-38D85A69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AA5EFC-DA77-174E-CEC2-6949A0C1A7C5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4677A4-DD02-39AF-07F2-7B26F38D7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02648"/>
              </p:ext>
            </p:extLst>
          </p:nvPr>
        </p:nvGraphicFramePr>
        <p:xfrm>
          <a:off x="-10209917" y="637337"/>
          <a:ext cx="9485133" cy="569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A yellow line on a grey background&#10;&#10;AI-generated content may be incorrect.">
            <a:extLst>
              <a:ext uri="{FF2B5EF4-FFF2-40B4-BE49-F238E27FC236}">
                <a16:creationId xmlns:a16="http://schemas.microsoft.com/office/drawing/2014/main" id="{36957140-C2CF-3FC7-BC75-C4FB4EEB5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00"/>
            <a:ext cx="24490365" cy="60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290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94C5E1-2092-FDC1-1CDB-D7C8F1D3A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B8572B-ED25-97FA-8FBD-EBABFC9AE4C1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yellow line on a grey background&#10;&#10;AI-generated content may be incorrect.">
            <a:extLst>
              <a:ext uri="{FF2B5EF4-FFF2-40B4-BE49-F238E27FC236}">
                <a16:creationId xmlns:a16="http://schemas.microsoft.com/office/drawing/2014/main" id="{E00D31EE-4061-F50F-86AD-4E6CAE173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6912" y="392319"/>
            <a:ext cx="24490365" cy="60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print of a house&#10;&#10;AI-generated content may be incorrect.">
            <a:extLst>
              <a:ext uri="{FF2B5EF4-FFF2-40B4-BE49-F238E27FC236}">
                <a16:creationId xmlns:a16="http://schemas.microsoft.com/office/drawing/2014/main" id="{826E28DB-3EE4-0583-CAC2-F97A513028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1317AED0-D471-C9FB-5262-0488CAD02C36}"/>
              </a:ext>
            </a:extLst>
          </p:cNvPr>
          <p:cNvSpPr/>
          <p:nvPr/>
        </p:nvSpPr>
        <p:spPr>
          <a:xfrm rot="5400000">
            <a:off x="386649" y="-386650"/>
            <a:ext cx="6857990" cy="7631289"/>
          </a:xfrm>
          <a:prstGeom prst="flowChartManualInput">
            <a:avLst/>
          </a:prstGeom>
          <a:solidFill>
            <a:schemeClr val="tx1">
              <a:lumMod val="85000"/>
              <a:lumOff val="1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81B5F-C58A-1BD2-6AC9-3B275474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7949" y="289595"/>
            <a:ext cx="13087895" cy="1331507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Defining the Criteria for Seclusion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491902-D533-FAE2-87FA-14BF94D60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357" y="1910697"/>
            <a:ext cx="10919284" cy="414891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“Severe and imminent risk to others…..after all other interventions have been explored” (Ministry of Health, 2023) 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Holds no therapeutic value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Psychological and physical harm to tangata whaiora, whānau and staff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Training around what this means and what an assessment of this entails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Value alignment throughout the service</a:t>
            </a:r>
          </a:p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Focus on nurse-led decision making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15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EB101-2E30-70D0-4D02-A83D0551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C505A9-1F7D-712C-0092-D9E0CB2A1112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yellow line on a grey background&#10;&#10;AI-generated content may be incorrect.">
            <a:extLst>
              <a:ext uri="{FF2B5EF4-FFF2-40B4-BE49-F238E27FC236}">
                <a16:creationId xmlns:a16="http://schemas.microsoft.com/office/drawing/2014/main" id="{5BD0F664-CD94-AB53-DBFA-AC12251D5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2816" y="39240000"/>
            <a:ext cx="24490365" cy="6073362"/>
          </a:xfrm>
          <a:prstGeom prst="rect">
            <a:avLst/>
          </a:prstGeom>
        </p:spPr>
      </p:pic>
      <p:pic>
        <p:nvPicPr>
          <p:cNvPr id="4" name="Picture 3" descr="A yellow line on a grey background&#10;&#10;AI-generated content may be incorrect.">
            <a:extLst>
              <a:ext uri="{FF2B5EF4-FFF2-40B4-BE49-F238E27FC236}">
                <a16:creationId xmlns:a16="http://schemas.microsoft.com/office/drawing/2014/main" id="{6E4401AD-156B-49A3-2747-F8496C582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3119" y="392400"/>
            <a:ext cx="24490365" cy="607336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5B6A00-7A71-E8F2-68D3-C07100AA7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639134"/>
              </p:ext>
            </p:extLst>
          </p:nvPr>
        </p:nvGraphicFramePr>
        <p:xfrm>
          <a:off x="13295762" y="402420"/>
          <a:ext cx="8610599" cy="606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9783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CC0BA-DCC9-DB12-7874-A07EA39C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36FB79-FEA3-FD42-39F8-7DBCC80AEAC3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yellow line on a grey background&#10;&#10;AI-generated content may be incorrect.">
            <a:extLst>
              <a:ext uri="{FF2B5EF4-FFF2-40B4-BE49-F238E27FC236}">
                <a16:creationId xmlns:a16="http://schemas.microsoft.com/office/drawing/2014/main" id="{CFC0FCE8-9736-73DD-73B2-7E7F5C53D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432" y="392400"/>
            <a:ext cx="24490365" cy="607336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CC420A8-B661-A30D-CB1A-A53648900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575805"/>
              </p:ext>
            </p:extLst>
          </p:nvPr>
        </p:nvGraphicFramePr>
        <p:xfrm>
          <a:off x="1790700" y="403200"/>
          <a:ext cx="8610599" cy="606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8994D83A-7B9A-3FA8-219F-DF292B3233DA}"/>
              </a:ext>
            </a:extLst>
          </p:cNvPr>
          <p:cNvGrpSpPr/>
          <p:nvPr/>
        </p:nvGrpSpPr>
        <p:grpSpPr>
          <a:xfrm>
            <a:off x="12600000" y="1077049"/>
            <a:ext cx="11584496" cy="4503623"/>
            <a:chOff x="214312" y="1077049"/>
            <a:chExt cx="11584496" cy="45036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055308-586E-6A6F-90B3-4330CBAC37B6}"/>
                </a:ext>
              </a:extLst>
            </p:cNvPr>
            <p:cNvSpPr txBox="1"/>
            <p:nvPr/>
          </p:nvSpPr>
          <p:spPr>
            <a:xfrm>
              <a:off x="214312" y="1905506"/>
              <a:ext cx="5447103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NZ" sz="9600" spc="-300" dirty="0">
                  <a:latin typeface="Congenial Black" panose="02000503040000020004" pitchFamily="2" charset="0"/>
                </a:rPr>
                <a:t>What's next?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98C9CE-189D-809F-0DF3-87D4CD805393}"/>
                </a:ext>
              </a:extLst>
            </p:cNvPr>
            <p:cNvSpPr txBox="1"/>
            <p:nvPr/>
          </p:nvSpPr>
          <p:spPr>
            <a:xfrm>
              <a:off x="8086490" y="1077049"/>
              <a:ext cx="37123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Z" sz="2400" b="1" spc="-150" dirty="0">
                  <a:latin typeface="Cavolini" panose="03000502040302020204" pitchFamily="66" charset="0"/>
                  <a:cs typeface="Cavolini" panose="03000502040302020204" pitchFamily="66" charset="0"/>
                </a:rPr>
                <a:t>Fully implement and integrate the iwi endorsed, Kaupapa Māori Model of Care – ‘Toi Ora’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ADA58D-C3AE-9A95-1523-54B214268DA0}"/>
                </a:ext>
              </a:extLst>
            </p:cNvPr>
            <p:cNvSpPr txBox="1"/>
            <p:nvPr/>
          </p:nvSpPr>
          <p:spPr>
            <a:xfrm>
              <a:off x="6445078" y="4011012"/>
              <a:ext cx="328282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Z" sz="2400" b="1" spc="-150" dirty="0">
                  <a:latin typeface="Cavolini" panose="03000502040302020204" pitchFamily="66" charset="0"/>
                  <a:cs typeface="Cavolini" panose="03000502040302020204" pitchFamily="66" charset="0"/>
                </a:rPr>
                <a:t>Continue education for staff around equity in mental health anti-racism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7ACFC2-11D3-DEC4-4FD7-F96EE4E9D9E8}"/>
                </a:ext>
              </a:extLst>
            </p:cNvPr>
            <p:cNvSpPr txBox="1"/>
            <p:nvPr/>
          </p:nvSpPr>
          <p:spPr>
            <a:xfrm>
              <a:off x="4062755" y="1528774"/>
              <a:ext cx="398098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NZ" sz="2400" b="1" spc="-150" dirty="0">
                  <a:latin typeface="Cavolini" panose="03000502040302020204" pitchFamily="66" charset="0"/>
                  <a:cs typeface="Cavolini" panose="03000502040302020204" pitchFamily="66" charset="0"/>
                </a:rPr>
                <a:t>Support to Te Toki Maurere, Whakatāne acute MHU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31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42839-51BA-9F6B-2480-ADE76831A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6E68C9-B609-8CBF-8ED5-D04528795F94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0587E5-5EEF-AE7C-820E-2D75790375F3}"/>
              </a:ext>
            </a:extLst>
          </p:cNvPr>
          <p:cNvSpPr txBox="1"/>
          <p:nvPr/>
        </p:nvSpPr>
        <p:spPr>
          <a:xfrm>
            <a:off x="214312" y="1905506"/>
            <a:ext cx="544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9600" spc="-300" dirty="0">
                <a:latin typeface="Congenial Black" panose="02000503040000020004" pitchFamily="2" charset="0"/>
              </a:rPr>
              <a:t>What's next?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77D18-2202-7BCE-2A28-E117FEBB2274}"/>
              </a:ext>
            </a:extLst>
          </p:cNvPr>
          <p:cNvSpPr txBox="1"/>
          <p:nvPr/>
        </p:nvSpPr>
        <p:spPr>
          <a:xfrm>
            <a:off x="7396704" y="474075"/>
            <a:ext cx="3712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Fully implement and integrate the iwi endorsed, Kaupapa Māori Model of Care – ‘Toi Ora’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EE8BC4-1311-5B9B-7F5F-4E38A2403549}"/>
              </a:ext>
            </a:extLst>
          </p:cNvPr>
          <p:cNvSpPr txBox="1"/>
          <p:nvPr/>
        </p:nvSpPr>
        <p:spPr>
          <a:xfrm>
            <a:off x="3182990" y="4952494"/>
            <a:ext cx="3282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Continue education for staff around equity in mental health anti-racism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F9F036-B6AD-FF07-CC82-3D7A30A0EFA3}"/>
              </a:ext>
            </a:extLst>
          </p:cNvPr>
          <p:cNvSpPr txBox="1"/>
          <p:nvPr/>
        </p:nvSpPr>
        <p:spPr>
          <a:xfrm>
            <a:off x="4305593" y="767624"/>
            <a:ext cx="29646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Support to Te Toki Maurere, Whakatāne acute MHU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13167B-5BB9-6D08-F1E1-170FC63D62C4}"/>
              </a:ext>
            </a:extLst>
          </p:cNvPr>
          <p:cNvCxnSpPr>
            <a:cxnSpLocks/>
          </p:cNvCxnSpPr>
          <p:nvPr/>
        </p:nvCxnSpPr>
        <p:spPr>
          <a:xfrm>
            <a:off x="4824402" y="3532901"/>
            <a:ext cx="0" cy="1419593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1E39FB8-618A-0519-B568-8E2BD1D96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866" y="4353600"/>
            <a:ext cx="4322439" cy="21093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3E4383-DEF4-BF7D-AB2C-67006FA9A179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5787904" y="2337284"/>
            <a:ext cx="9637" cy="1037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D822491-816D-7E73-71D9-CE8F7DC1A44A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9252863" y="2413067"/>
            <a:ext cx="0" cy="92587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71D271-B44C-8A81-DAE2-E06A27CB0525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9620086" y="3482879"/>
            <a:ext cx="0" cy="87072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B5D3F1FA-EA4E-F9E5-7BDC-F59BADC9B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324847"/>
              </p:ext>
            </p:extLst>
          </p:nvPr>
        </p:nvGraphicFramePr>
        <p:xfrm>
          <a:off x="-9000000" y="403200"/>
          <a:ext cx="8610599" cy="606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A117D05-CDF0-72B7-0F2D-36A0009E5F1B}"/>
              </a:ext>
            </a:extLst>
          </p:cNvPr>
          <p:cNvSpPr txBox="1"/>
          <p:nvPr/>
        </p:nvSpPr>
        <p:spPr>
          <a:xfrm>
            <a:off x="15253726" y="4291591"/>
            <a:ext cx="6535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Develop and implement an assessment, treatment and management pathway for whaiora experiencing substance use withdrawal (e.g. methamphetamine, GHB, cannabis)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92EB59-C153-CD1D-A535-E19121EE2426}"/>
              </a:ext>
            </a:extLst>
          </p:cNvPr>
          <p:cNvSpPr txBox="1"/>
          <p:nvPr/>
        </p:nvSpPr>
        <p:spPr>
          <a:xfrm>
            <a:off x="12045737" y="403200"/>
            <a:ext cx="6958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Improve responsiveness to whaiora with neurodevelopmental disorders (e.g. ADHD, ASD, BPD) and complex trauma. E.g. distress significantly worsens with detainment, low stimulus and authority.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A8F496-2EB8-9D4B-EFB5-1D03E905A60D}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15525183" y="2342192"/>
            <a:ext cx="0" cy="1037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D7ED8-7C35-8B11-D1CD-D0C062C4F9FE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18521385" y="3594126"/>
            <a:ext cx="0" cy="697465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6BE82B27-CF73-55E5-9047-3A22BF066375}"/>
              </a:ext>
            </a:extLst>
          </p:cNvPr>
          <p:cNvSpPr txBox="1"/>
          <p:nvPr/>
        </p:nvSpPr>
        <p:spPr>
          <a:xfrm>
            <a:off x="19356334" y="640475"/>
            <a:ext cx="4256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Increase lived-experience and peer support at all stages of the whaiora journey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533E01C-8C9D-E199-7F0E-EFE782CCDFA1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21484770" y="2210135"/>
            <a:ext cx="0" cy="129393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21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9321A-F2D8-509F-DA24-6EF7E5AC8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493498-DB0E-6FF6-AEE8-6B8AF3FBAC23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374A4FB-F4F8-C8B7-194D-3C9AD535AF44}"/>
              </a:ext>
            </a:extLst>
          </p:cNvPr>
          <p:cNvSpPr txBox="1"/>
          <p:nvPr/>
        </p:nvSpPr>
        <p:spPr>
          <a:xfrm>
            <a:off x="-11409870" y="1845037"/>
            <a:ext cx="544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NZ" sz="9600" spc="-300" dirty="0">
                <a:latin typeface="Congenial Black" panose="02000503040000020004" pitchFamily="2" charset="0"/>
              </a:rPr>
              <a:t>What's next?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D3EF45-560B-55DC-9B1B-46B98452B4EA}"/>
              </a:ext>
            </a:extLst>
          </p:cNvPr>
          <p:cNvSpPr txBox="1"/>
          <p:nvPr/>
        </p:nvSpPr>
        <p:spPr>
          <a:xfrm>
            <a:off x="-4227478" y="413606"/>
            <a:ext cx="3712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Fully implement and integrate the iwi endorsed, Kaupapa Māori Model of Care – ‘Toi Ora’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EEE073-D485-ADFF-A683-3FDAB0D6DA67}"/>
              </a:ext>
            </a:extLst>
          </p:cNvPr>
          <p:cNvSpPr txBox="1"/>
          <p:nvPr/>
        </p:nvSpPr>
        <p:spPr>
          <a:xfrm>
            <a:off x="-8441192" y="4892025"/>
            <a:ext cx="3282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Continue education for staff around equity in mental health anti-racism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6D778E-7A65-BE25-836A-9E8A027491CF}"/>
              </a:ext>
            </a:extLst>
          </p:cNvPr>
          <p:cNvSpPr txBox="1"/>
          <p:nvPr/>
        </p:nvSpPr>
        <p:spPr>
          <a:xfrm>
            <a:off x="-7318589" y="707155"/>
            <a:ext cx="29646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Support to Te Toki Maurere, Whakatāne acute MHU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F65BA6-5A62-8B4B-2426-9C0A8C6EF9C7}"/>
              </a:ext>
            </a:extLst>
          </p:cNvPr>
          <p:cNvCxnSpPr>
            <a:cxnSpLocks/>
          </p:cNvCxnSpPr>
          <p:nvPr/>
        </p:nvCxnSpPr>
        <p:spPr>
          <a:xfrm>
            <a:off x="-6799780" y="3472432"/>
            <a:ext cx="0" cy="1419593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EA4C691C-ECDB-0D88-FC33-AC0CB1495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65316" y="4293131"/>
            <a:ext cx="4322439" cy="2109399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634354D-4980-D72A-46DD-D7BE0D5C81BF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-5836278" y="2276815"/>
            <a:ext cx="9637" cy="1037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E48A67-99D4-95B0-F622-8031B2AC7CFF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-2371319" y="2352598"/>
            <a:ext cx="0" cy="92587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BD2DA4-C135-8E4A-778F-7A0959E020A9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-2004096" y="3422410"/>
            <a:ext cx="0" cy="87072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B3D0EF-38BE-7B44-5CB2-5F29281DB029}"/>
              </a:ext>
            </a:extLst>
          </p:cNvPr>
          <p:cNvCxnSpPr>
            <a:cxnSpLocks/>
          </p:cNvCxnSpPr>
          <p:nvPr/>
        </p:nvCxnSpPr>
        <p:spPr>
          <a:xfrm>
            <a:off x="14688135" y="3438517"/>
            <a:ext cx="0" cy="175513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E658153-7A5E-0D03-C749-BFBF17EA2EC1}"/>
              </a:ext>
            </a:extLst>
          </p:cNvPr>
          <p:cNvCxnSpPr>
            <a:cxnSpLocks/>
          </p:cNvCxnSpPr>
          <p:nvPr/>
        </p:nvCxnSpPr>
        <p:spPr>
          <a:xfrm>
            <a:off x="20687154" y="1524966"/>
            <a:ext cx="0" cy="175513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group of people standing in front of a ping pong table&#10;&#10;AI-generated content may be incorrect.">
            <a:extLst>
              <a:ext uri="{FF2B5EF4-FFF2-40B4-BE49-F238E27FC236}">
                <a16:creationId xmlns:a16="http://schemas.microsoft.com/office/drawing/2014/main" id="{9D1B1B87-5571-B318-0B3E-BA8EDBC79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500" y="365364"/>
            <a:ext cx="5195713" cy="3896785"/>
          </a:xfrm>
          <a:prstGeom prst="rect">
            <a:avLst/>
          </a:prstGeom>
        </p:spPr>
      </p:pic>
      <p:pic>
        <p:nvPicPr>
          <p:cNvPr id="80" name="Picture 79" descr="A group of people standing around a table with food&#10;&#10;AI-generated content may be incorrect.">
            <a:extLst>
              <a:ext uri="{FF2B5EF4-FFF2-40B4-BE49-F238E27FC236}">
                <a16:creationId xmlns:a16="http://schemas.microsoft.com/office/drawing/2014/main" id="{EA7A644F-E5B7-B015-E440-E8EB8E8A2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172" y="2726247"/>
            <a:ext cx="5061209" cy="3795907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30A594E-5055-C408-AE2C-F2F5C6B7C182}"/>
              </a:ext>
            </a:extLst>
          </p:cNvPr>
          <p:cNvSpPr txBox="1"/>
          <p:nvPr/>
        </p:nvSpPr>
        <p:spPr>
          <a:xfrm>
            <a:off x="18558718" y="693969"/>
            <a:ext cx="425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Celebrate team </a:t>
            </a:r>
          </a:p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156B050-007F-1811-51BC-EC77C71B4A1E}"/>
              </a:ext>
            </a:extLst>
          </p:cNvPr>
          <p:cNvSpPr txBox="1"/>
          <p:nvPr/>
        </p:nvSpPr>
        <p:spPr>
          <a:xfrm>
            <a:off x="12559699" y="5536584"/>
            <a:ext cx="425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Support staff wellbeing and…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C74EF5-694B-BB66-D671-83FEBBFE94FC}"/>
              </a:ext>
            </a:extLst>
          </p:cNvPr>
          <p:cNvSpPr txBox="1"/>
          <p:nvPr/>
        </p:nvSpPr>
        <p:spPr>
          <a:xfrm>
            <a:off x="3454959" y="4224152"/>
            <a:ext cx="6535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Develop and implement an assessment, treatment and management pathway for whaiora experiencing substance use withdrawal (e.g. methamphetamine, GHB, cannabis)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0DB904D-40C6-F8A4-91BB-635D4A8C7987}"/>
              </a:ext>
            </a:extLst>
          </p:cNvPr>
          <p:cNvSpPr txBox="1"/>
          <p:nvPr/>
        </p:nvSpPr>
        <p:spPr>
          <a:xfrm>
            <a:off x="246970" y="335761"/>
            <a:ext cx="6958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Improve responsiveness to whaiora with neurodevelopmental disorders (e.g. ADHD, ASD, BPD) and complex trauma. E.g. distress significantly worsens with detainment, low stimulus and authority.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1EEC7F6-2C10-88E8-F549-8CD2E476320F}"/>
              </a:ext>
            </a:extLst>
          </p:cNvPr>
          <p:cNvCxnSpPr>
            <a:cxnSpLocks/>
            <a:stCxn id="84" idx="2"/>
          </p:cNvCxnSpPr>
          <p:nvPr/>
        </p:nvCxnSpPr>
        <p:spPr>
          <a:xfrm>
            <a:off x="3726416" y="2274753"/>
            <a:ext cx="0" cy="1037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8F50507-4D54-F5C9-51B5-083ECCF41BDF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6722618" y="3526687"/>
            <a:ext cx="0" cy="697465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B3C2B92B-ED59-B238-8E78-A925C731B309}"/>
              </a:ext>
            </a:extLst>
          </p:cNvPr>
          <p:cNvSpPr txBox="1"/>
          <p:nvPr/>
        </p:nvSpPr>
        <p:spPr>
          <a:xfrm>
            <a:off x="7557567" y="573036"/>
            <a:ext cx="4256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Increase lived-experience and peer support at all stages of the whaiora journey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EDB4653-94E0-8132-81AA-4F85D1D3ADFE}"/>
              </a:ext>
            </a:extLst>
          </p:cNvPr>
          <p:cNvCxnSpPr>
            <a:cxnSpLocks/>
            <a:stCxn id="87" idx="2"/>
          </p:cNvCxnSpPr>
          <p:nvPr/>
        </p:nvCxnSpPr>
        <p:spPr>
          <a:xfrm>
            <a:off x="9686003" y="2142696"/>
            <a:ext cx="0" cy="129393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5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BA28E5-9AE7-ADCB-A295-CAB04EBE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E3BA4D-89ED-730B-7E41-B0EB08C2B9E5}"/>
              </a:ext>
            </a:extLst>
          </p:cNvPr>
          <p:cNvCxnSpPr>
            <a:cxnSpLocks/>
          </p:cNvCxnSpPr>
          <p:nvPr/>
        </p:nvCxnSpPr>
        <p:spPr>
          <a:xfrm>
            <a:off x="2641406" y="3429000"/>
            <a:ext cx="0" cy="175513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E51077-3B85-7F70-F589-ED81568DF627}"/>
              </a:ext>
            </a:extLst>
          </p:cNvPr>
          <p:cNvCxnSpPr>
            <a:cxnSpLocks/>
          </p:cNvCxnSpPr>
          <p:nvPr/>
        </p:nvCxnSpPr>
        <p:spPr>
          <a:xfrm>
            <a:off x="8640425" y="1515449"/>
            <a:ext cx="0" cy="175513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58303C-620C-6D9A-D582-ACDE26CE8167}"/>
              </a:ext>
            </a:extLst>
          </p:cNvPr>
          <p:cNvCxnSpPr>
            <a:cxnSpLocks/>
          </p:cNvCxnSpPr>
          <p:nvPr/>
        </p:nvCxnSpPr>
        <p:spPr>
          <a:xfrm flipV="1">
            <a:off x="-9836727" y="3407777"/>
            <a:ext cx="39611877" cy="4244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people standing in front of a ping pong table&#10;&#10;AI-generated content may be incorrect.">
            <a:extLst>
              <a:ext uri="{FF2B5EF4-FFF2-40B4-BE49-F238E27FC236}">
                <a16:creationId xmlns:a16="http://schemas.microsoft.com/office/drawing/2014/main" id="{42666109-A3ED-66E2-77CF-6DCFE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1" y="355847"/>
            <a:ext cx="5195713" cy="3896785"/>
          </a:xfrm>
          <a:prstGeom prst="rect">
            <a:avLst/>
          </a:prstGeom>
        </p:spPr>
      </p:pic>
      <p:pic>
        <p:nvPicPr>
          <p:cNvPr id="4" name="Picture 3" descr="A group of people standing around a table with food&#10;&#10;AI-generated content may be incorrect.">
            <a:extLst>
              <a:ext uri="{FF2B5EF4-FFF2-40B4-BE49-F238E27FC236}">
                <a16:creationId xmlns:a16="http://schemas.microsoft.com/office/drawing/2014/main" id="{8DF2E03D-C3A7-5539-B0DE-E9FD29B79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43" y="2716730"/>
            <a:ext cx="5061209" cy="3795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425A88-2831-0413-2289-3EE83A904D22}"/>
              </a:ext>
            </a:extLst>
          </p:cNvPr>
          <p:cNvSpPr txBox="1"/>
          <p:nvPr/>
        </p:nvSpPr>
        <p:spPr>
          <a:xfrm>
            <a:off x="6511989" y="684452"/>
            <a:ext cx="425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Celebrate team </a:t>
            </a:r>
          </a:p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65C99B-AF39-52B6-58DB-5CDF927F9784}"/>
              </a:ext>
            </a:extLst>
          </p:cNvPr>
          <p:cNvSpPr txBox="1"/>
          <p:nvPr/>
        </p:nvSpPr>
        <p:spPr>
          <a:xfrm>
            <a:off x="512970" y="5527067"/>
            <a:ext cx="425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Support staff wellbeing and…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EC57DE-4623-DCB5-1597-86B6BC470C86}"/>
              </a:ext>
            </a:extLst>
          </p:cNvPr>
          <p:cNvSpPr txBox="1"/>
          <p:nvPr/>
        </p:nvSpPr>
        <p:spPr>
          <a:xfrm>
            <a:off x="-7957449" y="4244238"/>
            <a:ext cx="65353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Develop and implement an assessment, treatment and management pathway for whaiora experiencing substance use withdrawal (e.g. methamphetamine, GHB, cannabis)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0E194C-0B89-B762-70B0-803ACF918A6D}"/>
              </a:ext>
            </a:extLst>
          </p:cNvPr>
          <p:cNvSpPr txBox="1"/>
          <p:nvPr/>
        </p:nvSpPr>
        <p:spPr>
          <a:xfrm>
            <a:off x="-11165438" y="355847"/>
            <a:ext cx="69588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Improve responsiveness to whaiora with neurodevelopmental disorders (e.g. ADHD, ASD, BPD) and complex trauma. E.g. distress significantly worsens with detainment, low stimulus and authority.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F36FFD-C948-7E3F-93B3-A5CF3C2D81B7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-7685992" y="2294839"/>
            <a:ext cx="0" cy="1037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248FBA-3136-CFBC-E55C-499905F7A20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-4689790" y="3546773"/>
            <a:ext cx="0" cy="697465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B797BD2-EEB0-B879-DF49-7AE3ADA71DE3}"/>
              </a:ext>
            </a:extLst>
          </p:cNvPr>
          <p:cNvSpPr txBox="1"/>
          <p:nvPr/>
        </p:nvSpPr>
        <p:spPr>
          <a:xfrm>
            <a:off x="-3854841" y="593122"/>
            <a:ext cx="4256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Increase lived-experience and peer support at all stages of the whaiora journey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87BF01-69FB-375B-A340-3B623850D59B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-1726405" y="2162782"/>
            <a:ext cx="0" cy="129393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290D4F-52EB-BF73-2C42-6B549B2AB044}"/>
              </a:ext>
            </a:extLst>
          </p:cNvPr>
          <p:cNvSpPr txBox="1"/>
          <p:nvPr/>
        </p:nvSpPr>
        <p:spPr>
          <a:xfrm>
            <a:off x="13197136" y="1905506"/>
            <a:ext cx="544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9600" spc="-300" dirty="0">
                <a:latin typeface="Congenial Black" panose="02000503040000020004" pitchFamily="2" charset="0"/>
              </a:rPr>
              <a:t>Ka </a:t>
            </a:r>
            <a:r>
              <a:rPr lang="en-NZ" sz="9600" spc="-300" dirty="0" err="1">
                <a:latin typeface="Congenial Black" panose="02000503040000020004" pitchFamily="2" charset="0"/>
              </a:rPr>
              <a:t>mutu</a:t>
            </a:r>
            <a:endParaRPr lang="en-NZ" sz="9600" spc="-300" dirty="0">
              <a:latin typeface="Congenial Black" panose="02000503040000020004" pitchFamily="2" charset="0"/>
            </a:endParaRPr>
          </a:p>
          <a:p>
            <a:pPr lvl="0" algn="ctr"/>
            <a:r>
              <a:rPr lang="en-NZ" sz="9600" spc="-300" dirty="0" err="1">
                <a:latin typeface="Congenial Black" panose="02000503040000020004" pitchFamily="2" charset="0"/>
              </a:rPr>
              <a:t>Ngā</a:t>
            </a:r>
            <a:r>
              <a:rPr lang="en-NZ" sz="9600" spc="-300" dirty="0">
                <a:latin typeface="Congenial Black" panose="02000503040000020004" pitchFamily="2" charset="0"/>
              </a:rPr>
              <a:t> mihi</a:t>
            </a:r>
          </a:p>
        </p:txBody>
      </p:sp>
    </p:spTree>
    <p:extLst>
      <p:ext uri="{BB962C8B-B14F-4D97-AF65-F5344CB8AC3E}">
        <p14:creationId xmlns:p14="http://schemas.microsoft.com/office/powerpoint/2010/main" val="2914461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B79828-3CDE-ECD1-1D5D-1C0FE550A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285AB7-715C-8BE4-E873-7F8FAF42CB6C}"/>
              </a:ext>
            </a:extLst>
          </p:cNvPr>
          <p:cNvCxnSpPr>
            <a:cxnSpLocks/>
          </p:cNvCxnSpPr>
          <p:nvPr/>
        </p:nvCxnSpPr>
        <p:spPr>
          <a:xfrm>
            <a:off x="-22254210" y="3375121"/>
            <a:ext cx="52029360" cy="10775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9198DF-75BE-EFB0-6940-9A7150989AA6}"/>
              </a:ext>
            </a:extLst>
          </p:cNvPr>
          <p:cNvCxnSpPr>
            <a:cxnSpLocks/>
          </p:cNvCxnSpPr>
          <p:nvPr/>
        </p:nvCxnSpPr>
        <p:spPr>
          <a:xfrm>
            <a:off x="-9305365" y="3429000"/>
            <a:ext cx="0" cy="175513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3394D8-934E-1464-6768-FAB56E05B8FD}"/>
              </a:ext>
            </a:extLst>
          </p:cNvPr>
          <p:cNvCxnSpPr>
            <a:cxnSpLocks/>
          </p:cNvCxnSpPr>
          <p:nvPr/>
        </p:nvCxnSpPr>
        <p:spPr>
          <a:xfrm>
            <a:off x="-3306346" y="1515449"/>
            <a:ext cx="0" cy="175513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people standing in front of a ping pong table&#10;&#10;AI-generated content may be incorrect.">
            <a:extLst>
              <a:ext uri="{FF2B5EF4-FFF2-40B4-BE49-F238E27FC236}">
                <a16:creationId xmlns:a16="http://schemas.microsoft.com/office/drawing/2014/main" id="{5BAAD539-182D-A2AE-30D9-13573E975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0000" y="355847"/>
            <a:ext cx="5195713" cy="3896785"/>
          </a:xfrm>
          <a:prstGeom prst="rect">
            <a:avLst/>
          </a:prstGeom>
        </p:spPr>
      </p:pic>
      <p:pic>
        <p:nvPicPr>
          <p:cNvPr id="4" name="Picture 3" descr="A group of people standing around a table with food&#10;&#10;AI-generated content may be incorrect.">
            <a:extLst>
              <a:ext uri="{FF2B5EF4-FFF2-40B4-BE49-F238E27FC236}">
                <a16:creationId xmlns:a16="http://schemas.microsoft.com/office/drawing/2014/main" id="{B55B7FD4-DE77-36ED-0263-55423E749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6328" y="2716730"/>
            <a:ext cx="5061209" cy="3795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43FCD2-A2DD-C1FE-9EE2-06EA3F27B7E1}"/>
              </a:ext>
            </a:extLst>
          </p:cNvPr>
          <p:cNvSpPr txBox="1"/>
          <p:nvPr/>
        </p:nvSpPr>
        <p:spPr>
          <a:xfrm>
            <a:off x="-5434782" y="684452"/>
            <a:ext cx="425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Celebrate team </a:t>
            </a:r>
          </a:p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success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19927-D660-DA92-F0AF-4CA3BF253D7C}"/>
              </a:ext>
            </a:extLst>
          </p:cNvPr>
          <p:cNvSpPr txBox="1"/>
          <p:nvPr/>
        </p:nvSpPr>
        <p:spPr>
          <a:xfrm>
            <a:off x="-11433801" y="5527067"/>
            <a:ext cx="425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400" b="1" spc="-150" dirty="0">
                <a:latin typeface="Cavolini" panose="03000502040302020204" pitchFamily="66" charset="0"/>
                <a:cs typeface="Cavolini" panose="03000502040302020204" pitchFamily="66" charset="0"/>
              </a:rPr>
              <a:t>Support staff wellbeing and…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384F9-6F56-6E65-9999-69C3BA744431}"/>
              </a:ext>
            </a:extLst>
          </p:cNvPr>
          <p:cNvSpPr txBox="1"/>
          <p:nvPr/>
        </p:nvSpPr>
        <p:spPr>
          <a:xfrm>
            <a:off x="3372449" y="1905506"/>
            <a:ext cx="54471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NZ" sz="9600" spc="-300" dirty="0">
                <a:latin typeface="Congenial Black" panose="02000503040000020004" pitchFamily="2" charset="0"/>
              </a:rPr>
              <a:t>Ka </a:t>
            </a:r>
            <a:r>
              <a:rPr lang="en-NZ" sz="9600" spc="-300" dirty="0" err="1">
                <a:latin typeface="Congenial Black" panose="02000503040000020004" pitchFamily="2" charset="0"/>
              </a:rPr>
              <a:t>mutu</a:t>
            </a:r>
            <a:endParaRPr lang="en-NZ" sz="9600" spc="-300" dirty="0">
              <a:latin typeface="Congenial Black" panose="02000503040000020004" pitchFamily="2" charset="0"/>
            </a:endParaRPr>
          </a:p>
          <a:p>
            <a:pPr lvl="0" algn="ctr"/>
            <a:r>
              <a:rPr lang="en-NZ" sz="9600" spc="-300" dirty="0" err="1">
                <a:latin typeface="Congenial Black" panose="02000503040000020004" pitchFamily="2" charset="0"/>
              </a:rPr>
              <a:t>Ngā</a:t>
            </a:r>
            <a:r>
              <a:rPr lang="en-NZ" sz="9600" spc="-300" dirty="0">
                <a:latin typeface="Congenial Black" panose="02000503040000020004" pitchFamily="2" charset="0"/>
              </a:rPr>
              <a:t> mihi</a:t>
            </a:r>
          </a:p>
        </p:txBody>
      </p:sp>
    </p:spTree>
    <p:extLst>
      <p:ext uri="{BB962C8B-B14F-4D97-AF65-F5344CB8AC3E}">
        <p14:creationId xmlns:p14="http://schemas.microsoft.com/office/powerpoint/2010/main" val="119474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print of a house&#10;&#10;AI-generated content may be incorrect.">
            <a:extLst>
              <a:ext uri="{FF2B5EF4-FFF2-40B4-BE49-F238E27FC236}">
                <a16:creationId xmlns:a16="http://schemas.microsoft.com/office/drawing/2014/main" id="{DF6AF65E-6B81-7A76-19E2-4844550D91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0" y="0"/>
            <a:ext cx="12192000" cy="6858001"/>
          </a:xfrm>
          <a:custGeom>
            <a:avLst/>
            <a:gdLst>
              <a:gd name="connsiteX0" fmla="*/ 0 w 12192000"/>
              <a:gd name="connsiteY0" fmla="*/ 0 h 6858001"/>
              <a:gd name="connsiteX1" fmla="*/ 6105031 w 12192000"/>
              <a:gd name="connsiteY1" fmla="*/ 0 h 6858001"/>
              <a:gd name="connsiteX2" fmla="*/ 6105031 w 12192000"/>
              <a:gd name="connsiteY2" fmla="*/ 0 h 6858001"/>
              <a:gd name="connsiteX3" fmla="*/ 12192000 w 12192000"/>
              <a:gd name="connsiteY3" fmla="*/ 0 h 6858001"/>
              <a:gd name="connsiteX4" fmla="*/ 12192000 w 12192000"/>
              <a:gd name="connsiteY4" fmla="*/ 6858001 h 6858001"/>
              <a:gd name="connsiteX5" fmla="*/ 0 w 12192000"/>
              <a:gd name="connsiteY5" fmla="*/ 6858001 h 6858001"/>
              <a:gd name="connsiteX6" fmla="*/ 0 w 12192000"/>
              <a:gd name="connsiteY6" fmla="*/ 6857990 h 6858001"/>
              <a:gd name="connsiteX7" fmla="*/ 0 w 12192000"/>
              <a:gd name="connsiteY7" fmla="*/ 685799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1">
                <a:moveTo>
                  <a:pt x="0" y="0"/>
                </a:moveTo>
                <a:lnTo>
                  <a:pt x="6105031" y="0"/>
                </a:lnTo>
                <a:lnTo>
                  <a:pt x="6105031" y="0"/>
                </a:ln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6857990"/>
                </a:lnTo>
                <a:lnTo>
                  <a:pt x="0" y="685799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681B5F-C58A-1BD2-6AC9-3B275474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238" y="1835945"/>
            <a:ext cx="9987525" cy="3186110"/>
          </a:xfrm>
        </p:spPr>
        <p:txBody>
          <a:bodyPr anchor="b">
            <a:normAutofit fontScale="90000"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Investing in Admissions and 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Use of Environment 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to Provide a Safe Alternative </a:t>
            </a:r>
            <a:b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</a:b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to Seclusion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6C8454-E2F3-A8A2-3BDB-CC4C6E64AC10}"/>
              </a:ext>
            </a:extLst>
          </p:cNvPr>
          <p:cNvSpPr txBox="1"/>
          <p:nvPr/>
        </p:nvSpPr>
        <p:spPr>
          <a:xfrm>
            <a:off x="12801599" y="2259545"/>
            <a:ext cx="3666143" cy="2554545"/>
          </a:xfrm>
          <a:prstGeom prst="flowChartProcess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Crisis team consider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providing treatment prior to admission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AA003F-A423-A77B-EFF0-F2605EE0E776}"/>
              </a:ext>
            </a:extLst>
          </p:cNvPr>
          <p:cNvSpPr txBox="1"/>
          <p:nvPr/>
        </p:nvSpPr>
        <p:spPr>
          <a:xfrm>
            <a:off x="16214384" y="4561870"/>
            <a:ext cx="3331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ACNM or leadership led admissions.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7575B-F13B-44D7-5677-BE7A83BEF7BE}"/>
              </a:ext>
            </a:extLst>
          </p:cNvPr>
          <p:cNvCxnSpPr>
            <a:cxnSpLocks/>
          </p:cNvCxnSpPr>
          <p:nvPr/>
        </p:nvCxnSpPr>
        <p:spPr>
          <a:xfrm flipV="1">
            <a:off x="16214384" y="3402059"/>
            <a:ext cx="21961816" cy="5388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F96149-2FBC-412A-5F53-0EB438A98A9E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17880060" y="3455941"/>
            <a:ext cx="0" cy="1105929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86E22E-B3FD-AFFD-DB9F-8B6D22372DD5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9912424" y="2350013"/>
            <a:ext cx="0" cy="106576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54D8CA-36AB-DD55-A138-C30B533EC9E5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22344601" y="3477234"/>
            <a:ext cx="0" cy="8900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59CDADE-F689-0DC1-B878-72341B3EA881}"/>
              </a:ext>
            </a:extLst>
          </p:cNvPr>
          <p:cNvSpPr txBox="1"/>
          <p:nvPr/>
        </p:nvSpPr>
        <p:spPr>
          <a:xfrm>
            <a:off x="19985652" y="4367242"/>
            <a:ext cx="4717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Culturally responsive and trauma informed welcoming process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90F8A5-D7A8-1F09-DAAA-D0F4F88563A4}"/>
              </a:ext>
            </a:extLst>
          </p:cNvPr>
          <p:cNvSpPr txBox="1"/>
          <p:nvPr/>
        </p:nvSpPr>
        <p:spPr>
          <a:xfrm>
            <a:off x="17148598" y="780353"/>
            <a:ext cx="5527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Focus on having the right people available to manage an admission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83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B42F3F-0827-A023-2F5C-FC0DDACF227E}"/>
              </a:ext>
            </a:extLst>
          </p:cNvPr>
          <p:cNvSpPr txBox="1"/>
          <p:nvPr/>
        </p:nvSpPr>
        <p:spPr>
          <a:xfrm>
            <a:off x="-1" y="2232604"/>
            <a:ext cx="3666143" cy="2554545"/>
          </a:xfrm>
          <a:prstGeom prst="flowChartProcess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Crisis team consider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providing treatment prior to admission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DAF5A-1409-F446-4F88-700C7F655959}"/>
              </a:ext>
            </a:extLst>
          </p:cNvPr>
          <p:cNvSpPr txBox="1"/>
          <p:nvPr/>
        </p:nvSpPr>
        <p:spPr>
          <a:xfrm>
            <a:off x="3412784" y="4534929"/>
            <a:ext cx="3331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ACNM or leadership led admissions.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9F53BF4-4645-E0DC-3E40-5542484A25A1}"/>
              </a:ext>
            </a:extLst>
          </p:cNvPr>
          <p:cNvCxnSpPr>
            <a:cxnSpLocks/>
          </p:cNvCxnSpPr>
          <p:nvPr/>
        </p:nvCxnSpPr>
        <p:spPr>
          <a:xfrm flipV="1">
            <a:off x="3412784" y="3402059"/>
            <a:ext cx="21961816" cy="5388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7520C1A-189C-9790-5CAC-32D360FC13F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5078460" y="3450293"/>
            <a:ext cx="0" cy="108463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1F2566-E530-3045-D053-36D077FA899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110824" y="2323072"/>
            <a:ext cx="0" cy="106576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30A2715-13BF-749D-D665-FFB10D9AADF2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543001" y="3450293"/>
            <a:ext cx="0" cy="8900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DBC82F-12CE-531D-0D23-60FA8E07FDC2}"/>
              </a:ext>
            </a:extLst>
          </p:cNvPr>
          <p:cNvSpPr txBox="1"/>
          <p:nvPr/>
        </p:nvSpPr>
        <p:spPr>
          <a:xfrm>
            <a:off x="7184052" y="4340301"/>
            <a:ext cx="4717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Culturally responsive and trauma informed welcoming process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EEBDF5-3B90-506D-612A-67CB8DA07BFB}"/>
              </a:ext>
            </a:extLst>
          </p:cNvPr>
          <p:cNvSpPr txBox="1"/>
          <p:nvPr/>
        </p:nvSpPr>
        <p:spPr>
          <a:xfrm>
            <a:off x="4346998" y="753412"/>
            <a:ext cx="5527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Focus on having the right people available to manage an admission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6CF05-611C-6D98-89A9-82AA69BA2FFD}"/>
              </a:ext>
            </a:extLst>
          </p:cNvPr>
          <p:cNvSpPr txBox="1"/>
          <p:nvPr/>
        </p:nvSpPr>
        <p:spPr>
          <a:xfrm>
            <a:off x="12528066" y="1188792"/>
            <a:ext cx="3622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Manaakitanga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Kai/Food available 24/7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8A0C47-8910-F1F5-7BC6-56BCC6D6D247}"/>
              </a:ext>
            </a:extLst>
          </p:cNvPr>
          <p:cNvSpPr txBox="1"/>
          <p:nvPr/>
        </p:nvSpPr>
        <p:spPr>
          <a:xfrm>
            <a:off x="12783391" y="4483918"/>
            <a:ext cx="53632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Provide training on the cycle of meth use and different stages, often we manage the crash.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AA947-0CBA-E749-7559-DC5141FF16FB}"/>
              </a:ext>
            </a:extLst>
          </p:cNvPr>
          <p:cNvSpPr txBox="1"/>
          <p:nvPr/>
        </p:nvSpPr>
        <p:spPr>
          <a:xfrm>
            <a:off x="16931174" y="609850"/>
            <a:ext cx="6036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CIWAA and drug screening on admission – commencing on a withdrawal pathway ASAP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FC0B16-D43E-4825-72CA-7983D93816BC}"/>
              </a:ext>
            </a:extLst>
          </p:cNvPr>
          <p:cNvSpPr txBox="1"/>
          <p:nvPr/>
        </p:nvSpPr>
        <p:spPr>
          <a:xfrm>
            <a:off x="19672194" y="4303455"/>
            <a:ext cx="4467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Management of agitation and behavioural disturbance protocol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B008D7-3AD6-51A9-6E19-EE01DC78C59B}"/>
              </a:ext>
            </a:extLst>
          </p:cNvPr>
          <p:cNvCxnSpPr>
            <a:cxnSpLocks/>
          </p:cNvCxnSpPr>
          <p:nvPr/>
        </p:nvCxnSpPr>
        <p:spPr>
          <a:xfrm>
            <a:off x="14331213" y="2932973"/>
            <a:ext cx="0" cy="48717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8F2C86-2CFD-5C38-831E-3D604B211FAF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19949224" y="2671953"/>
            <a:ext cx="0" cy="74819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748B9D-0D3F-5E6F-997E-BC84CD30DE7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1906002" y="3524433"/>
            <a:ext cx="0" cy="77902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D8EE39-5AA6-B969-0C03-24571B025F5F}"/>
              </a:ext>
            </a:extLst>
          </p:cNvPr>
          <p:cNvCxnSpPr>
            <a:cxnSpLocks/>
          </p:cNvCxnSpPr>
          <p:nvPr/>
        </p:nvCxnSpPr>
        <p:spPr>
          <a:xfrm flipV="1">
            <a:off x="15393617" y="3628080"/>
            <a:ext cx="0" cy="7760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8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B2D174C-A7C1-00D9-2638-499413BB224E}"/>
              </a:ext>
            </a:extLst>
          </p:cNvPr>
          <p:cNvSpPr txBox="1"/>
          <p:nvPr/>
        </p:nvSpPr>
        <p:spPr>
          <a:xfrm>
            <a:off x="274206" y="1093359"/>
            <a:ext cx="3622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Manaakitanga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Kai/Food available 24/7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42CBF8-3E5D-5A4B-B44D-C4884A90FD30}"/>
              </a:ext>
            </a:extLst>
          </p:cNvPr>
          <p:cNvSpPr txBox="1"/>
          <p:nvPr/>
        </p:nvSpPr>
        <p:spPr>
          <a:xfrm>
            <a:off x="529531" y="4388485"/>
            <a:ext cx="53632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Provide training on the cycle of meth use and different stages, often we manage the crash.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99B68-1A4E-58EA-366D-89C63EE812FF}"/>
              </a:ext>
            </a:extLst>
          </p:cNvPr>
          <p:cNvSpPr txBox="1"/>
          <p:nvPr/>
        </p:nvSpPr>
        <p:spPr>
          <a:xfrm>
            <a:off x="4677314" y="514417"/>
            <a:ext cx="6036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CIWAA and drug screening on admission – commencing on a withdrawal pathway ASAP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45AEC-DC3A-E112-E1C0-127FD35C001B}"/>
              </a:ext>
            </a:extLst>
          </p:cNvPr>
          <p:cNvSpPr txBox="1"/>
          <p:nvPr/>
        </p:nvSpPr>
        <p:spPr>
          <a:xfrm>
            <a:off x="7418334" y="4208022"/>
            <a:ext cx="4467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Management of agitation and behavioural disturbance protocol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D1EC807-0E2F-4F24-F84B-146E4217BBA1}"/>
              </a:ext>
            </a:extLst>
          </p:cNvPr>
          <p:cNvCxnSpPr>
            <a:cxnSpLocks/>
          </p:cNvCxnSpPr>
          <p:nvPr/>
        </p:nvCxnSpPr>
        <p:spPr>
          <a:xfrm>
            <a:off x="-8366475" y="3384292"/>
            <a:ext cx="34277788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C6D9AF3-CD19-47CB-CFCF-C2D1B9B22F4C}"/>
              </a:ext>
            </a:extLst>
          </p:cNvPr>
          <p:cNvCxnSpPr>
            <a:cxnSpLocks/>
          </p:cNvCxnSpPr>
          <p:nvPr/>
        </p:nvCxnSpPr>
        <p:spPr>
          <a:xfrm>
            <a:off x="2077353" y="2837540"/>
            <a:ext cx="0" cy="48717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5A7B4B0-72C2-AE8D-079A-7CBE7BAE31F2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695364" y="2576520"/>
            <a:ext cx="0" cy="74819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E216A30-6457-45F4-23B7-B26C1548A5C4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652142" y="3429000"/>
            <a:ext cx="0" cy="77902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D0FCE0B-54E2-B780-764E-FAAF8FB07C7B}"/>
              </a:ext>
            </a:extLst>
          </p:cNvPr>
          <p:cNvCxnSpPr>
            <a:cxnSpLocks/>
          </p:cNvCxnSpPr>
          <p:nvPr/>
        </p:nvCxnSpPr>
        <p:spPr>
          <a:xfrm flipV="1">
            <a:off x="3139757" y="3532647"/>
            <a:ext cx="0" cy="7760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A6848C11-5951-4FEA-9F1E-C35F3C97FA29}"/>
              </a:ext>
            </a:extLst>
          </p:cNvPr>
          <p:cNvSpPr txBox="1"/>
          <p:nvPr/>
        </p:nvSpPr>
        <p:spPr>
          <a:xfrm>
            <a:off x="-12555901" y="2137431"/>
            <a:ext cx="3666143" cy="2554545"/>
          </a:xfrm>
          <a:prstGeom prst="flowChartProcess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Crisis team consider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providing treatment prior to admission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921AF7-5223-3D4B-C111-ABC81A5724AA}"/>
              </a:ext>
            </a:extLst>
          </p:cNvPr>
          <p:cNvSpPr txBox="1"/>
          <p:nvPr/>
        </p:nvSpPr>
        <p:spPr>
          <a:xfrm>
            <a:off x="-9143116" y="4439756"/>
            <a:ext cx="33313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ACNM or leadership led admissions.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53451C-310C-051F-A9EF-96B2F0FF7F2D}"/>
              </a:ext>
            </a:extLst>
          </p:cNvPr>
          <p:cNvCxnSpPr>
            <a:cxnSpLocks/>
          </p:cNvCxnSpPr>
          <p:nvPr/>
        </p:nvCxnSpPr>
        <p:spPr>
          <a:xfrm flipV="1">
            <a:off x="-7477440" y="3351990"/>
            <a:ext cx="0" cy="105976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01B787E-A41D-A2CE-1833-B94691D93F7E}"/>
              </a:ext>
            </a:extLst>
          </p:cNvPr>
          <p:cNvCxnSpPr>
            <a:cxnSpLocks/>
            <a:stCxn id="144" idx="2"/>
          </p:cNvCxnSpPr>
          <p:nvPr/>
        </p:nvCxnSpPr>
        <p:spPr>
          <a:xfrm>
            <a:off x="-5445076" y="2227899"/>
            <a:ext cx="0" cy="1065761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003AFFB-BFE0-49F1-1642-8C8C666E89E1}"/>
              </a:ext>
            </a:extLst>
          </p:cNvPr>
          <p:cNvCxnSpPr>
            <a:cxnSpLocks/>
            <a:stCxn id="143" idx="0"/>
          </p:cNvCxnSpPr>
          <p:nvPr/>
        </p:nvCxnSpPr>
        <p:spPr>
          <a:xfrm flipV="1">
            <a:off x="-3012899" y="3355120"/>
            <a:ext cx="0" cy="8900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C2B7916F-5204-C062-8AC2-0481AAD703FF}"/>
              </a:ext>
            </a:extLst>
          </p:cNvPr>
          <p:cNvSpPr txBox="1"/>
          <p:nvPr/>
        </p:nvSpPr>
        <p:spPr>
          <a:xfrm>
            <a:off x="-5371848" y="4245128"/>
            <a:ext cx="4717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Culturally responsive and trauma informed welcoming process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CE05361-3D7F-C2BE-6EE5-817B5147E8FB}"/>
              </a:ext>
            </a:extLst>
          </p:cNvPr>
          <p:cNvSpPr txBox="1"/>
          <p:nvPr/>
        </p:nvSpPr>
        <p:spPr>
          <a:xfrm>
            <a:off x="-8208902" y="658239"/>
            <a:ext cx="5527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Focus on having the right people available to manage an admission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89E254-228E-8010-9279-9432ED1ECF2B}"/>
              </a:ext>
            </a:extLst>
          </p:cNvPr>
          <p:cNvSpPr txBox="1"/>
          <p:nvPr/>
        </p:nvSpPr>
        <p:spPr>
          <a:xfrm>
            <a:off x="12998484" y="1116697"/>
            <a:ext cx="3708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Ask the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question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“are we all safe?”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3EEF1B3-51BB-E650-63BB-FFD1DCE202B1}"/>
              </a:ext>
            </a:extLst>
          </p:cNvPr>
          <p:cNvSpPr txBox="1"/>
          <p:nvPr/>
        </p:nvSpPr>
        <p:spPr>
          <a:xfrm>
            <a:off x="13297255" y="4153496"/>
            <a:ext cx="47560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issues of overcrowding –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staff can often work safely if staff ratios are appropriate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86C1DDE-718A-EA0D-AA9F-B121341D1221}"/>
              </a:ext>
            </a:extLst>
          </p:cNvPr>
          <p:cNvSpPr txBox="1"/>
          <p:nvPr/>
        </p:nvSpPr>
        <p:spPr>
          <a:xfrm>
            <a:off x="18053335" y="792658"/>
            <a:ext cx="4195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Remove beds, close/decommission seclusion rooms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ADE2D92-9EB2-CAC8-D6CC-2CFD52CF4F3B}"/>
              </a:ext>
            </a:extLst>
          </p:cNvPr>
          <p:cNvSpPr txBox="1"/>
          <p:nvPr/>
        </p:nvSpPr>
        <p:spPr>
          <a:xfrm>
            <a:off x="18398334" y="4135178"/>
            <a:ext cx="6216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Modify the intensive psychiatric environment to provide multipurpose rooms i.e. sensory modulation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Quiet/de-escalation rooms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3F6E34D-EBA3-B1B3-4007-742CDB58A2B0}"/>
              </a:ext>
            </a:extLst>
          </p:cNvPr>
          <p:cNvCxnSpPr>
            <a:cxnSpLocks/>
            <a:stCxn id="145" idx="2"/>
          </p:cNvCxnSpPr>
          <p:nvPr/>
        </p:nvCxnSpPr>
        <p:spPr>
          <a:xfrm>
            <a:off x="14852496" y="2686357"/>
            <a:ext cx="0" cy="71904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5A49199-8247-3CA8-38CD-19A37C5EF7E4}"/>
              </a:ext>
            </a:extLst>
          </p:cNvPr>
          <p:cNvCxnSpPr>
            <a:cxnSpLocks/>
            <a:endCxn id="147" idx="2"/>
          </p:cNvCxnSpPr>
          <p:nvPr/>
        </p:nvCxnSpPr>
        <p:spPr>
          <a:xfrm flipV="1">
            <a:off x="20151248" y="2362318"/>
            <a:ext cx="0" cy="110265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FEF403F4-9EF3-9DCC-B4E4-F7242568951F}"/>
              </a:ext>
            </a:extLst>
          </p:cNvPr>
          <p:cNvCxnSpPr>
            <a:cxnSpLocks/>
            <a:endCxn id="148" idx="0"/>
          </p:cNvCxnSpPr>
          <p:nvPr/>
        </p:nvCxnSpPr>
        <p:spPr>
          <a:xfrm>
            <a:off x="21506748" y="3517670"/>
            <a:ext cx="0" cy="6175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8AA7E0C8-DD77-91B7-60D3-26D90FCB208C}"/>
              </a:ext>
            </a:extLst>
          </p:cNvPr>
          <p:cNvCxnSpPr>
            <a:cxnSpLocks/>
            <a:stCxn id="146" idx="0"/>
          </p:cNvCxnSpPr>
          <p:nvPr/>
        </p:nvCxnSpPr>
        <p:spPr>
          <a:xfrm flipV="1">
            <a:off x="15675295" y="3594659"/>
            <a:ext cx="0" cy="558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0B877D2-0E48-F5BA-28E4-72AAFF5A3704}"/>
              </a:ext>
            </a:extLst>
          </p:cNvPr>
          <p:cNvSpPr txBox="1"/>
          <p:nvPr/>
        </p:nvSpPr>
        <p:spPr>
          <a:xfrm>
            <a:off x="370199" y="1036014"/>
            <a:ext cx="3708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Ask the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question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“are we all safe?”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19A334-BD54-06CD-8D7E-05692ECDA86B}"/>
              </a:ext>
            </a:extLst>
          </p:cNvPr>
          <p:cNvSpPr txBox="1"/>
          <p:nvPr/>
        </p:nvSpPr>
        <p:spPr>
          <a:xfrm>
            <a:off x="668970" y="4072813"/>
            <a:ext cx="47560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issues of overcrowding –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staff can often work safely if staff ratios are appropriate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1788C-84E9-7AEB-C5DB-E48FF3237F02}"/>
              </a:ext>
            </a:extLst>
          </p:cNvPr>
          <p:cNvSpPr txBox="1"/>
          <p:nvPr/>
        </p:nvSpPr>
        <p:spPr>
          <a:xfrm>
            <a:off x="5425050" y="711975"/>
            <a:ext cx="4195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Remove beds, close/decommission seclusion rooms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7F66A-E0AD-A430-D0CE-B3743448C426}"/>
              </a:ext>
            </a:extLst>
          </p:cNvPr>
          <p:cNvSpPr txBox="1"/>
          <p:nvPr/>
        </p:nvSpPr>
        <p:spPr>
          <a:xfrm>
            <a:off x="5770049" y="4054495"/>
            <a:ext cx="6216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Modify the intensive psychiatric environment to provide multipurpose rooms i.e. sensory modulation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Quiet/de-escalation rooms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84C04-D6B1-F8B0-4803-52C17E50FD76}"/>
              </a:ext>
            </a:extLst>
          </p:cNvPr>
          <p:cNvSpPr txBox="1"/>
          <p:nvPr/>
        </p:nvSpPr>
        <p:spPr>
          <a:xfrm>
            <a:off x="-12911931" y="1090393"/>
            <a:ext cx="3622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Manaakitanga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Kai/Food available 24/7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6C3B7-4F29-CC88-D78B-A2DB9AC57856}"/>
              </a:ext>
            </a:extLst>
          </p:cNvPr>
          <p:cNvSpPr txBox="1"/>
          <p:nvPr/>
        </p:nvSpPr>
        <p:spPr>
          <a:xfrm>
            <a:off x="-12650809" y="4361926"/>
            <a:ext cx="53632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Provide training on the cycle of meth use and different stages, often we manage the crash.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4C9A47-0ECA-4209-9F84-DE5021D301F6}"/>
              </a:ext>
            </a:extLst>
          </p:cNvPr>
          <p:cNvSpPr txBox="1"/>
          <p:nvPr/>
        </p:nvSpPr>
        <p:spPr>
          <a:xfrm>
            <a:off x="-8370176" y="501395"/>
            <a:ext cx="6036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CIWAA and drug screening on admission – commencing on a withdrawal pathway ASAP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7908EA-3435-C9E7-47F4-A8B8E56D857C}"/>
              </a:ext>
            </a:extLst>
          </p:cNvPr>
          <p:cNvSpPr txBox="1"/>
          <p:nvPr/>
        </p:nvSpPr>
        <p:spPr>
          <a:xfrm>
            <a:off x="-5965206" y="4156063"/>
            <a:ext cx="446761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Management of agitation and behavioural disturbance protocol</a:t>
            </a:r>
            <a:endParaRPr lang="en-NZ" sz="3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4FD980-8FBE-F7A7-6DFC-F02A7917DCA4}"/>
              </a:ext>
            </a:extLst>
          </p:cNvPr>
          <p:cNvCxnSpPr>
            <a:cxnSpLocks/>
          </p:cNvCxnSpPr>
          <p:nvPr/>
        </p:nvCxnSpPr>
        <p:spPr>
          <a:xfrm>
            <a:off x="-9969175" y="3384292"/>
            <a:ext cx="34277788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9F8892-D04A-83F2-70AE-6EA721E9A8CF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224211" y="2605674"/>
            <a:ext cx="0" cy="71904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542E869-BD09-7DA9-7187-25E9CE00BF55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522963" y="2281635"/>
            <a:ext cx="0" cy="110265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3C1003-29DE-A09B-BC76-44A69BE77A3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878463" y="3436987"/>
            <a:ext cx="0" cy="6175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809FD32-F989-288F-21E4-F210424910AA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-9969174" y="3384292"/>
            <a:ext cx="0" cy="97763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EEF608-90BA-E2B7-6505-7ED8070442F6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-5352126" y="2563498"/>
            <a:ext cx="0" cy="820794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8D4059-A483-C478-8325-1CC20B625145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-3731398" y="3436987"/>
            <a:ext cx="0" cy="719076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E918A04-6CC6-D398-A30E-3CA8F2849D30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3047010" y="3513976"/>
            <a:ext cx="0" cy="558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Diagram 77">
            <a:extLst>
              <a:ext uri="{FF2B5EF4-FFF2-40B4-BE49-F238E27FC236}">
                <a16:creationId xmlns:a16="http://schemas.microsoft.com/office/drawing/2014/main" id="{0A9ACC56-72CC-FB37-F89B-69EC16143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696875"/>
              </p:ext>
            </p:extLst>
          </p:nvPr>
        </p:nvGraphicFramePr>
        <p:xfrm>
          <a:off x="12600000" y="1838609"/>
          <a:ext cx="70231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C7B468DE-E984-EC5A-855D-6F902895DEBB}"/>
              </a:ext>
            </a:extLst>
          </p:cNvPr>
          <p:cNvSpPr txBox="1"/>
          <p:nvPr/>
        </p:nvSpPr>
        <p:spPr>
          <a:xfrm>
            <a:off x="13669404" y="265396"/>
            <a:ext cx="631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genial Black" panose="02000503040000020004" pitchFamily="2" charset="0"/>
              </a:rPr>
              <a:t>P</a:t>
            </a:r>
            <a:r>
              <a:rPr lang="en-US" sz="9600" spc="-3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genial Black" panose="02000503040000020004" pitchFamily="2" charset="0"/>
              </a:rPr>
              <a:t>D</a:t>
            </a:r>
            <a:r>
              <a:rPr lang="en-US" sz="9600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genial Black" panose="02000503040000020004" pitchFamily="2" charset="0"/>
              </a:rPr>
              <a:t>S</a:t>
            </a:r>
            <a:r>
              <a:rPr lang="en-US" sz="9600" spc="-3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genial Black" panose="02000503040000020004" pitchFamily="2" charset="0"/>
              </a:rPr>
              <a:t>A </a:t>
            </a:r>
            <a:r>
              <a:rPr lang="en-US" sz="6000" spc="-300" dirty="0">
                <a:solidFill>
                  <a:srgbClr val="BC8FDD"/>
                </a:solidFill>
                <a:latin typeface="Congenial Black" panose="02000503040000020004" pitchFamily="2" charset="0"/>
              </a:rPr>
              <a:t>Trials</a:t>
            </a:r>
            <a:endParaRPr lang="en-NZ" sz="6000" spc="-300" dirty="0">
              <a:solidFill>
                <a:srgbClr val="BC8FDD"/>
              </a:solidFill>
              <a:latin typeface="Congenial Black" panose="02000503040000020004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5AB0B6-D800-C20B-5554-A63B7ED2B2CA}"/>
              </a:ext>
            </a:extLst>
          </p:cNvPr>
          <p:cNvSpPr txBox="1"/>
          <p:nvPr/>
        </p:nvSpPr>
        <p:spPr>
          <a:xfrm>
            <a:off x="19184950" y="349384"/>
            <a:ext cx="5704115" cy="6243221"/>
          </a:xfrm>
          <a:prstGeom prst="roundRect">
            <a:avLst>
              <a:gd name="adj" fmla="val 464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Driver diagrams using the IHI model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Seclusion Champions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 trials for staff e.g. Pizza night, movie night, fish &amp; chip night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Vapes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Phone use in IPC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 tooth headphones and tablets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Whānau inclusion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Creating a culture of change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 seclusions are high on certain days/times look at creative interventions to address this </a:t>
            </a:r>
          </a:p>
        </p:txBody>
      </p:sp>
    </p:spTree>
    <p:extLst>
      <p:ext uri="{BB962C8B-B14F-4D97-AF65-F5344CB8AC3E}">
        <p14:creationId xmlns:p14="http://schemas.microsoft.com/office/powerpoint/2010/main" val="89084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7E556E-DACF-717E-E40D-8BEB62A91B64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D40AA1D-443C-E08A-583A-1EEEFFE4DD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26202"/>
              </p:ext>
            </p:extLst>
          </p:nvPr>
        </p:nvGraphicFramePr>
        <p:xfrm>
          <a:off x="-412750" y="1838609"/>
          <a:ext cx="70231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365A23-BF37-5522-20C9-B71DD73B5263}"/>
              </a:ext>
            </a:extLst>
          </p:cNvPr>
          <p:cNvSpPr txBox="1"/>
          <p:nvPr/>
        </p:nvSpPr>
        <p:spPr>
          <a:xfrm>
            <a:off x="656654" y="265396"/>
            <a:ext cx="6315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9600" spc="-3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genial Black" panose="02000503040000020004" pitchFamily="2" charset="0"/>
              </a:rPr>
              <a:t>P</a:t>
            </a:r>
            <a:r>
              <a:rPr lang="en-US" sz="9600" spc="-3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ngenial Black" panose="02000503040000020004" pitchFamily="2" charset="0"/>
              </a:rPr>
              <a:t>D</a:t>
            </a:r>
            <a:r>
              <a:rPr lang="en-US" sz="9600" spc="-3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ngenial Black" panose="02000503040000020004" pitchFamily="2" charset="0"/>
              </a:rPr>
              <a:t>S</a:t>
            </a:r>
            <a:r>
              <a:rPr lang="en-US" sz="9600" spc="-3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ngenial Black" panose="02000503040000020004" pitchFamily="2" charset="0"/>
              </a:rPr>
              <a:t>A </a:t>
            </a:r>
            <a:r>
              <a:rPr lang="en-US" sz="6000" spc="-300" dirty="0">
                <a:solidFill>
                  <a:srgbClr val="BC8FDD"/>
                </a:solidFill>
                <a:latin typeface="Congenial Black" panose="02000503040000020004" pitchFamily="2" charset="0"/>
              </a:rPr>
              <a:t>Trials</a:t>
            </a:r>
            <a:endParaRPr lang="en-NZ" sz="6000" spc="-300" dirty="0">
              <a:solidFill>
                <a:srgbClr val="BC8FDD"/>
              </a:solidFill>
              <a:latin typeface="Congenial Black" panose="020005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1C442-C122-9FAC-DFD0-151D353E276E}"/>
              </a:ext>
            </a:extLst>
          </p:cNvPr>
          <p:cNvSpPr txBox="1"/>
          <p:nvPr/>
        </p:nvSpPr>
        <p:spPr>
          <a:xfrm>
            <a:off x="6172200" y="349384"/>
            <a:ext cx="5704115" cy="6243221"/>
          </a:xfrm>
          <a:prstGeom prst="roundRect">
            <a:avLst>
              <a:gd name="adj" fmla="val 4644"/>
            </a:avLst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Driver diagrams using the IHI model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Seclusion Champions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 trials for staff e.g. Pizza night, movie night, fish &amp; chip night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Vapes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Phone use in IPC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 tooth headphones and tablets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Whānau inclusion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Creating a culture of change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400" b="1" spc="-15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If seclusions are high on certain days/times look at creative interventions to address this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D0538E-4C78-3747-64D7-6B7C61F68014}"/>
              </a:ext>
            </a:extLst>
          </p:cNvPr>
          <p:cNvSpPr txBox="1"/>
          <p:nvPr/>
        </p:nvSpPr>
        <p:spPr>
          <a:xfrm>
            <a:off x="-12119214" y="1019579"/>
            <a:ext cx="3708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Ask the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question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“are we all safe?”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6265A4-72FF-3EEA-D5F8-91A70393CEBB}"/>
              </a:ext>
            </a:extLst>
          </p:cNvPr>
          <p:cNvSpPr txBox="1"/>
          <p:nvPr/>
        </p:nvSpPr>
        <p:spPr>
          <a:xfrm>
            <a:off x="-11820443" y="4056378"/>
            <a:ext cx="47560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issues of overcrowding – 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staff can often work safely if staff ratios are appropriate 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98ABE1-667F-2034-1A64-A296C7D6369B}"/>
              </a:ext>
            </a:extLst>
          </p:cNvPr>
          <p:cNvSpPr txBox="1"/>
          <p:nvPr/>
        </p:nvSpPr>
        <p:spPr>
          <a:xfrm>
            <a:off x="-7064363" y="695540"/>
            <a:ext cx="4195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Remove beds, close/decommission seclusion rooms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A42ABF-03FE-0063-51B7-D32E3760CE31}"/>
              </a:ext>
            </a:extLst>
          </p:cNvPr>
          <p:cNvSpPr txBox="1"/>
          <p:nvPr/>
        </p:nvSpPr>
        <p:spPr>
          <a:xfrm>
            <a:off x="-6719364" y="4038060"/>
            <a:ext cx="6216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Modify the intensive psychiatric environment to provide multipurpose rooms i.e. sensory modulation</a:t>
            </a:r>
          </a:p>
          <a:p>
            <a:pPr algn="ctr"/>
            <a:r>
              <a:rPr lang="en-US" sz="3200" b="1" spc="-15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Quiet/de-escalation rooms</a:t>
            </a:r>
            <a:endParaRPr lang="en-NZ" sz="3200" spc="-15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3933EBB-F332-6D76-9DEB-9FBB123BD52D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-10265202" y="2589239"/>
            <a:ext cx="0" cy="719042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40B60-4034-0302-5DFB-4E4BA41485EF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-4966450" y="2265200"/>
            <a:ext cx="0" cy="110265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CB4DFAC-84E6-EAF1-01CB-34293C0068D8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-3610950" y="3420552"/>
            <a:ext cx="0" cy="61750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A42776-04FE-4392-112F-9AB5FBA1EBAC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-9442403" y="3497541"/>
            <a:ext cx="0" cy="55883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41">
            <a:extLst>
              <a:ext uri="{FF2B5EF4-FFF2-40B4-BE49-F238E27FC236}">
                <a16:creationId xmlns:a16="http://schemas.microsoft.com/office/drawing/2014/main" id="{6C1B5C45-EAA8-2E86-3B2F-C46BFE8AB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908A95E-ED16-DC75-0575-CB284663E2DC}"/>
              </a:ext>
            </a:extLst>
          </p:cNvPr>
          <p:cNvSpPr txBox="1">
            <a:spLocks/>
          </p:cNvSpPr>
          <p:nvPr/>
        </p:nvSpPr>
        <p:spPr>
          <a:xfrm>
            <a:off x="12788570" y="2978933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Leadership</a:t>
            </a:r>
            <a:endParaRPr lang="en-US" b="1" dirty="0">
              <a:solidFill>
                <a:schemeClr val="bg1"/>
              </a:solidFill>
              <a:effectLst>
                <a:outerShdw blurRad="190500" dist="101600" dir="5400000" algn="t" rotWithShape="0">
                  <a:schemeClr val="tx1">
                    <a:alpha val="87000"/>
                  </a:schemeClr>
                </a:outerShdw>
              </a:effectLst>
              <a:latin typeface="Congenial Black" panose="02000503040000020004" pitchFamily="2" charset="0"/>
              <a:ea typeface="Tahoma" panose="020B0604030504040204" pitchFamily="34" charset="0"/>
              <a:cs typeface="Posterama" panose="020B0504020200020000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BE4D309-8E36-D8C6-5B58-85F5795D20D9}"/>
              </a:ext>
            </a:extLst>
          </p:cNvPr>
          <p:cNvSpPr txBox="1">
            <a:spLocks/>
          </p:cNvSpPr>
          <p:nvPr/>
        </p:nvSpPr>
        <p:spPr>
          <a:xfrm>
            <a:off x="19079959" y="0"/>
            <a:ext cx="12192000" cy="7287903"/>
          </a:xfrm>
          <a:prstGeom prst="roundRect">
            <a:avLst>
              <a:gd name="adj" fmla="val 3746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No leadership will often lead to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leaders to be able to work towards being seclusion free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all seclusion episodes as a failure in care, where did it go wrong?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When themes have been identified look at addressing them e.g. low staffing, overcrowding, cultural supports, skill-mix etc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Value alignment throughout the </a:t>
            </a:r>
            <a:r>
              <a:rPr lang="en-US" sz="2600" b="1" spc="-150" dirty="0" err="1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organisation</a:t>
            </a: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 – Drs, allied health, community teams - all aware of the project and the criteria for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staff to open the door – if we can't open the door, what do we need to open the door? (seclusion hui)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Leadership into seclusion or leadership out?</a:t>
            </a:r>
          </a:p>
        </p:txBody>
      </p:sp>
    </p:spTree>
    <p:extLst>
      <p:ext uri="{BB962C8B-B14F-4D97-AF65-F5344CB8AC3E}">
        <p14:creationId xmlns:p14="http://schemas.microsoft.com/office/powerpoint/2010/main" val="29586086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46B9D-4C5C-BC6C-24BD-C2E0183FD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325D86-4AEF-EA48-8872-19B79DEBF911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6360E6-4F48-E3B4-D6B4-3E49E0E36CEB}"/>
              </a:ext>
            </a:extLst>
          </p:cNvPr>
          <p:cNvGrpSpPr/>
          <p:nvPr/>
        </p:nvGrpSpPr>
        <p:grpSpPr>
          <a:xfrm>
            <a:off x="-12781561" y="265396"/>
            <a:ext cx="12289065" cy="6327209"/>
            <a:chOff x="-12781561" y="223401"/>
            <a:chExt cx="12289065" cy="6327209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8365E0F8-BD1E-E17B-0243-6B4737895A8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62780527"/>
                </p:ext>
              </p:extLst>
            </p:nvPr>
          </p:nvGraphicFramePr>
          <p:xfrm>
            <a:off x="-12781561" y="1796614"/>
            <a:ext cx="7023100" cy="46143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99ED09-AF9E-A496-ECBC-E5AC7BE0B78E}"/>
                </a:ext>
              </a:extLst>
            </p:cNvPr>
            <p:cNvSpPr txBox="1"/>
            <p:nvPr/>
          </p:nvSpPr>
          <p:spPr>
            <a:xfrm>
              <a:off x="-11712157" y="223401"/>
              <a:ext cx="631507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sz="9600" spc="-300" dirty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Congenial Black" panose="02000503040000020004" pitchFamily="2" charset="0"/>
                </a:rPr>
                <a:t>P</a:t>
              </a:r>
              <a:r>
                <a:rPr lang="en-US" sz="9600" spc="-3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ngenial Black" panose="02000503040000020004" pitchFamily="2" charset="0"/>
                </a:rPr>
                <a:t>D</a:t>
              </a:r>
              <a:r>
                <a:rPr lang="en-US" sz="9600" spc="-3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ongenial Black" panose="02000503040000020004" pitchFamily="2" charset="0"/>
                </a:rPr>
                <a:t>S</a:t>
              </a:r>
              <a:r>
                <a:rPr lang="en-US" sz="9600" spc="-3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genial Black" panose="02000503040000020004" pitchFamily="2" charset="0"/>
                </a:rPr>
                <a:t>A </a:t>
              </a:r>
              <a:r>
                <a:rPr lang="en-US" sz="6000" spc="-300" dirty="0">
                  <a:solidFill>
                    <a:srgbClr val="BC8FDD"/>
                  </a:solidFill>
                  <a:latin typeface="Congenial Black" panose="02000503040000020004" pitchFamily="2" charset="0"/>
                </a:rPr>
                <a:t>Trials</a:t>
              </a:r>
              <a:endParaRPr lang="en-NZ" sz="6000" spc="-300" dirty="0">
                <a:solidFill>
                  <a:srgbClr val="BC8FDD"/>
                </a:solidFill>
                <a:latin typeface="Congenial Black" panose="02000503040000020004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453A91-F2CD-2A85-01C6-B3EF9BDCB022}"/>
                </a:ext>
              </a:extLst>
            </p:cNvPr>
            <p:cNvSpPr txBox="1"/>
            <p:nvPr/>
          </p:nvSpPr>
          <p:spPr>
            <a:xfrm>
              <a:off x="-6196611" y="307389"/>
              <a:ext cx="5704115" cy="6243221"/>
            </a:xfrm>
            <a:prstGeom prst="roundRect">
              <a:avLst>
                <a:gd name="adj" fmla="val 4644"/>
              </a:avLst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Driver diagrams using the IHI model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Seclusion Champions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Fun trials for staff e.g. Pizza night, movie night, fish &amp; chip night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Vapes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Phone use in IPC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Blue tooth headphones and tablets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Whānau inclusion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Creating a culture of change</a:t>
              </a:r>
            </a:p>
            <a:p>
              <a:pPr marL="285750" indent="-2857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NZ" sz="2400" b="1" spc="-150" dirty="0">
                  <a:solidFill>
                    <a:schemeClr val="bg1"/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If seclusions are high on certain days/times look at creative interventions to address this 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D1030A6-42D0-0D25-F6B9-8BBC71F16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308" y="2646012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Leadership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AA466E5-05E7-E0EE-9BB0-24FA3EB61976}"/>
              </a:ext>
            </a:extLst>
          </p:cNvPr>
          <p:cNvSpPr txBox="1">
            <a:spLocks/>
          </p:cNvSpPr>
          <p:nvPr/>
        </p:nvSpPr>
        <p:spPr>
          <a:xfrm>
            <a:off x="7865697" y="-332921"/>
            <a:ext cx="12192000" cy="7287903"/>
          </a:xfrm>
          <a:prstGeom prst="roundRect">
            <a:avLst>
              <a:gd name="adj" fmla="val 3746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No leadership will often lead to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leaders to be able to work towards being seclusion free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all seclusion episodes as a failure in care, where did it go wrong?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When themes have been identified look at addressing them e.g. low staffing, overcrowding, cultural supports, skill-mix etc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Value alignment throughout the </a:t>
            </a:r>
            <a:r>
              <a:rPr lang="en-US" sz="2600" b="1" spc="-150" dirty="0" err="1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organisation</a:t>
            </a: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 – Drs, allied health, community teams - all aware of the project and the criteria for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staff to open the door – if we can't open the door, what do we need to open the door? (seclusion hui)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Leadership into seclusion or leadership out?</a:t>
            </a:r>
          </a:p>
        </p:txBody>
      </p:sp>
    </p:spTree>
    <p:extLst>
      <p:ext uri="{BB962C8B-B14F-4D97-AF65-F5344CB8AC3E}">
        <p14:creationId xmlns:p14="http://schemas.microsoft.com/office/powerpoint/2010/main" val="11515852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0EC1D-4221-916D-422F-C241F151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C4F281-E42D-7A58-77AB-DEA5E80B7597}"/>
              </a:ext>
            </a:extLst>
          </p:cNvPr>
          <p:cNvCxnSpPr>
            <a:cxnSpLocks/>
          </p:cNvCxnSpPr>
          <p:nvPr/>
        </p:nvCxnSpPr>
        <p:spPr>
          <a:xfrm>
            <a:off x="-10938510" y="3384292"/>
            <a:ext cx="35247123" cy="89417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1558A511-0CE2-7CCE-3B0D-FF4F55A81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33622" y="2763981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anchor="ctr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Leadership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A5DE5AB-E141-0809-348E-EABD0A116B8E}"/>
              </a:ext>
            </a:extLst>
          </p:cNvPr>
          <p:cNvSpPr txBox="1">
            <a:spLocks/>
          </p:cNvSpPr>
          <p:nvPr/>
        </p:nvSpPr>
        <p:spPr>
          <a:xfrm>
            <a:off x="0" y="-214952"/>
            <a:ext cx="12192000" cy="7287903"/>
          </a:xfrm>
          <a:prstGeom prst="roundRect">
            <a:avLst>
              <a:gd name="adj" fmla="val 3746"/>
            </a:avLst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No leadership will often lead to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leaders to be able to work towards being seclusion free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Address all seclusion episodes as a failure in care, where did it go wrong?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When themes have been identified look at addressing them e.g. low staffing, overcrowding, cultural supports, skill-mix etc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Value alignment throughout the </a:t>
            </a:r>
            <a:r>
              <a:rPr lang="en-US" sz="2600" b="1" spc="-150" dirty="0" err="1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organisation</a:t>
            </a: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 – Drs, allied health, community teams - all aware of the project and the criteria for seclusion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Support staff to open the door – if we can't open the door, what do we need to open the door? (seclusion hui)</a:t>
            </a:r>
          </a:p>
          <a:p>
            <a:pPr marL="273050" indent="-2730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spc="-150" dirty="0">
                <a:solidFill>
                  <a:schemeClr val="bg1"/>
                </a:solidFill>
                <a:effectLst>
                  <a:outerShdw blurRad="190500" dist="101600" dir="5400000" algn="t" rotWithShape="0">
                    <a:schemeClr val="tx1">
                      <a:alpha val="87000"/>
                    </a:scheme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Leadership into seclusion or leadership out?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F748413-EAC5-D560-4E2A-5FC4F825B416}"/>
              </a:ext>
            </a:extLst>
          </p:cNvPr>
          <p:cNvSpPr txBox="1">
            <a:spLocks/>
          </p:cNvSpPr>
          <p:nvPr/>
        </p:nvSpPr>
        <p:spPr>
          <a:xfrm>
            <a:off x="12935302" y="1224912"/>
            <a:ext cx="4224584" cy="13300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Congenial Black" panose="02000503040000020004" pitchFamily="2" charset="0"/>
                <a:ea typeface="Tahoma" panose="020B0604030504040204" pitchFamily="34" charset="0"/>
                <a:cs typeface="Posterama" panose="020B0504020200020000" pitchFamily="34" charset="0"/>
              </a:rPr>
              <a:t>Nurse Led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AFB353-6099-D75F-BDBF-C29F37F1C573}"/>
              </a:ext>
            </a:extLst>
          </p:cNvPr>
          <p:cNvSpPr txBox="1">
            <a:spLocks/>
          </p:cNvSpPr>
          <p:nvPr/>
        </p:nvSpPr>
        <p:spPr>
          <a:xfrm>
            <a:off x="18726150" y="4198549"/>
            <a:ext cx="5866874" cy="2115615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All seclusions are nurse driven and rarely involve the decision to seclude from the medical team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20F4370-C278-0A3B-623D-1382FA142FF4}"/>
              </a:ext>
            </a:extLst>
          </p:cNvPr>
          <p:cNvSpPr txBox="1">
            <a:spLocks/>
          </p:cNvSpPr>
          <p:nvPr/>
        </p:nvSpPr>
        <p:spPr>
          <a:xfrm>
            <a:off x="18465135" y="886890"/>
            <a:ext cx="4224584" cy="1729019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Nurses strongly advocate for </a:t>
            </a:r>
          </a:p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zero-seclusion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C23200C-FE69-1725-103B-8201C202EC66}"/>
              </a:ext>
            </a:extLst>
          </p:cNvPr>
          <p:cNvSpPr txBox="1">
            <a:spLocks/>
          </p:cNvSpPr>
          <p:nvPr/>
        </p:nvSpPr>
        <p:spPr>
          <a:xfrm>
            <a:off x="13623473" y="4585957"/>
            <a:ext cx="4224584" cy="1330037"/>
          </a:xfrm>
          <a:prstGeom prst="round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spc="-15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ea typeface="Tahoma" panose="020B0604030504040204" pitchFamily="34" charset="0"/>
                <a:cs typeface="Cavolini" panose="03000502040302020204" pitchFamily="66" charset="0"/>
              </a:rPr>
              <a:t>Create a culture of compassion and flexibility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AE158B-3846-81DA-7A4B-52DE9DB32A36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20577427" y="2615909"/>
            <a:ext cx="0" cy="768383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443C20-0345-A75E-6806-8C9B735A8340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21659587" y="3473709"/>
            <a:ext cx="0" cy="724840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6E5306-86A4-895D-27EB-59CFA11E4348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5735765" y="3473709"/>
            <a:ext cx="0" cy="1112248"/>
          </a:xfrm>
          <a:prstGeom prst="line">
            <a:avLst/>
          </a:prstGeom>
          <a:ln w="190500" cap="rnd" cmpd="sng">
            <a:solidFill>
              <a:srgbClr val="7030A0"/>
            </a:solidFill>
            <a:round/>
          </a:ln>
          <a:scene3d>
            <a:camera prst="orthographicFront"/>
            <a:lightRig rig="balanced" dir="t"/>
          </a:scene3d>
          <a:sp3d>
            <a:bevelT w="8255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555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0E2841"/>
      </a:dk2>
      <a:lt2>
        <a:srgbClr val="E8E8E8"/>
      </a:lt2>
      <a:accent1>
        <a:srgbClr val="FFFFFF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Ink Free"/>
        <a:ea typeface=""/>
        <a:cs typeface=""/>
      </a:majorFont>
      <a:minorFont>
        <a:latin typeface="Postera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2344</Words>
  <Application>Microsoft Office PowerPoint</Application>
  <PresentationFormat>Widescreen</PresentationFormat>
  <Paragraphs>289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Cavolini</vt:lpstr>
      <vt:lpstr>Congenial Black</vt:lpstr>
      <vt:lpstr>Ink Free</vt:lpstr>
      <vt:lpstr>Posterama</vt:lpstr>
      <vt:lpstr>Office Theme</vt:lpstr>
      <vt:lpstr>The Zero-Seclusion  Project </vt:lpstr>
      <vt:lpstr>Defining the Criteria for Seclusion</vt:lpstr>
      <vt:lpstr>Investing in Admissions and  Use of Environment  to Provide a Safe Alternative  to Seclusion</vt:lpstr>
      <vt:lpstr>PowerPoint Presentation</vt:lpstr>
      <vt:lpstr>PowerPoint Presentation</vt:lpstr>
      <vt:lpstr>PowerPoint Presentation</vt:lpstr>
      <vt:lpstr>PowerPoint Presentation</vt:lpstr>
      <vt:lpstr>Leadership</vt:lpstr>
      <vt:lpstr>Leadership</vt:lpstr>
      <vt:lpstr>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Carly Pohatu</dc:creator>
  <cp:lastModifiedBy>Carly Pohatu</cp:lastModifiedBy>
  <cp:revision>2</cp:revision>
  <dcterms:created xsi:type="dcterms:W3CDTF">2025-04-08T06:00:17Z</dcterms:created>
  <dcterms:modified xsi:type="dcterms:W3CDTF">2025-04-09T05:05:53Z</dcterms:modified>
</cp:coreProperties>
</file>