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6"/>
  </p:sldMasterIdLst>
  <p:notesMasterIdLst>
    <p:notesMasterId r:id="rId40"/>
  </p:notesMasterIdLst>
  <p:handoutMasterIdLst>
    <p:handoutMasterId r:id="rId41"/>
  </p:handoutMasterIdLst>
  <p:sldIdLst>
    <p:sldId id="256" r:id="rId7"/>
    <p:sldId id="310" r:id="rId8"/>
    <p:sldId id="306" r:id="rId9"/>
    <p:sldId id="307" r:id="rId10"/>
    <p:sldId id="269" r:id="rId11"/>
    <p:sldId id="259" r:id="rId12"/>
    <p:sldId id="300" r:id="rId13"/>
    <p:sldId id="270" r:id="rId14"/>
    <p:sldId id="271" r:id="rId15"/>
    <p:sldId id="304" r:id="rId16"/>
    <p:sldId id="272" r:id="rId17"/>
    <p:sldId id="273" r:id="rId18"/>
    <p:sldId id="281" r:id="rId19"/>
    <p:sldId id="275" r:id="rId20"/>
    <p:sldId id="276" r:id="rId21"/>
    <p:sldId id="277" r:id="rId22"/>
    <p:sldId id="280" r:id="rId23"/>
    <p:sldId id="311" r:id="rId24"/>
    <p:sldId id="312" r:id="rId25"/>
    <p:sldId id="313" r:id="rId26"/>
    <p:sldId id="315" r:id="rId27"/>
    <p:sldId id="294" r:id="rId28"/>
    <p:sldId id="298" r:id="rId29"/>
    <p:sldId id="299" r:id="rId30"/>
    <p:sldId id="316" r:id="rId31"/>
    <p:sldId id="308" r:id="rId32"/>
    <p:sldId id="309" r:id="rId33"/>
    <p:sldId id="290" r:id="rId34"/>
    <p:sldId id="287" r:id="rId35"/>
    <p:sldId id="289" r:id="rId36"/>
    <p:sldId id="284" r:id="rId37"/>
    <p:sldId id="285" r:id="rId38"/>
    <p:sldId id="286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7CD1DA"/>
    <a:srgbClr val="30A1AC"/>
    <a:srgbClr val="15284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26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FF6381-F5D9-B776-6204-7EEACE97AF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2CBFFD-F605-8A18-C14A-B9358DFBD4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936BB-0D47-4E1F-9CD7-50EC266FFE4A}" type="datetimeFigureOut">
              <a:rPr lang="en-NZ" smtClean="0"/>
              <a:t>19/03/2025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62731E-39CB-C9E7-4360-B59C941D3C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5A594F-7CB4-8B92-C0E7-02DC799F52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C4623-F5F6-46D4-A7C6-A10E54C922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78343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A577F-497A-43B1-8E66-47E094C33FF5}" type="datetimeFigureOut">
              <a:rPr lang="en-NZ" smtClean="0"/>
              <a:t>19/03/2025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91046-FBC9-48E1-9EA8-1319D1C92B0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25396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91046-FBC9-48E1-9EA8-1319D1C92B07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5634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91046-FBC9-48E1-9EA8-1319D1C92B07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89828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91046-FBC9-48E1-9EA8-1319D1C92B07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6932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91046-FBC9-48E1-9EA8-1319D1C92B07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57196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91046-FBC9-48E1-9EA8-1319D1C92B07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7261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91046-FBC9-48E1-9EA8-1319D1C92B07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33788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91046-FBC9-48E1-9EA8-1319D1C92B07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77850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91046-FBC9-48E1-9EA8-1319D1C92B07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312943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91046-FBC9-48E1-9EA8-1319D1C92B07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602814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91046-FBC9-48E1-9EA8-1319D1C92B07}" type="slidenum">
              <a:rPr lang="en-NZ" smtClean="0"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394332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91046-FBC9-48E1-9EA8-1319D1C92B07}" type="slidenum">
              <a:rPr lang="en-NZ" smtClean="0"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80464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91046-FBC9-48E1-9EA8-1319D1C92B07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583321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91046-FBC9-48E1-9EA8-1319D1C92B07}" type="slidenum">
              <a:rPr lang="en-NZ" smtClean="0"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255490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91046-FBC9-48E1-9EA8-1319D1C92B07}" type="slidenum">
              <a:rPr lang="en-NZ" smtClean="0"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198435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91046-FBC9-48E1-9EA8-1319D1C92B07}" type="slidenum">
              <a:rPr lang="en-NZ" smtClean="0"/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783332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91046-FBC9-48E1-9EA8-1319D1C92B07}" type="slidenum">
              <a:rPr lang="en-NZ" smtClean="0"/>
              <a:t>23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167463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91046-FBC9-48E1-9EA8-1319D1C92B07}" type="slidenum">
              <a:rPr lang="en-NZ" smtClean="0"/>
              <a:t>24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687016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91046-FBC9-48E1-9EA8-1319D1C92B07}" type="slidenum">
              <a:rPr lang="en-NZ" smtClean="0"/>
              <a:t>25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134398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91046-FBC9-48E1-9EA8-1319D1C92B07}" type="slidenum">
              <a:rPr lang="en-NZ" smtClean="0"/>
              <a:t>26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39992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91046-FBC9-48E1-9EA8-1319D1C92B07}" type="slidenum">
              <a:rPr lang="en-NZ" smtClean="0"/>
              <a:t>27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700126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91046-FBC9-48E1-9EA8-1319D1C92B07}" type="slidenum">
              <a:rPr lang="en-NZ" smtClean="0"/>
              <a:t>28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729728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91046-FBC9-48E1-9EA8-1319D1C92B07}" type="slidenum">
              <a:rPr lang="en-NZ" smtClean="0"/>
              <a:t>29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96149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91046-FBC9-48E1-9EA8-1319D1C92B07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562163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91046-FBC9-48E1-9EA8-1319D1C92B07}" type="slidenum">
              <a:rPr lang="en-NZ" smtClean="0"/>
              <a:t>30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926174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91046-FBC9-48E1-9EA8-1319D1C92B07}" type="slidenum">
              <a:rPr lang="en-NZ" smtClean="0"/>
              <a:t>31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580423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91046-FBC9-48E1-9EA8-1319D1C92B07}" type="slidenum">
              <a:rPr lang="en-NZ" smtClean="0"/>
              <a:t>32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84434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91046-FBC9-48E1-9EA8-1319D1C92B07}" type="slidenum">
              <a:rPr lang="en-NZ" smtClean="0"/>
              <a:t>33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5006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91046-FBC9-48E1-9EA8-1319D1C92B07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55921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91046-FBC9-48E1-9EA8-1319D1C92B07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15264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91046-FBC9-48E1-9EA8-1319D1C92B07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09489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91046-FBC9-48E1-9EA8-1319D1C92B07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0047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91046-FBC9-48E1-9EA8-1319D1C92B07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68053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91046-FBC9-48E1-9EA8-1319D1C92B07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23983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93C1A-7E8B-5B4D-B334-021AB877E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218" y="1135889"/>
            <a:ext cx="11471563" cy="2484765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A153A9-7244-E894-6BA6-77F971887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218" y="3611418"/>
            <a:ext cx="11471563" cy="172314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1513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C23E5-2A40-C246-3388-FA8D04454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60A08-5FA6-5437-D782-6AC887CDE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2811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783BA-D01D-DAAC-C067-47A534AAF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C6058-E943-067D-9BA5-0F4669D1A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CBCB9B-3C04-7D85-87F7-E46FCC5C8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40221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D5719-1F72-7BC9-D111-1190A8632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A36C6148-2A07-5BB6-4735-CBBB835E11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7291" y="1495514"/>
            <a:ext cx="2468418" cy="4418176"/>
          </a:xfrm>
          <a:prstGeom prst="round2DiagRect">
            <a:avLst/>
          </a:prstGeom>
          <a:noFill/>
          <a:ln w="28575" cap="flat" cmpd="sng" algn="ctr">
            <a:solidFill>
              <a:srgbClr val="30A1A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7AEC35-24E8-053D-567F-F017C87E27C9}"/>
              </a:ext>
            </a:extLst>
          </p:cNvPr>
          <p:cNvSpPr txBox="1"/>
          <p:nvPr userDrawn="1"/>
        </p:nvSpPr>
        <p:spPr>
          <a:xfrm>
            <a:off x="607290" y="1616536"/>
            <a:ext cx="2468418" cy="772107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r>
              <a:rPr lang="en-NZ" sz="1200" b="1" dirty="0">
                <a:solidFill>
                  <a:srgbClr val="15284C"/>
                </a:solidFill>
              </a:rPr>
              <a:t>Heading</a:t>
            </a:r>
          </a:p>
          <a:p>
            <a:endParaRPr lang="en-NZ" sz="1200" b="1" dirty="0">
              <a:solidFill>
                <a:srgbClr val="15284C"/>
              </a:solidFill>
            </a:endParaRPr>
          </a:p>
          <a:p>
            <a:r>
              <a:rPr lang="en-NZ" sz="1200" dirty="0">
                <a:solidFill>
                  <a:srgbClr val="15284C"/>
                </a:solidFill>
              </a:rPr>
              <a:t>Text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1BB8C352-46F1-FFD7-B00E-CB84913A50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396673" y="1517509"/>
            <a:ext cx="2468418" cy="4418176"/>
          </a:xfrm>
          <a:prstGeom prst="round2DiagRect">
            <a:avLst/>
          </a:prstGeom>
          <a:noFill/>
          <a:ln w="28575" cap="flat" cmpd="sng" algn="ctr">
            <a:solidFill>
              <a:srgbClr val="30A1A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0D8479-C785-B49A-5C3E-93E479636B6F}"/>
              </a:ext>
            </a:extLst>
          </p:cNvPr>
          <p:cNvSpPr txBox="1"/>
          <p:nvPr userDrawn="1"/>
        </p:nvSpPr>
        <p:spPr>
          <a:xfrm>
            <a:off x="3396672" y="1638531"/>
            <a:ext cx="2468418" cy="772107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r>
              <a:rPr lang="en-NZ" sz="1200" b="1" dirty="0">
                <a:solidFill>
                  <a:srgbClr val="15284C"/>
                </a:solidFill>
              </a:rPr>
              <a:t>Heading</a:t>
            </a:r>
          </a:p>
          <a:p>
            <a:endParaRPr lang="en-NZ" sz="1200" b="1" dirty="0">
              <a:solidFill>
                <a:srgbClr val="15284C"/>
              </a:solidFill>
            </a:endParaRPr>
          </a:p>
          <a:p>
            <a:r>
              <a:rPr lang="en-NZ" sz="1200" dirty="0">
                <a:solidFill>
                  <a:srgbClr val="15284C"/>
                </a:solidFill>
              </a:rPr>
              <a:t>Text</a:t>
            </a:r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4F75A583-0767-D1DB-BA75-65A03CD13A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186055" y="1517509"/>
            <a:ext cx="2468418" cy="4418176"/>
          </a:xfrm>
          <a:prstGeom prst="round2DiagRect">
            <a:avLst/>
          </a:prstGeom>
          <a:noFill/>
          <a:ln w="28575" cap="flat" cmpd="sng" algn="ctr">
            <a:solidFill>
              <a:srgbClr val="30A1A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849C80-0F8C-903E-927B-6F3CFF03D7B0}"/>
              </a:ext>
            </a:extLst>
          </p:cNvPr>
          <p:cNvSpPr txBox="1"/>
          <p:nvPr userDrawn="1"/>
        </p:nvSpPr>
        <p:spPr>
          <a:xfrm>
            <a:off x="6186054" y="1638531"/>
            <a:ext cx="2468418" cy="772107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r>
              <a:rPr lang="en-NZ" sz="1200" b="1" dirty="0">
                <a:solidFill>
                  <a:srgbClr val="15284C"/>
                </a:solidFill>
              </a:rPr>
              <a:t>Heading</a:t>
            </a:r>
          </a:p>
          <a:p>
            <a:endParaRPr lang="en-NZ" sz="1200" b="1" dirty="0">
              <a:solidFill>
                <a:srgbClr val="15284C"/>
              </a:solidFill>
            </a:endParaRPr>
          </a:p>
          <a:p>
            <a:r>
              <a:rPr lang="en-NZ" sz="1200" dirty="0">
                <a:solidFill>
                  <a:srgbClr val="15284C"/>
                </a:solidFill>
              </a:rPr>
              <a:t>Text</a:t>
            </a: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04883AF5-0DD2-93CA-717E-E5B8FA237D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975437" y="1495514"/>
            <a:ext cx="2468418" cy="4418176"/>
          </a:xfrm>
          <a:prstGeom prst="round2DiagRect">
            <a:avLst/>
          </a:prstGeom>
          <a:noFill/>
          <a:ln w="28575" cap="flat" cmpd="sng" algn="ctr">
            <a:solidFill>
              <a:srgbClr val="30A1A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4A2B60-F15A-A2FC-804A-96C46731D471}"/>
              </a:ext>
            </a:extLst>
          </p:cNvPr>
          <p:cNvSpPr txBox="1"/>
          <p:nvPr userDrawn="1"/>
        </p:nvSpPr>
        <p:spPr>
          <a:xfrm>
            <a:off x="8975436" y="1616536"/>
            <a:ext cx="2468418" cy="772107"/>
          </a:xfrm>
          <a:prstGeom prst="rect">
            <a:avLst/>
          </a:prstGeom>
          <a:noFill/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NZ" sz="1200" b="1" dirty="0">
                <a:solidFill>
                  <a:srgbClr val="15284C"/>
                </a:solidFill>
              </a:rPr>
              <a:t>Heading</a:t>
            </a:r>
          </a:p>
          <a:p>
            <a:endParaRPr lang="en-NZ" sz="1200" b="1" dirty="0">
              <a:solidFill>
                <a:srgbClr val="15284C"/>
              </a:solidFill>
            </a:endParaRPr>
          </a:p>
          <a:p>
            <a:r>
              <a:rPr lang="en-NZ" sz="1200" dirty="0">
                <a:solidFill>
                  <a:srgbClr val="15284C"/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929788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D5719-1F72-7BC9-D111-1190A8632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27E3C064-291C-F166-BD35-1943EA1780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7290" y="1433948"/>
            <a:ext cx="2042989" cy="4418176"/>
          </a:xfrm>
          <a:prstGeom prst="round2DiagRect">
            <a:avLst/>
          </a:prstGeom>
          <a:noFill/>
          <a:ln w="28575" cap="flat" cmpd="sng" algn="ctr">
            <a:solidFill>
              <a:srgbClr val="30A1A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8E07FE-8B59-5EA1-B5E2-B17D0C98857A}"/>
              </a:ext>
            </a:extLst>
          </p:cNvPr>
          <p:cNvSpPr txBox="1"/>
          <p:nvPr userDrawn="1"/>
        </p:nvSpPr>
        <p:spPr>
          <a:xfrm>
            <a:off x="607290" y="1554970"/>
            <a:ext cx="2042989" cy="772107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NZ" sz="1200" b="1" dirty="0">
                <a:solidFill>
                  <a:srgbClr val="15284C"/>
                </a:solidFill>
              </a:rPr>
              <a:t>Heading</a:t>
            </a:r>
          </a:p>
          <a:p>
            <a:endParaRPr lang="en-NZ" sz="1200" b="1" dirty="0">
              <a:solidFill>
                <a:srgbClr val="15284C"/>
              </a:solidFill>
            </a:endParaRPr>
          </a:p>
          <a:p>
            <a:r>
              <a:rPr lang="en-NZ" sz="1200" dirty="0">
                <a:solidFill>
                  <a:srgbClr val="15284C"/>
                </a:solidFill>
              </a:rPr>
              <a:t>Text</a:t>
            </a: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43EA2FA-1BDA-1054-0AE7-B5381EBB06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840898" y="1433948"/>
            <a:ext cx="2042989" cy="4418176"/>
          </a:xfrm>
          <a:prstGeom prst="round2DiagRect">
            <a:avLst/>
          </a:prstGeom>
          <a:noFill/>
          <a:ln w="28575" cap="flat" cmpd="sng" algn="ctr">
            <a:solidFill>
              <a:srgbClr val="30A1A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08D9C3-89DF-0DD6-7056-169591F7A12D}"/>
              </a:ext>
            </a:extLst>
          </p:cNvPr>
          <p:cNvSpPr txBox="1"/>
          <p:nvPr userDrawn="1"/>
        </p:nvSpPr>
        <p:spPr>
          <a:xfrm>
            <a:off x="2840898" y="1554970"/>
            <a:ext cx="2042989" cy="772107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NZ" sz="1200" b="1" dirty="0">
                <a:solidFill>
                  <a:srgbClr val="15284C"/>
                </a:solidFill>
              </a:rPr>
              <a:t>Heading</a:t>
            </a:r>
          </a:p>
          <a:p>
            <a:endParaRPr lang="en-NZ" sz="1200" b="1" dirty="0">
              <a:solidFill>
                <a:srgbClr val="15284C"/>
              </a:solidFill>
            </a:endParaRPr>
          </a:p>
          <a:p>
            <a:r>
              <a:rPr lang="en-NZ" sz="1200" dirty="0">
                <a:solidFill>
                  <a:srgbClr val="15284C"/>
                </a:solidFill>
              </a:rPr>
              <a:t>Text</a:t>
            </a: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78A8C96C-A00E-F14D-FA01-A006C563E0D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074506" y="1433948"/>
            <a:ext cx="2042989" cy="4418176"/>
          </a:xfrm>
          <a:prstGeom prst="round2DiagRect">
            <a:avLst/>
          </a:prstGeom>
          <a:noFill/>
          <a:ln w="28575" cap="flat" cmpd="sng" algn="ctr">
            <a:solidFill>
              <a:srgbClr val="30A1A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A20922-C209-59B3-4FF9-6C9E7BA5371D}"/>
              </a:ext>
            </a:extLst>
          </p:cNvPr>
          <p:cNvSpPr txBox="1"/>
          <p:nvPr userDrawn="1"/>
        </p:nvSpPr>
        <p:spPr>
          <a:xfrm>
            <a:off x="5074506" y="1554970"/>
            <a:ext cx="2042989" cy="772107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NZ" sz="1200" b="1" dirty="0">
                <a:solidFill>
                  <a:srgbClr val="15284C"/>
                </a:solidFill>
              </a:rPr>
              <a:t>Heading</a:t>
            </a:r>
          </a:p>
          <a:p>
            <a:endParaRPr lang="en-NZ" sz="1200" b="1" dirty="0">
              <a:solidFill>
                <a:srgbClr val="15284C"/>
              </a:solidFill>
            </a:endParaRPr>
          </a:p>
          <a:p>
            <a:r>
              <a:rPr lang="en-NZ" sz="1200" dirty="0">
                <a:solidFill>
                  <a:srgbClr val="15284C"/>
                </a:solidFill>
              </a:rPr>
              <a:t>Text</a:t>
            </a: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46850CD1-D82A-9FF6-CD7B-20176B9C38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308114" y="1433948"/>
            <a:ext cx="2042989" cy="4418176"/>
          </a:xfrm>
          <a:prstGeom prst="round2DiagRect">
            <a:avLst/>
          </a:prstGeom>
          <a:noFill/>
          <a:ln w="28575" cap="flat" cmpd="sng" algn="ctr">
            <a:solidFill>
              <a:srgbClr val="30A1A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7B745D-BB7F-8F27-8EEA-09285ECA9164}"/>
              </a:ext>
            </a:extLst>
          </p:cNvPr>
          <p:cNvSpPr txBox="1"/>
          <p:nvPr userDrawn="1"/>
        </p:nvSpPr>
        <p:spPr>
          <a:xfrm>
            <a:off x="7308114" y="1554970"/>
            <a:ext cx="2042989" cy="772107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NZ" sz="1200" b="1" dirty="0">
                <a:solidFill>
                  <a:srgbClr val="15284C"/>
                </a:solidFill>
              </a:rPr>
              <a:t>Heading</a:t>
            </a:r>
          </a:p>
          <a:p>
            <a:endParaRPr lang="en-NZ" sz="1200" b="1" dirty="0">
              <a:solidFill>
                <a:srgbClr val="15284C"/>
              </a:solidFill>
            </a:endParaRPr>
          </a:p>
          <a:p>
            <a:r>
              <a:rPr lang="en-NZ" sz="1200" dirty="0">
                <a:solidFill>
                  <a:srgbClr val="15284C"/>
                </a:solidFill>
              </a:rPr>
              <a:t>Text</a:t>
            </a: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68B11042-1F73-F76D-17D1-AFFB577E8E7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541721" y="1433948"/>
            <a:ext cx="2042989" cy="4418176"/>
          </a:xfrm>
          <a:prstGeom prst="round2DiagRect">
            <a:avLst/>
          </a:prstGeom>
          <a:noFill/>
          <a:ln w="28575" cap="flat" cmpd="sng" algn="ctr">
            <a:solidFill>
              <a:srgbClr val="30A1A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105D19-6032-4693-265F-082CD228066F}"/>
              </a:ext>
            </a:extLst>
          </p:cNvPr>
          <p:cNvSpPr txBox="1"/>
          <p:nvPr userDrawn="1"/>
        </p:nvSpPr>
        <p:spPr>
          <a:xfrm>
            <a:off x="9541721" y="1554970"/>
            <a:ext cx="2042989" cy="772107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NZ" sz="1200" b="1" dirty="0">
                <a:solidFill>
                  <a:srgbClr val="15284C"/>
                </a:solidFill>
              </a:rPr>
              <a:t>Heading</a:t>
            </a:r>
          </a:p>
          <a:p>
            <a:endParaRPr lang="en-NZ" sz="1200" b="1" dirty="0">
              <a:solidFill>
                <a:srgbClr val="15284C"/>
              </a:solidFill>
            </a:endParaRPr>
          </a:p>
          <a:p>
            <a:r>
              <a:rPr lang="en-NZ" sz="1200" dirty="0">
                <a:solidFill>
                  <a:srgbClr val="15284C"/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437849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E1CA3CF-DEC3-FC15-95F5-B02DD5A524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04491" y="592283"/>
            <a:ext cx="6007760" cy="973714"/>
          </a:xfrm>
        </p:spPr>
        <p:txBody>
          <a:bodyPr/>
          <a:lstStyle>
            <a:lvl1pPr>
              <a:defRPr b="1">
                <a:solidFill>
                  <a:srgbClr val="30A1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  <a:endParaRPr lang="en-NZ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D854D0A-8462-087C-4B82-5B1F1022803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1918" y="498763"/>
            <a:ext cx="4613564" cy="58604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D640BC3-74B3-5DC5-F85B-C19A785D6550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5704609" y="1517073"/>
            <a:ext cx="6005946" cy="4659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z="180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2105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4012877-EC05-F12C-E609-0EECB9B019A7}"/>
              </a:ext>
            </a:extLst>
          </p:cNvPr>
          <p:cNvSpPr txBox="1">
            <a:spLocks/>
          </p:cNvSpPr>
          <p:nvPr userDrawn="1"/>
        </p:nvSpPr>
        <p:spPr>
          <a:xfrm>
            <a:off x="5721767" y="328332"/>
            <a:ext cx="5409436" cy="973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0A1A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  <a:endParaRPr lang="en-NZ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A1499AB-062A-915C-D25F-63D763238D1D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5721767" y="1253122"/>
            <a:ext cx="6114158" cy="4659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z="1800" dirty="0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7FE3D1-7C32-9406-5F1A-473C5716FE08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295055" y="1253122"/>
            <a:ext cx="5011883" cy="4659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z="180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379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s/info 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808A06-1B28-ABC8-7E82-26B0514BCA6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54627" y="1617044"/>
            <a:ext cx="3356264" cy="37862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C2380-CC50-9C7E-EA21-C25F3FA0DAE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04014" y="1617046"/>
            <a:ext cx="3356264" cy="37862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AB69F3C-C582-AF27-435C-2C347E486435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201891" y="1617045"/>
            <a:ext cx="3335482" cy="37862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5231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81ABCD-5881-86A5-D71F-6CDD6BB1A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775F4-8C5A-2C00-6E73-929C33ADE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5470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9" r:id="rId3"/>
    <p:sldLayoutId id="2147483701" r:id="rId4"/>
    <p:sldLayoutId id="2147483707" r:id="rId5"/>
    <p:sldLayoutId id="2147483708" r:id="rId6"/>
    <p:sldLayoutId id="2147483709" r:id="rId7"/>
    <p:sldLayoutId id="214748367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0A1A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528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528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8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8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8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EFF5F-F15E-B050-BEDF-80CEEF798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218" y="1135889"/>
            <a:ext cx="7603375" cy="2484765"/>
          </a:xfrm>
        </p:spPr>
        <p:txBody>
          <a:bodyPr>
            <a:normAutofit/>
          </a:bodyPr>
          <a:lstStyle/>
          <a:p>
            <a:r>
              <a:rPr lang="en-NZ" sz="4000" dirty="0" smtClean="0"/>
              <a:t>Through the looking glass and down the rabbit hole</a:t>
            </a:r>
            <a:endParaRPr lang="en-NZ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EB43C6-3F4A-0586-20A2-D7368F622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218" y="3998422"/>
            <a:ext cx="11471563" cy="1336140"/>
          </a:xfrm>
        </p:spPr>
        <p:txBody>
          <a:bodyPr/>
          <a:lstStyle/>
          <a:p>
            <a:r>
              <a:rPr lang="en-NZ" b="1" dirty="0"/>
              <a:t>Te </a:t>
            </a:r>
            <a:r>
              <a:rPr lang="en-NZ" b="1" dirty="0" err="1"/>
              <a:t>Toka</a:t>
            </a:r>
            <a:r>
              <a:rPr lang="en-NZ" b="1" dirty="0"/>
              <a:t> </a:t>
            </a:r>
            <a:r>
              <a:rPr lang="en-NZ" b="1" dirty="0" err="1"/>
              <a:t>Tumai’s</a:t>
            </a:r>
            <a:r>
              <a:rPr lang="en-NZ" b="1" dirty="0"/>
              <a:t> journey in telling our own story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2451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4695F-AA70-CB1B-DC19-E2FC4DBCE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1"/>
            <a:ext cx="10515600" cy="881149"/>
          </a:xfrm>
        </p:spPr>
        <p:txBody>
          <a:bodyPr/>
          <a:lstStyle/>
          <a:p>
            <a:r>
              <a:rPr lang="en-NZ" dirty="0" smtClean="0"/>
              <a:t>Why these?</a:t>
            </a:r>
            <a:endParaRPr lang="en-N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211" y="881148"/>
            <a:ext cx="7684573" cy="473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8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4695F-AA70-CB1B-DC19-E2FC4DBCE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75" y="1"/>
            <a:ext cx="10515600" cy="773084"/>
          </a:xfrm>
        </p:spPr>
        <p:txBody>
          <a:bodyPr/>
          <a:lstStyle/>
          <a:p>
            <a:r>
              <a:rPr lang="en-NZ" dirty="0" smtClean="0"/>
              <a:t>Why these?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625" y="880104"/>
            <a:ext cx="8124304" cy="491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7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4695F-AA70-CB1B-DC19-E2FC4DBCE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262" y="0"/>
            <a:ext cx="10515600" cy="798022"/>
          </a:xfrm>
        </p:spPr>
        <p:txBody>
          <a:bodyPr/>
          <a:lstStyle/>
          <a:p>
            <a:r>
              <a:rPr lang="en-NZ" dirty="0" smtClean="0"/>
              <a:t>Why these?</a:t>
            </a:r>
            <a:endParaRPr lang="en-N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938" y="869660"/>
            <a:ext cx="7653857" cy="489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0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203" y="1294958"/>
            <a:ext cx="4086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b="1" dirty="0" smtClean="0">
                <a:solidFill>
                  <a:srgbClr val="FF0000"/>
                </a:solidFill>
              </a:rPr>
              <a:t>Telling our story</a:t>
            </a:r>
            <a:endParaRPr lang="en-NZ" sz="28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42" y="1818177"/>
            <a:ext cx="6272561" cy="38944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3764" y="1818177"/>
            <a:ext cx="5319860" cy="35995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0194" y="150829"/>
            <a:ext cx="10774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>
                <a:solidFill>
                  <a:srgbClr val="30A1A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If we want to tell </a:t>
            </a:r>
            <a:r>
              <a:rPr lang="en-NZ" sz="2800" b="1" u="sng" dirty="0">
                <a:solidFill>
                  <a:srgbClr val="30A1A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our actual story </a:t>
            </a:r>
            <a:r>
              <a:rPr lang="en-NZ" sz="2800" b="1" dirty="0">
                <a:solidFill>
                  <a:srgbClr val="30A1A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 need data that captures and reflects what is happening </a:t>
            </a:r>
          </a:p>
        </p:txBody>
      </p:sp>
    </p:spTree>
    <p:extLst>
      <p:ext uri="{BB962C8B-B14F-4D97-AF65-F5344CB8AC3E}">
        <p14:creationId xmlns:p14="http://schemas.microsoft.com/office/powerpoint/2010/main" val="140075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4695F-AA70-CB1B-DC19-E2FC4DBCE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89214"/>
          </a:xfrm>
        </p:spPr>
        <p:txBody>
          <a:bodyPr/>
          <a:lstStyle/>
          <a:p>
            <a:r>
              <a:rPr lang="en-NZ" dirty="0" smtClean="0"/>
              <a:t>Where we started - Outcomes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0604A-A93D-ADE7-40EC-FEDD6F085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1130" y="1519291"/>
            <a:ext cx="4144154" cy="46576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NZ" sz="3000" b="1" dirty="0">
                <a:solidFill>
                  <a:srgbClr val="FF0000"/>
                </a:solidFill>
              </a:rPr>
              <a:t>Outcomes</a:t>
            </a:r>
          </a:p>
          <a:p>
            <a:r>
              <a:rPr lang="en-NZ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Most challenging area</a:t>
            </a:r>
          </a:p>
          <a:p>
            <a:endParaRPr lang="en-NZ" sz="15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NZ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Poor </a:t>
            </a:r>
            <a:r>
              <a:rPr lang="en-NZ" dirty="0">
                <a:solidFill>
                  <a:schemeClr val="tx2">
                    <a:lumMod val="75000"/>
                    <a:lumOff val="25000"/>
                  </a:schemeClr>
                </a:solidFill>
              </a:rPr>
              <a:t>understanding of how HCC </a:t>
            </a:r>
            <a:r>
              <a:rPr lang="en-NZ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supports this</a:t>
            </a:r>
          </a:p>
          <a:p>
            <a:endParaRPr lang="en-NZ" sz="15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NZ" dirty="0">
                <a:solidFill>
                  <a:schemeClr val="tx2">
                    <a:lumMod val="75000"/>
                    <a:lumOff val="25000"/>
                  </a:schemeClr>
                </a:solidFill>
              </a:rPr>
              <a:t>Lots of clinical questions &amp; </a:t>
            </a:r>
            <a:r>
              <a:rPr lang="en-NZ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uncertainty</a:t>
            </a:r>
          </a:p>
          <a:p>
            <a:endParaRPr lang="en-NZ" sz="15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NZ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Training a key issue</a:t>
            </a:r>
          </a:p>
          <a:p>
            <a:endParaRPr lang="en-NZ" sz="15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NZ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Less overt resistance</a:t>
            </a:r>
            <a:endParaRPr lang="en-NZ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18" y="1519291"/>
            <a:ext cx="6924501" cy="428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1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4695F-AA70-CB1B-DC19-E2FC4DBCE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"/>
            <a:ext cx="10515600" cy="931024"/>
          </a:xfrm>
        </p:spPr>
        <p:txBody>
          <a:bodyPr/>
          <a:lstStyle/>
          <a:p>
            <a:r>
              <a:rPr lang="en-NZ" dirty="0" smtClean="0"/>
              <a:t>Where we started – </a:t>
            </a:r>
            <a:r>
              <a:rPr lang="en-NZ" dirty="0" smtClean="0">
                <a:solidFill>
                  <a:srgbClr val="FF0000"/>
                </a:solidFill>
              </a:rPr>
              <a:t>Social Indicators</a:t>
            </a:r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0604A-A93D-ADE7-40EC-FEDD6F085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40" y="1324264"/>
            <a:ext cx="3981796" cy="4852699"/>
          </a:xfrm>
        </p:spPr>
        <p:txBody>
          <a:bodyPr/>
          <a:lstStyle/>
          <a:p>
            <a:pPr marL="0" indent="0">
              <a:buNone/>
            </a:pPr>
            <a:r>
              <a:rPr lang="en-NZ" b="1" dirty="0" smtClean="0">
                <a:solidFill>
                  <a:srgbClr val="FF0000"/>
                </a:solidFill>
              </a:rPr>
              <a:t>Social Indicators </a:t>
            </a:r>
          </a:p>
          <a:p>
            <a:r>
              <a:rPr lang="en-NZ" sz="2600" dirty="0" smtClean="0">
                <a:solidFill>
                  <a:srgbClr val="0070C0"/>
                </a:solidFill>
              </a:rPr>
              <a:t>Relatively </a:t>
            </a:r>
            <a:r>
              <a:rPr lang="en-NZ" sz="2600" dirty="0">
                <a:solidFill>
                  <a:srgbClr val="0070C0"/>
                </a:solidFill>
              </a:rPr>
              <a:t>easy to </a:t>
            </a:r>
            <a:r>
              <a:rPr lang="en-NZ" sz="2600" dirty="0" smtClean="0">
                <a:solidFill>
                  <a:srgbClr val="0070C0"/>
                </a:solidFill>
              </a:rPr>
              <a:t>implement</a:t>
            </a:r>
          </a:p>
          <a:p>
            <a:endParaRPr lang="en-NZ" sz="1400" dirty="0">
              <a:solidFill>
                <a:srgbClr val="0070C0"/>
              </a:solidFill>
            </a:endParaRPr>
          </a:p>
          <a:p>
            <a:r>
              <a:rPr lang="en-NZ" sz="2600" dirty="0" smtClean="0">
                <a:solidFill>
                  <a:srgbClr val="0070C0"/>
                </a:solidFill>
              </a:rPr>
              <a:t>Helped by employment &amp; housing initiatives</a:t>
            </a:r>
          </a:p>
          <a:p>
            <a:endParaRPr lang="en-NZ" sz="1400" dirty="0" smtClean="0">
              <a:solidFill>
                <a:srgbClr val="0070C0"/>
              </a:solidFill>
            </a:endParaRPr>
          </a:p>
          <a:p>
            <a:r>
              <a:rPr lang="en-NZ" sz="2600" dirty="0" smtClean="0">
                <a:solidFill>
                  <a:srgbClr val="0070C0"/>
                </a:solidFill>
              </a:rPr>
              <a:t>Is not just current ratings but need for an ongoing on process</a:t>
            </a:r>
            <a:endParaRPr lang="en-NZ" sz="26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062" y="1172094"/>
            <a:ext cx="7279926" cy="450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2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4695F-AA70-CB1B-DC19-E2FC4DBCE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56458"/>
          </a:xfrm>
        </p:spPr>
        <p:txBody>
          <a:bodyPr/>
          <a:lstStyle/>
          <a:p>
            <a:r>
              <a:rPr lang="en-NZ" dirty="0" smtClean="0"/>
              <a:t>Where we started – </a:t>
            </a:r>
            <a:r>
              <a:rPr lang="en-NZ" dirty="0" smtClean="0">
                <a:solidFill>
                  <a:srgbClr val="FF0000"/>
                </a:solidFill>
              </a:rPr>
              <a:t>Diagnosis (90d)</a:t>
            </a:r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0604A-A93D-ADE7-40EC-FEDD6F085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171" y="1690688"/>
            <a:ext cx="5102629" cy="4351338"/>
          </a:xfrm>
        </p:spPr>
        <p:txBody>
          <a:bodyPr/>
          <a:lstStyle/>
          <a:p>
            <a:pPr marL="0" indent="0">
              <a:buNone/>
            </a:pPr>
            <a:r>
              <a:rPr lang="en-NZ" b="1" dirty="0" smtClean="0">
                <a:solidFill>
                  <a:srgbClr val="FF0000"/>
                </a:solidFill>
              </a:rPr>
              <a:t>Diagnosis </a:t>
            </a:r>
          </a:p>
          <a:p>
            <a:r>
              <a:rPr lang="en-NZ" dirty="0" smtClean="0">
                <a:solidFill>
                  <a:srgbClr val="0070C0"/>
                </a:solidFill>
              </a:rPr>
              <a:t>Relatively easy to implement</a:t>
            </a:r>
          </a:p>
          <a:p>
            <a:endParaRPr lang="en-NZ" sz="1400" dirty="0" smtClean="0">
              <a:solidFill>
                <a:srgbClr val="0070C0"/>
              </a:solidFill>
            </a:endParaRPr>
          </a:p>
          <a:p>
            <a:r>
              <a:rPr lang="en-NZ" dirty="0" smtClean="0">
                <a:solidFill>
                  <a:srgbClr val="0070C0"/>
                </a:solidFill>
              </a:rPr>
              <a:t>Easy to support</a:t>
            </a:r>
          </a:p>
          <a:p>
            <a:endParaRPr lang="en-NZ" sz="1400" dirty="0" smtClean="0">
              <a:solidFill>
                <a:srgbClr val="0070C0"/>
              </a:solidFill>
            </a:endParaRPr>
          </a:p>
          <a:p>
            <a:r>
              <a:rPr lang="en-NZ" dirty="0" smtClean="0">
                <a:solidFill>
                  <a:srgbClr val="0070C0"/>
                </a:solidFill>
              </a:rPr>
              <a:t>Need </a:t>
            </a:r>
            <a:r>
              <a:rPr lang="en-NZ" dirty="0">
                <a:solidFill>
                  <a:srgbClr val="0070C0"/>
                </a:solidFill>
              </a:rPr>
              <a:t>for an ongoing on 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007" y="1690688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2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4695F-AA70-CB1B-DC19-E2FC4DBCE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"/>
            <a:ext cx="10515600" cy="997526"/>
          </a:xfrm>
        </p:spPr>
        <p:txBody>
          <a:bodyPr/>
          <a:lstStyle/>
          <a:p>
            <a:r>
              <a:rPr lang="en-NZ" dirty="0" smtClean="0"/>
              <a:t>Where we started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0604A-A93D-ADE7-40EC-FEDD6F0856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7026" y="847164"/>
            <a:ext cx="5406874" cy="2736272"/>
          </a:xfr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en-NZ" sz="13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NZ" sz="5100" b="1" dirty="0" smtClean="0">
                <a:solidFill>
                  <a:srgbClr val="FF0000"/>
                </a:solidFill>
              </a:rPr>
              <a:t>Contacts – Activity</a:t>
            </a:r>
          </a:p>
          <a:p>
            <a:pPr marL="0" indent="0" algn="ctr">
              <a:buNone/>
            </a:pPr>
            <a:endParaRPr lang="en-NZ" sz="1100" b="1" dirty="0" smtClean="0">
              <a:solidFill>
                <a:srgbClr val="FF0000"/>
              </a:solidFill>
            </a:endParaRPr>
          </a:p>
          <a:p>
            <a:r>
              <a:rPr lang="en-NZ" sz="4500" dirty="0" smtClean="0">
                <a:solidFill>
                  <a:srgbClr val="0070C0"/>
                </a:solidFill>
              </a:rPr>
              <a:t>Always a particular challenge</a:t>
            </a:r>
          </a:p>
          <a:p>
            <a:endParaRPr lang="en-NZ" sz="1400" dirty="0" smtClean="0">
              <a:solidFill>
                <a:srgbClr val="0070C0"/>
              </a:solidFill>
            </a:endParaRPr>
          </a:p>
          <a:p>
            <a:r>
              <a:rPr lang="en-NZ" sz="4500" dirty="0" smtClean="0">
                <a:solidFill>
                  <a:srgbClr val="0070C0"/>
                </a:solidFill>
              </a:rPr>
              <a:t>A range of persistent issues</a:t>
            </a:r>
          </a:p>
          <a:p>
            <a:endParaRPr lang="en-NZ" sz="1400" dirty="0" smtClean="0">
              <a:solidFill>
                <a:srgbClr val="0070C0"/>
              </a:solidFill>
            </a:endParaRPr>
          </a:p>
          <a:p>
            <a:r>
              <a:rPr lang="en-NZ" sz="4500" dirty="0" smtClean="0">
                <a:solidFill>
                  <a:srgbClr val="0070C0"/>
                </a:solidFill>
              </a:rPr>
              <a:t>Lack of early and correct training</a:t>
            </a:r>
          </a:p>
          <a:p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847164"/>
            <a:ext cx="5698974" cy="2280835"/>
          </a:xfr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en-NZ" sz="11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NZ" sz="5100" b="1" dirty="0" smtClean="0">
                <a:solidFill>
                  <a:srgbClr val="FF0000"/>
                </a:solidFill>
              </a:rPr>
              <a:t>Referrer Details</a:t>
            </a:r>
          </a:p>
          <a:p>
            <a:pPr marL="0" indent="0" algn="ctr">
              <a:buNone/>
            </a:pPr>
            <a:endParaRPr lang="en-NZ" sz="1300" b="1" dirty="0">
              <a:solidFill>
                <a:srgbClr val="FF0000"/>
              </a:solidFill>
            </a:endParaRPr>
          </a:p>
          <a:p>
            <a:pPr marL="228600" lvl="1">
              <a:spcBef>
                <a:spcPts val="1000"/>
              </a:spcBef>
            </a:pPr>
            <a:r>
              <a:rPr lang="en-NZ" sz="5100" dirty="0">
                <a:solidFill>
                  <a:srgbClr val="0070C0"/>
                </a:solidFill>
              </a:rPr>
              <a:t>Some surprising issues </a:t>
            </a:r>
            <a:endParaRPr lang="en-NZ" sz="5100" dirty="0" smtClean="0">
              <a:solidFill>
                <a:srgbClr val="0070C0"/>
              </a:solidFill>
            </a:endParaRPr>
          </a:p>
          <a:p>
            <a:pPr marL="228600" lvl="1">
              <a:spcBef>
                <a:spcPts val="1000"/>
              </a:spcBef>
            </a:pPr>
            <a:endParaRPr lang="en-NZ" sz="1100" dirty="0">
              <a:solidFill>
                <a:srgbClr val="0070C0"/>
              </a:solidFill>
            </a:endParaRPr>
          </a:p>
          <a:p>
            <a:pPr marL="228600" lvl="1">
              <a:spcBef>
                <a:spcPts val="1000"/>
              </a:spcBef>
            </a:pPr>
            <a:r>
              <a:rPr lang="en-NZ" sz="5100" dirty="0">
                <a:solidFill>
                  <a:srgbClr val="0070C0"/>
                </a:solidFill>
              </a:rPr>
              <a:t>Managing administrative work within HCC</a:t>
            </a:r>
          </a:p>
          <a:p>
            <a:pPr marL="914400" lvl="2" indent="0">
              <a:buNone/>
            </a:pPr>
            <a:endParaRPr lang="en-NZ" dirty="0"/>
          </a:p>
          <a:p>
            <a:endParaRPr lang="en-NZ" dirty="0"/>
          </a:p>
        </p:txBody>
      </p:sp>
      <p:sp>
        <p:nvSpPr>
          <p:cNvPr id="5" name="TextBox 4"/>
          <p:cNvSpPr txBox="1"/>
          <p:nvPr/>
        </p:nvSpPr>
        <p:spPr>
          <a:xfrm>
            <a:off x="2875395" y="3723409"/>
            <a:ext cx="6441209" cy="2492990"/>
          </a:xfrm>
          <a:prstGeom prst="rect">
            <a:avLst/>
          </a:prstGeom>
          <a:solidFill>
            <a:srgbClr val="FFFFCC"/>
          </a:solidFill>
          <a:ln w="127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NZ" sz="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NZ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Referral Closure</a:t>
            </a:r>
          </a:p>
          <a:p>
            <a:pPr algn="ctr"/>
            <a:endParaRPr lang="en-NZ" sz="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Pairings sometimes </a:t>
            </a:r>
            <a:r>
              <a:rPr lang="en-NZ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illogical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NZ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Ensuring clear understanding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NZ" sz="1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NZ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hared understandings</a:t>
            </a:r>
            <a:endParaRPr lang="en-NZ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79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72589"/>
          </a:xfrm>
        </p:spPr>
        <p:txBody>
          <a:bodyPr/>
          <a:lstStyle/>
          <a:p>
            <a:r>
              <a:rPr lang="en-NZ" dirty="0" smtClean="0"/>
              <a:t>What we did – people and process </a:t>
            </a:r>
            <a:endParaRPr lang="en-NZ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100766" y="3567438"/>
            <a:ext cx="3601825" cy="26555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Working with others: </a:t>
            </a:r>
          </a:p>
          <a:p>
            <a:pPr>
              <a:lnSpc>
                <a:spcPct val="100000"/>
              </a:lnSpc>
            </a:pPr>
            <a:r>
              <a:rPr lang="en-NZ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Data &amp; Digital</a:t>
            </a:r>
          </a:p>
          <a:p>
            <a:pPr>
              <a:lnSpc>
                <a:spcPct val="100000"/>
              </a:lnSpc>
            </a:pPr>
            <a:r>
              <a:rPr lang="en-NZ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Vendors</a:t>
            </a:r>
          </a:p>
          <a:p>
            <a:pPr>
              <a:lnSpc>
                <a:spcPct val="100000"/>
              </a:lnSpc>
            </a:pPr>
            <a:r>
              <a:rPr lang="en-NZ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Regional Partners</a:t>
            </a:r>
          </a:p>
          <a:p>
            <a:endParaRPr lang="en-NZ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NZ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434329" y="2636892"/>
            <a:ext cx="3299381" cy="1291472"/>
          </a:xfrm>
          <a:prstGeom prst="ellipse">
            <a:avLst/>
          </a:prstGeom>
          <a:solidFill>
            <a:srgbClr val="7CD1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44700" y="1028181"/>
            <a:ext cx="71609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ENGAGED SERVICE LEADERSHIP</a:t>
            </a:r>
          </a:p>
          <a:p>
            <a:pPr algn="ctr"/>
            <a:endParaRPr lang="en-NZ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00766" y="1859228"/>
            <a:ext cx="40912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HCC Trainers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8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NZ" sz="28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orked with them </a:t>
            </a:r>
            <a:endParaRPr lang="en-NZ" sz="28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NZ" sz="28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40383" y="1711253"/>
            <a:ext cx="4302159" cy="4702935"/>
            <a:chOff x="240383" y="1711253"/>
            <a:chExt cx="4302159" cy="4702935"/>
          </a:xfrm>
        </p:grpSpPr>
        <p:sp>
          <p:nvSpPr>
            <p:cNvPr id="9" name="TextBox 8"/>
            <p:cNvSpPr txBox="1"/>
            <p:nvPr/>
          </p:nvSpPr>
          <p:spPr>
            <a:xfrm>
              <a:off x="240383" y="1711253"/>
              <a:ext cx="4144701" cy="2503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8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Direct engagement with </a:t>
              </a:r>
              <a:r>
                <a:rPr lang="en-NZ" sz="2800" b="1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staff: </a:t>
              </a:r>
              <a:endParaRPr lang="en-NZ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en-NZ" sz="2800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“Our story”</a:t>
              </a:r>
            </a:p>
            <a:p>
              <a:pPr marL="228600" indent="-228600"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en-NZ" sz="2800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Clinical &amp; Admin depending on issues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38200" y="4598306"/>
              <a:ext cx="370434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800" b="1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Super-user Group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NZ" sz="2800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restored </a:t>
              </a:r>
              <a:r>
                <a:rPr lang="en-NZ" sz="28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across all services</a:t>
              </a:r>
            </a:p>
            <a:p>
              <a:endParaRPr lang="en-NZ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696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72589"/>
          </a:xfrm>
        </p:spPr>
        <p:txBody>
          <a:bodyPr/>
          <a:lstStyle/>
          <a:p>
            <a:r>
              <a:rPr lang="en-NZ" dirty="0" smtClean="0"/>
              <a:t>What we did – people and process </a:t>
            </a:r>
            <a:endParaRPr lang="en-NZ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472339" y="3282628"/>
            <a:ext cx="3325961" cy="11358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PowerBI</a:t>
            </a:r>
            <a:r>
              <a:rPr lang="en-NZ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reports developed</a:t>
            </a:r>
          </a:p>
          <a:p>
            <a:pPr algn="ctr"/>
            <a:endParaRPr lang="en-NZ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380616" y="2481884"/>
            <a:ext cx="3299381" cy="1291472"/>
          </a:xfrm>
          <a:prstGeom prst="ellipse">
            <a:avLst/>
          </a:prstGeom>
          <a:solidFill>
            <a:srgbClr val="7CD1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84178" y="4773193"/>
            <a:ext cx="53455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Trouble-shooting issues</a:t>
            </a:r>
          </a:p>
          <a:p>
            <a:pPr algn="ctr"/>
            <a:r>
              <a:rPr lang="en-NZ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Quick-fix </a:t>
            </a:r>
            <a:r>
              <a:rPr lang="en-NZ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significant </a:t>
            </a:r>
            <a:r>
              <a:rPr lang="en-NZ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endParaRPr lang="en-NZ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627" y="1481278"/>
            <a:ext cx="3496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materials revised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18551" y="1586727"/>
            <a:ext cx="36200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  <a:r>
              <a:rPr lang="en-NZ" sz="2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NZ" sz="2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reports developed</a:t>
            </a:r>
          </a:p>
          <a:p>
            <a:pPr algn="ctr"/>
            <a:endParaRPr lang="en-NZ" sz="22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1614" y="3310397"/>
            <a:ext cx="34328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materials </a:t>
            </a:r>
            <a:endParaRPr lang="en-NZ" sz="28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NZ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</a:t>
            </a:r>
            <a:endParaRPr lang="en-NZ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/>
            <a:r>
              <a:rPr lang="en-NZ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NZ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Quickcards</a:t>
            </a:r>
            <a:endParaRPr lang="en-NZ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NZ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9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381"/>
            <a:ext cx="10515600" cy="908604"/>
          </a:xfrm>
        </p:spPr>
        <p:txBody>
          <a:bodyPr/>
          <a:lstStyle/>
          <a:p>
            <a:r>
              <a:rPr lang="en-NZ" dirty="0" smtClean="0"/>
              <a:t>What is this thing called PRIMHD?</a:t>
            </a:r>
            <a:endParaRPr lang="en-NZ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39833"/>
            <a:ext cx="6772564" cy="2427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8145" y="3098643"/>
            <a:ext cx="6034723" cy="286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3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099" y="0"/>
            <a:ext cx="11530358" cy="1668479"/>
          </a:xfrm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</a:pPr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>What we did re: </a:t>
            </a:r>
            <a:r>
              <a:rPr lang="en-NZ" dirty="0"/>
              <a:t>Outcome </a:t>
            </a:r>
            <a:r>
              <a:rPr lang="en-NZ" dirty="0" smtClean="0"/>
              <a:t>Trainers who </a:t>
            </a:r>
            <a:r>
              <a:rPr lang="en-NZ" sz="4800" dirty="0">
                <a:solidFill>
                  <a:srgbClr val="FF0000"/>
                </a:solidFill>
              </a:rPr>
              <a:t/>
            </a:r>
            <a:br>
              <a:rPr lang="en-NZ" sz="4800" dirty="0">
                <a:solidFill>
                  <a:srgbClr val="FF0000"/>
                </a:solidFill>
              </a:rPr>
            </a:br>
            <a:r>
              <a:rPr lang="en-NZ" dirty="0"/>
              <a:t>have done Te </a:t>
            </a:r>
            <a:r>
              <a:rPr lang="en-NZ" dirty="0" err="1"/>
              <a:t>Pou’s</a:t>
            </a:r>
            <a:r>
              <a:rPr lang="en-NZ" dirty="0"/>
              <a:t> </a:t>
            </a:r>
            <a:r>
              <a:rPr lang="en-NZ" i="1" dirty="0"/>
              <a:t>“Train the Trainers</a:t>
            </a:r>
            <a:r>
              <a:rPr lang="en-NZ" i="1" dirty="0" smtClean="0"/>
              <a:t>”</a:t>
            </a:r>
            <a:r>
              <a:rPr lang="en-NZ" dirty="0"/>
              <a:t/>
            </a:r>
            <a:br>
              <a:rPr lang="en-NZ" dirty="0"/>
            </a:br>
            <a:endParaRPr lang="en-NZ" dirty="0"/>
          </a:p>
        </p:txBody>
      </p:sp>
      <p:sp>
        <p:nvSpPr>
          <p:cNvPr id="10" name="Rounded Rectangle 9"/>
          <p:cNvSpPr/>
          <p:nvPr/>
        </p:nvSpPr>
        <p:spPr>
          <a:xfrm>
            <a:off x="272099" y="4696250"/>
            <a:ext cx="5472998" cy="13009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3525" lvl="2"/>
            <a:r>
              <a:rPr lang="en-NZ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they understand </a:t>
            </a:r>
            <a:r>
              <a:rPr lang="en-N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HCC? </a:t>
            </a:r>
            <a:endParaRPr lang="en-NZ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36050" y="1602163"/>
            <a:ext cx="5745096" cy="27694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n-N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TRAINERS</a:t>
            </a:r>
            <a:r>
              <a:rPr lang="en-NZ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N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lang="en-NZ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they? 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NZ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they inpatient or </a:t>
            </a:r>
            <a:endParaRPr lang="en-NZ" sz="28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/>
            <a:r>
              <a:rPr lang="en-N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</a:t>
            </a:r>
            <a:r>
              <a:rPr lang="en-NZ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focused (or both)?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019801" y="4761844"/>
            <a:ext cx="5596934" cy="11697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3525" lvl="2" algn="ctr"/>
            <a:endParaRPr lang="en-NZ" sz="28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3525" lvl="2" algn="ctr"/>
            <a:r>
              <a:rPr lang="en-N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NZ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do they have?</a:t>
            </a:r>
          </a:p>
          <a:p>
            <a:pPr marL="263525" lvl="2" algn="ctr"/>
            <a:endParaRPr lang="en-NZ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37278" y="1602163"/>
            <a:ext cx="5579457" cy="29274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lvl="2" indent="-180975"/>
            <a:endParaRPr lang="en-NZ" sz="28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2" indent="-180975"/>
            <a:endParaRPr lang="en-NZ" sz="28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2" indent="-180975"/>
            <a:endParaRPr lang="en-NZ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2" indent="-180975"/>
            <a:endParaRPr lang="en-NZ" sz="10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2" indent="-180975" algn="ctr"/>
            <a:r>
              <a:rPr lang="en-NZ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</a:t>
            </a:r>
          </a:p>
          <a:p>
            <a:pPr marL="180975" lvl="2" indent="-180975"/>
            <a:r>
              <a:rPr lang="en-N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NZ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done any </a:t>
            </a:r>
            <a:r>
              <a:rPr lang="en-N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training? 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NZ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NZ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 </a:t>
            </a:r>
            <a:r>
              <a:rPr lang="en-NZ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NZ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at all</a:t>
            </a:r>
            <a:r>
              <a:rPr lang="en-NZ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NZ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lang="en-NZ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they </a:t>
            </a:r>
            <a:r>
              <a:rPr lang="en-NZ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train?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en-NZ" sz="10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/>
            <a:r>
              <a:rPr lang="en-NZ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</a:t>
            </a:r>
            <a:r>
              <a:rPr lang="en-NZ" sz="28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HoNOS</a:t>
            </a:r>
            <a:r>
              <a:rPr lang="en-NZ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they train?</a:t>
            </a:r>
          </a:p>
          <a:p>
            <a:pPr marL="0" lvl="2"/>
            <a:endParaRPr lang="en-NZ" sz="28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en-NZ" sz="10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/>
            <a:endParaRPr lang="en-NZ" sz="28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en-NZ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29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182" y="203526"/>
            <a:ext cx="10515600" cy="773084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What we did to support Outcome Trainers</a:t>
            </a:r>
            <a:endParaRPr lang="en-NZ" dirty="0"/>
          </a:p>
        </p:txBody>
      </p:sp>
      <p:sp>
        <p:nvSpPr>
          <p:cNvPr id="4" name="Rounded Rectangle 3"/>
          <p:cNvSpPr/>
          <p:nvPr/>
        </p:nvSpPr>
        <p:spPr>
          <a:xfrm>
            <a:off x="6286500" y="1651000"/>
            <a:ext cx="5130439" cy="21239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all groups covered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HoNOSI</a:t>
            </a:r>
            <a:r>
              <a:rPr lang="en-NZ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NZ" sz="24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HoNOSCA</a:t>
            </a:r>
            <a:endParaRPr lang="en-NZ" sz="2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HoNOS</a:t>
            </a:r>
            <a:r>
              <a:rPr lang="en-NZ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/HoNOS65+</a:t>
            </a:r>
          </a:p>
          <a:p>
            <a:pPr lvl="1"/>
            <a:r>
              <a:rPr lang="en-NZ" sz="2400" i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Inpt</a:t>
            </a:r>
            <a:r>
              <a:rPr lang="en-NZ" sz="24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NZ" sz="2400" i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Cmmty</a:t>
            </a:r>
            <a:endParaRPr lang="en-NZ" sz="2400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721100" y="4279900"/>
            <a:ext cx="4864100" cy="13716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up training timetable</a:t>
            </a:r>
          </a:p>
          <a:p>
            <a:pPr marL="263525" lvl="2"/>
            <a:endParaRPr lang="en-NZ" sz="20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80382" y="1651000"/>
            <a:ext cx="5053618" cy="22890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NZ" sz="24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Generic </a:t>
            </a:r>
            <a:r>
              <a:rPr lang="en-NZ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en-N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</a:t>
            </a:r>
            <a:r>
              <a:rPr lang="en-NZ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have </a:t>
            </a:r>
            <a:r>
              <a:rPr lang="en-NZ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clarity on HCC </a:t>
            </a:r>
            <a:r>
              <a:rPr lang="en-NZ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 </a:t>
            </a:r>
            <a:endParaRPr lang="en-NZ" sz="24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i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Inpt</a:t>
            </a:r>
            <a:r>
              <a:rPr lang="en-NZ" sz="24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NZ" sz="24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NZ" sz="2400" i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Cmmty</a:t>
            </a:r>
            <a:endParaRPr lang="en-NZ" sz="2400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3525" lvl="2"/>
            <a:endParaRPr lang="en-NZ" sz="2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38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80902"/>
          </a:xfrm>
        </p:spPr>
        <p:txBody>
          <a:bodyPr/>
          <a:lstStyle/>
          <a:p>
            <a:r>
              <a:rPr lang="en-NZ" dirty="0" smtClean="0"/>
              <a:t>Where we are now – </a:t>
            </a:r>
            <a:r>
              <a:rPr lang="en-NZ" dirty="0" smtClean="0">
                <a:solidFill>
                  <a:srgbClr val="FF0000"/>
                </a:solidFill>
              </a:rPr>
              <a:t>Social Indicators</a:t>
            </a:r>
            <a:endParaRPr lang="en-NZ" dirty="0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592" y="835710"/>
            <a:ext cx="4304149" cy="27312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963" y="3657481"/>
            <a:ext cx="4316342" cy="27434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4526" y="3657481"/>
            <a:ext cx="4480948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6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98903"/>
          </a:xfrm>
        </p:spPr>
        <p:txBody>
          <a:bodyPr/>
          <a:lstStyle/>
          <a:p>
            <a:r>
              <a:rPr lang="en-NZ" dirty="0" smtClean="0"/>
              <a:t>Where we are now – </a:t>
            </a:r>
            <a:r>
              <a:rPr lang="en-NZ" dirty="0" smtClean="0">
                <a:solidFill>
                  <a:srgbClr val="FF0000"/>
                </a:solidFill>
              </a:rPr>
              <a:t>Outcomes</a:t>
            </a:r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55600" y="1280159"/>
            <a:ext cx="5681133" cy="4007803"/>
          </a:xfrm>
        </p:spPr>
        <p:txBody>
          <a:bodyPr/>
          <a:lstStyle/>
          <a:p>
            <a:pPr marL="0" indent="0">
              <a:buNone/>
            </a:pPr>
            <a:r>
              <a:rPr lang="en-NZ" dirty="0" smtClean="0"/>
              <a:t>Community – Current Caseload</a:t>
            </a:r>
            <a:endParaRPr lang="en-NZ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1280159"/>
            <a:ext cx="5181600" cy="4007804"/>
          </a:xfrm>
        </p:spPr>
        <p:txBody>
          <a:bodyPr/>
          <a:lstStyle/>
          <a:p>
            <a:pPr marL="0" indent="0">
              <a:buNone/>
            </a:pPr>
            <a:r>
              <a:rPr lang="en-NZ" dirty="0" smtClean="0"/>
              <a:t>Inpatient – Matched Paris</a:t>
            </a:r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890" y="1844256"/>
            <a:ext cx="4976219" cy="30003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64" y="1844256"/>
            <a:ext cx="5084693" cy="300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7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98903"/>
          </a:xfrm>
        </p:spPr>
        <p:txBody>
          <a:bodyPr/>
          <a:lstStyle/>
          <a:p>
            <a:r>
              <a:rPr lang="en-NZ" dirty="0" smtClean="0"/>
              <a:t>Where we are now – </a:t>
            </a:r>
            <a:r>
              <a:rPr lang="en-NZ" dirty="0" smtClean="0">
                <a:solidFill>
                  <a:srgbClr val="FF0000"/>
                </a:solidFill>
              </a:rPr>
              <a:t>Diagnosis</a:t>
            </a:r>
            <a:endParaRPr lang="en-NZ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369" y="1449707"/>
            <a:ext cx="5315361" cy="330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57" y="0"/>
            <a:ext cx="10515600" cy="773084"/>
          </a:xfrm>
        </p:spPr>
        <p:txBody>
          <a:bodyPr/>
          <a:lstStyle/>
          <a:p>
            <a:r>
              <a:rPr lang="en-NZ" dirty="0" smtClean="0"/>
              <a:t>Challenges </a:t>
            </a:r>
            <a:endParaRPr lang="en-NZ" dirty="0"/>
          </a:p>
        </p:txBody>
      </p:sp>
      <p:grpSp>
        <p:nvGrpSpPr>
          <p:cNvPr id="6" name="Group 5"/>
          <p:cNvGrpSpPr/>
          <p:nvPr/>
        </p:nvGrpSpPr>
        <p:grpSpPr>
          <a:xfrm>
            <a:off x="336826" y="831828"/>
            <a:ext cx="11391920" cy="3028848"/>
            <a:chOff x="336826" y="831828"/>
            <a:chExt cx="11391920" cy="3028848"/>
          </a:xfrm>
        </p:grpSpPr>
        <p:sp>
          <p:nvSpPr>
            <p:cNvPr id="11" name="Rounded Rectangle 10"/>
            <p:cNvSpPr/>
            <p:nvPr/>
          </p:nvSpPr>
          <p:spPr>
            <a:xfrm>
              <a:off x="8261647" y="2808589"/>
              <a:ext cx="3467099" cy="105208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3525" lvl="2" algn="ctr"/>
              <a:r>
                <a:rPr lang="en-NZ" sz="28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Reliance on informal </a:t>
              </a:r>
              <a:r>
                <a:rPr lang="en-NZ" sz="2800" b="1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training</a:t>
              </a:r>
              <a:endParaRPr lang="en-NZ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884257" y="2109927"/>
              <a:ext cx="3079643" cy="100431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3525" lvl="2"/>
              <a:r>
                <a:rPr lang="en-NZ" sz="28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power of assumptions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425700" y="1266637"/>
              <a:ext cx="3797300" cy="110143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3525" lvl="2" algn="ctr"/>
              <a:r>
                <a:rPr lang="en-NZ" sz="28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failure of change processes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36826" y="831828"/>
              <a:ext cx="2863155" cy="95900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3525" lvl="2" algn="ctr"/>
              <a:r>
                <a:rPr lang="en-NZ" sz="28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Institutional “inertia”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9945" y="3540724"/>
            <a:ext cx="9245202" cy="2546825"/>
            <a:chOff x="349945" y="3540724"/>
            <a:chExt cx="9245202" cy="2546825"/>
          </a:xfrm>
        </p:grpSpPr>
        <p:sp>
          <p:nvSpPr>
            <p:cNvPr id="5" name="Rounded Rectangle 4"/>
            <p:cNvSpPr/>
            <p:nvPr/>
          </p:nvSpPr>
          <p:spPr>
            <a:xfrm>
              <a:off x="7207547" y="5015153"/>
              <a:ext cx="2387600" cy="1072396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40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BAU </a:t>
              </a:r>
              <a:endParaRPr lang="en-NZ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788577" y="4268716"/>
              <a:ext cx="4787901" cy="1361526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28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Developing sustainable systems &amp; processes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49945" y="3540724"/>
              <a:ext cx="2850036" cy="1013721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NZ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Leadership &amp; Accountability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806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574" y="0"/>
            <a:ext cx="10515600" cy="789709"/>
          </a:xfrm>
        </p:spPr>
        <p:txBody>
          <a:bodyPr/>
          <a:lstStyle/>
          <a:p>
            <a:r>
              <a:rPr lang="en-NZ" dirty="0" smtClean="0"/>
              <a:t>The challenge of business as usual</a:t>
            </a:r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640" y="1206643"/>
            <a:ext cx="6069316" cy="42151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58473" y="3463637"/>
            <a:ext cx="5995483" cy="22444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738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49" y="1321521"/>
            <a:ext cx="5457825" cy="406717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1574" y="0"/>
            <a:ext cx="10515600" cy="789709"/>
          </a:xfrm>
        </p:spPr>
        <p:txBody>
          <a:bodyPr/>
          <a:lstStyle/>
          <a:p>
            <a:r>
              <a:rPr lang="en-NZ" dirty="0" smtClean="0"/>
              <a:t>The challenge of business as usual</a:t>
            </a:r>
            <a:endParaRPr lang="en-N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429" y="1321521"/>
            <a:ext cx="5254626" cy="402854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11201" y="3223573"/>
            <a:ext cx="5368173" cy="1661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Rounded Rectangle 7"/>
          <p:cNvSpPr/>
          <p:nvPr/>
        </p:nvSpPr>
        <p:spPr>
          <a:xfrm>
            <a:off x="6392430" y="2558473"/>
            <a:ext cx="5254626" cy="22444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extBox 8"/>
          <p:cNvSpPr txBox="1"/>
          <p:nvPr/>
        </p:nvSpPr>
        <p:spPr>
          <a:xfrm>
            <a:off x="711201" y="5504873"/>
            <a:ext cx="10935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struggling to get admission and discharges as matched pairs</a:t>
            </a:r>
            <a:endParaRPr lang="en-NZ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3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2795" y="598516"/>
            <a:ext cx="6007760" cy="748146"/>
          </a:xfrm>
        </p:spPr>
        <p:txBody>
          <a:bodyPr>
            <a:normAutofit/>
          </a:bodyPr>
          <a:lstStyle/>
          <a:p>
            <a:r>
              <a:rPr lang="en-NZ" dirty="0" smtClean="0"/>
              <a:t>How we help</a:t>
            </a:r>
            <a:endParaRPr lang="en-N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49038" y="324196"/>
            <a:ext cx="3058934" cy="5833927"/>
          </a:xfrm>
        </p:spPr>
        <p:txBody>
          <a:bodyPr>
            <a:normAutofit/>
          </a:bodyPr>
          <a:lstStyle/>
          <a:p>
            <a:r>
              <a:rPr lang="en-NZ" sz="3200" dirty="0" smtClean="0"/>
              <a:t>Detailed</a:t>
            </a:r>
          </a:p>
          <a:p>
            <a:r>
              <a:rPr lang="en-NZ" sz="3200" dirty="0" smtClean="0"/>
              <a:t>Caseload</a:t>
            </a:r>
          </a:p>
          <a:p>
            <a:r>
              <a:rPr lang="en-NZ" sz="3200" dirty="0" smtClean="0"/>
              <a:t>Reports</a:t>
            </a:r>
            <a:endParaRPr lang="en-NZ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133" y="2226133"/>
            <a:ext cx="7603067" cy="254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0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2795" y="598516"/>
            <a:ext cx="6007760" cy="748146"/>
          </a:xfrm>
        </p:spPr>
        <p:txBody>
          <a:bodyPr>
            <a:normAutofit/>
          </a:bodyPr>
          <a:lstStyle/>
          <a:p>
            <a:r>
              <a:rPr lang="en-NZ" dirty="0" smtClean="0"/>
              <a:t>How we help</a:t>
            </a:r>
            <a:endParaRPr lang="en-N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49038" y="324196"/>
            <a:ext cx="3058934" cy="5833927"/>
          </a:xfrm>
        </p:spPr>
        <p:txBody>
          <a:bodyPr>
            <a:normAutofit/>
          </a:bodyPr>
          <a:lstStyle/>
          <a:p>
            <a:r>
              <a:rPr lang="en-NZ" sz="3200" dirty="0" err="1" smtClean="0"/>
              <a:t>PowerBI</a:t>
            </a:r>
            <a:endParaRPr lang="en-NZ" sz="3200" dirty="0"/>
          </a:p>
          <a:p>
            <a:r>
              <a:rPr lang="en-NZ" sz="3200" dirty="0" smtClean="0"/>
              <a:t>Caseload</a:t>
            </a:r>
          </a:p>
          <a:p>
            <a:r>
              <a:rPr lang="en-NZ" sz="3200" dirty="0" smtClean="0"/>
              <a:t>Summaries</a:t>
            </a:r>
            <a:endParaRPr lang="en-NZ" sz="32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3333403" y="1516121"/>
            <a:ext cx="8604688" cy="46420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404" y="1516121"/>
            <a:ext cx="8604688" cy="49628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7563" y="1478021"/>
            <a:ext cx="8600527" cy="5000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3403" y="1494126"/>
            <a:ext cx="8639136" cy="49848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3401" y="1483096"/>
            <a:ext cx="8639137" cy="500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3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8F25A-1F51-2F91-FACD-BCDA01587C7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085623" y="1325563"/>
            <a:ext cx="3356264" cy="3786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200" b="1" dirty="0" smtClean="0">
                <a:solidFill>
                  <a:srgbClr val="FFFF00"/>
                </a:solidFill>
              </a:rPr>
              <a:t>Other</a:t>
            </a:r>
          </a:p>
          <a:p>
            <a:pPr marL="342900" indent="-342900"/>
            <a:r>
              <a:rPr lang="en-NZ" sz="2000" dirty="0">
                <a:solidFill>
                  <a:srgbClr val="FFFF00"/>
                </a:solidFill>
              </a:rPr>
              <a:t>OIA</a:t>
            </a:r>
          </a:p>
          <a:p>
            <a:pPr marL="342900" indent="-342900"/>
            <a:r>
              <a:rPr lang="en-NZ" sz="2000" dirty="0">
                <a:solidFill>
                  <a:srgbClr val="FFFF00"/>
                </a:solidFill>
              </a:rPr>
              <a:t>Media</a:t>
            </a:r>
          </a:p>
          <a:p>
            <a:pPr marL="342900" indent="-342900"/>
            <a:r>
              <a:rPr lang="en-NZ" sz="1900" dirty="0">
                <a:solidFill>
                  <a:srgbClr val="FFFF00"/>
                </a:solidFill>
              </a:rPr>
              <a:t>Research</a:t>
            </a:r>
          </a:p>
          <a:p>
            <a:endParaRPr lang="en-NZ" sz="1900" b="1" dirty="0">
              <a:solidFill>
                <a:srgbClr val="FFFF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994695F-AA70-CB1B-DC19-E2FC4DBCEB07}"/>
              </a:ext>
            </a:extLst>
          </p:cNvPr>
          <p:cNvSpPr txBox="1">
            <a:spLocks/>
          </p:cNvSpPr>
          <p:nvPr/>
        </p:nvSpPr>
        <p:spPr>
          <a:xfrm>
            <a:off x="498528" y="190501"/>
            <a:ext cx="10515600" cy="939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0A1A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NZ" dirty="0" smtClean="0"/>
              <a:t>How data gets used</a:t>
            </a:r>
            <a:endParaRPr lang="en-NZ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FC01B38-40BD-F74D-468B-4700DC83DBEA}"/>
              </a:ext>
            </a:extLst>
          </p:cNvPr>
          <p:cNvSpPr txBox="1">
            <a:spLocks/>
          </p:cNvSpPr>
          <p:nvPr/>
        </p:nvSpPr>
        <p:spPr>
          <a:xfrm>
            <a:off x="654627" y="1325563"/>
            <a:ext cx="3335482" cy="3786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sz="2200" b="1" dirty="0" smtClean="0"/>
              <a:t>Locally</a:t>
            </a:r>
          </a:p>
          <a:p>
            <a:r>
              <a:rPr lang="en-NZ" sz="1900" dirty="0" smtClean="0"/>
              <a:t>District Wide Reporting </a:t>
            </a:r>
          </a:p>
          <a:p>
            <a:r>
              <a:rPr lang="en-NZ" sz="1900" dirty="0" smtClean="0"/>
              <a:t>Directorate</a:t>
            </a:r>
          </a:p>
          <a:p>
            <a:r>
              <a:rPr lang="en-NZ" sz="1900" dirty="0" smtClean="0"/>
              <a:t>Service</a:t>
            </a:r>
          </a:p>
          <a:p>
            <a:r>
              <a:rPr lang="en-NZ" sz="1900" dirty="0" smtClean="0"/>
              <a:t>Clinician</a:t>
            </a:r>
          </a:p>
          <a:p>
            <a:r>
              <a:rPr lang="en-NZ" sz="1900" dirty="0" smtClean="0"/>
              <a:t>Audit</a:t>
            </a:r>
          </a:p>
          <a:p>
            <a:r>
              <a:rPr lang="en-US" sz="1900" dirty="0" smtClean="0"/>
              <a:t>Local Data Quality</a:t>
            </a:r>
            <a:endParaRPr lang="en-NZ" sz="1900" dirty="0" smtClean="0"/>
          </a:p>
          <a:p>
            <a:endParaRPr lang="en-NZ" sz="1900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235EFC77-2DB1-E5E0-89C2-BF6671658D2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402787" y="1325562"/>
            <a:ext cx="3463871" cy="426243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NZ" sz="2800" b="1" dirty="0" smtClean="0">
                <a:solidFill>
                  <a:srgbClr val="FFFF00"/>
                </a:solidFill>
              </a:rPr>
              <a:t>Nationally &amp; Regionally</a:t>
            </a:r>
          </a:p>
          <a:p>
            <a:r>
              <a:rPr lang="en-NZ" sz="2800" dirty="0" err="1">
                <a:solidFill>
                  <a:srgbClr val="FFFF00"/>
                </a:solidFill>
              </a:rPr>
              <a:t>MoH</a:t>
            </a:r>
            <a:r>
              <a:rPr lang="en-NZ" sz="2800" dirty="0">
                <a:solidFill>
                  <a:srgbClr val="FFFF00"/>
                </a:solidFill>
              </a:rPr>
              <a:t> &amp; Te Whatu Ora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NZ" i="1" dirty="0">
                <a:solidFill>
                  <a:srgbClr val="FFFF00"/>
                </a:solidFill>
              </a:rPr>
              <a:t>National Reporting </a:t>
            </a:r>
            <a:r>
              <a:rPr lang="en-NZ" i="1" dirty="0" smtClean="0">
                <a:solidFill>
                  <a:srgbClr val="FFFF00"/>
                </a:solidFill>
              </a:rPr>
              <a:t>(DAMHS</a:t>
            </a:r>
            <a:r>
              <a:rPr lang="en-NZ" i="1" dirty="0">
                <a:solidFill>
                  <a:srgbClr val="FFFF00"/>
                </a:solidFill>
              </a:rPr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NZ" i="1" dirty="0">
                <a:solidFill>
                  <a:srgbClr val="FFFF00"/>
                </a:solidFill>
              </a:rPr>
              <a:t>PRIMHD Data Quality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NZ" i="1" dirty="0">
                <a:solidFill>
                  <a:srgbClr val="FFFF00"/>
                </a:solidFill>
              </a:rPr>
              <a:t>Quarterly &amp; Performance </a:t>
            </a:r>
            <a:r>
              <a:rPr lang="en-NZ" i="1" dirty="0" smtClean="0">
                <a:solidFill>
                  <a:srgbClr val="FFFF00"/>
                </a:solidFill>
              </a:rPr>
              <a:t> Reporting</a:t>
            </a:r>
            <a:endParaRPr lang="en-NZ" i="1" dirty="0">
              <a:solidFill>
                <a:srgbClr val="FFFF00"/>
              </a:solidFill>
            </a:endParaRPr>
          </a:p>
          <a:p>
            <a:r>
              <a:rPr lang="en-US" sz="3100" dirty="0">
                <a:solidFill>
                  <a:srgbClr val="FFFF00"/>
                </a:solidFill>
              </a:rPr>
              <a:t>National KPI Project</a:t>
            </a:r>
            <a:endParaRPr lang="en-NZ" sz="3100" dirty="0">
              <a:solidFill>
                <a:srgbClr val="FFFF00"/>
              </a:solidFill>
            </a:endParaRPr>
          </a:p>
          <a:p>
            <a:r>
              <a:rPr lang="en-NZ" sz="3100" dirty="0">
                <a:solidFill>
                  <a:srgbClr val="FFFF00"/>
                </a:solidFill>
              </a:rPr>
              <a:t>Mental Health &amp; Wellbeing Commission</a:t>
            </a:r>
          </a:p>
          <a:p>
            <a:r>
              <a:rPr lang="en-NZ" sz="3100" dirty="0">
                <a:solidFill>
                  <a:srgbClr val="FFFF00"/>
                </a:solidFill>
              </a:rPr>
              <a:t>Health Quality &amp; Safety Commission</a:t>
            </a:r>
          </a:p>
          <a:p>
            <a:r>
              <a:rPr lang="en-NZ" sz="3100" dirty="0">
                <a:solidFill>
                  <a:srgbClr val="FFFF00"/>
                </a:solidFill>
              </a:rPr>
              <a:t>Cross Agency</a:t>
            </a:r>
          </a:p>
          <a:p>
            <a:r>
              <a:rPr lang="en-NZ" sz="3100" dirty="0">
                <a:solidFill>
                  <a:srgbClr val="FFFF00"/>
                </a:solidFill>
              </a:rPr>
              <a:t>Cabinet/Ministerial</a:t>
            </a:r>
          </a:p>
          <a:p>
            <a:endParaRPr lang="en-N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46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2795" y="598516"/>
            <a:ext cx="6007760" cy="748146"/>
          </a:xfrm>
        </p:spPr>
        <p:txBody>
          <a:bodyPr>
            <a:normAutofit/>
          </a:bodyPr>
          <a:lstStyle/>
          <a:p>
            <a:r>
              <a:rPr lang="en-NZ" dirty="0" smtClean="0"/>
              <a:t>How we help</a:t>
            </a:r>
            <a:endParaRPr lang="en-N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49038" y="324196"/>
            <a:ext cx="3058934" cy="5833927"/>
          </a:xfrm>
        </p:spPr>
        <p:txBody>
          <a:bodyPr>
            <a:normAutofit/>
          </a:bodyPr>
          <a:lstStyle/>
          <a:p>
            <a:r>
              <a:rPr lang="en-NZ" sz="3200" dirty="0" err="1"/>
              <a:t>PowerBI</a:t>
            </a:r>
            <a:r>
              <a:rPr lang="en-NZ" sz="3200" dirty="0"/>
              <a:t> </a:t>
            </a:r>
            <a:r>
              <a:rPr lang="en-NZ" sz="3200" dirty="0" smtClean="0"/>
              <a:t>Reports</a:t>
            </a:r>
          </a:p>
          <a:p>
            <a:r>
              <a:rPr lang="en-NZ" sz="3200" dirty="0" err="1" smtClean="0"/>
              <a:t>HoNOS</a:t>
            </a:r>
            <a:endParaRPr lang="en-NZ" sz="3200" dirty="0" smtClean="0"/>
          </a:p>
          <a:p>
            <a:endParaRPr lang="en-NZ" sz="3200" dirty="0"/>
          </a:p>
          <a:p>
            <a:r>
              <a:rPr lang="en-NZ" sz="3200" dirty="0" smtClean="0"/>
              <a:t>Current Open Cases</a:t>
            </a:r>
            <a:endParaRPr lang="en-NZ" sz="32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3333403" y="1516121"/>
            <a:ext cx="8814834" cy="475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2795" y="598516"/>
            <a:ext cx="6007760" cy="748146"/>
          </a:xfrm>
        </p:spPr>
        <p:txBody>
          <a:bodyPr>
            <a:normAutofit/>
          </a:bodyPr>
          <a:lstStyle/>
          <a:p>
            <a:r>
              <a:rPr lang="en-NZ" dirty="0" smtClean="0"/>
              <a:t>How we help</a:t>
            </a:r>
            <a:endParaRPr lang="en-N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49038" y="324196"/>
            <a:ext cx="3058934" cy="5833927"/>
          </a:xfrm>
        </p:spPr>
        <p:txBody>
          <a:bodyPr>
            <a:normAutofit/>
          </a:bodyPr>
          <a:lstStyle/>
          <a:p>
            <a:r>
              <a:rPr lang="en-NZ" sz="3200" dirty="0" err="1"/>
              <a:t>PowerBI</a:t>
            </a:r>
            <a:r>
              <a:rPr lang="en-NZ" sz="3200" dirty="0"/>
              <a:t> </a:t>
            </a:r>
            <a:r>
              <a:rPr lang="en-NZ" sz="3200" dirty="0" smtClean="0"/>
              <a:t>Reports</a:t>
            </a:r>
          </a:p>
          <a:p>
            <a:r>
              <a:rPr lang="en-NZ" sz="3200" dirty="0" err="1" smtClean="0"/>
              <a:t>HoNOS</a:t>
            </a:r>
            <a:endParaRPr lang="en-NZ" sz="3200" dirty="0" smtClean="0"/>
          </a:p>
          <a:p>
            <a:endParaRPr lang="en-NZ" sz="3200" dirty="0"/>
          </a:p>
          <a:p>
            <a:r>
              <a:rPr lang="en-NZ" sz="3200" dirty="0" smtClean="0"/>
              <a:t>New </a:t>
            </a:r>
          </a:p>
          <a:p>
            <a:r>
              <a:rPr lang="en-NZ" sz="3200" dirty="0" smtClean="0"/>
              <a:t>Referrals</a:t>
            </a:r>
            <a:endParaRPr lang="en-NZ" sz="32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3333403" y="1516121"/>
            <a:ext cx="8604688" cy="46420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404" y="1516121"/>
            <a:ext cx="8604688" cy="496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3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2795" y="598516"/>
            <a:ext cx="6007760" cy="748146"/>
          </a:xfrm>
        </p:spPr>
        <p:txBody>
          <a:bodyPr>
            <a:normAutofit/>
          </a:bodyPr>
          <a:lstStyle/>
          <a:p>
            <a:r>
              <a:rPr lang="en-NZ" dirty="0" smtClean="0"/>
              <a:t>How we help</a:t>
            </a:r>
            <a:endParaRPr lang="en-N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49038" y="324196"/>
            <a:ext cx="3058934" cy="5833927"/>
          </a:xfrm>
        </p:spPr>
        <p:txBody>
          <a:bodyPr>
            <a:normAutofit/>
          </a:bodyPr>
          <a:lstStyle/>
          <a:p>
            <a:r>
              <a:rPr lang="en-NZ" sz="3200" dirty="0" err="1"/>
              <a:t>PowerBI</a:t>
            </a:r>
            <a:r>
              <a:rPr lang="en-NZ" sz="3200" dirty="0"/>
              <a:t> </a:t>
            </a:r>
            <a:r>
              <a:rPr lang="en-NZ" sz="3200" dirty="0" smtClean="0"/>
              <a:t>Reports</a:t>
            </a:r>
          </a:p>
          <a:p>
            <a:r>
              <a:rPr lang="en-NZ" sz="3200" dirty="0" err="1" smtClean="0"/>
              <a:t>HoNOS</a:t>
            </a:r>
            <a:endParaRPr lang="en-NZ" sz="3200" dirty="0" smtClean="0"/>
          </a:p>
          <a:p>
            <a:endParaRPr lang="en-NZ" sz="3200" dirty="0"/>
          </a:p>
          <a:p>
            <a:r>
              <a:rPr lang="en-NZ" sz="3200" dirty="0" smtClean="0"/>
              <a:t>Discharges</a:t>
            </a:r>
            <a:endParaRPr lang="en-NZ" sz="32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3333403" y="1516121"/>
            <a:ext cx="8604688" cy="46420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404" y="1516121"/>
            <a:ext cx="8604688" cy="49628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7563" y="1478021"/>
            <a:ext cx="8600527" cy="500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8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2795" y="598516"/>
            <a:ext cx="6007760" cy="748146"/>
          </a:xfrm>
        </p:spPr>
        <p:txBody>
          <a:bodyPr>
            <a:normAutofit/>
          </a:bodyPr>
          <a:lstStyle/>
          <a:p>
            <a:r>
              <a:rPr lang="en-NZ" dirty="0" smtClean="0"/>
              <a:t>How we help</a:t>
            </a:r>
            <a:endParaRPr lang="en-N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49038" y="324196"/>
            <a:ext cx="3058934" cy="5833927"/>
          </a:xfrm>
        </p:spPr>
        <p:txBody>
          <a:bodyPr>
            <a:normAutofit/>
          </a:bodyPr>
          <a:lstStyle/>
          <a:p>
            <a:r>
              <a:rPr lang="en-NZ" sz="3200" dirty="0" err="1"/>
              <a:t>PowerBI</a:t>
            </a:r>
            <a:r>
              <a:rPr lang="en-NZ" sz="3200" dirty="0"/>
              <a:t> </a:t>
            </a:r>
            <a:r>
              <a:rPr lang="en-NZ" sz="3200" dirty="0" smtClean="0"/>
              <a:t>Reports</a:t>
            </a:r>
          </a:p>
          <a:p>
            <a:r>
              <a:rPr lang="en-NZ" sz="3200" dirty="0" err="1" smtClean="0"/>
              <a:t>HoNOS</a:t>
            </a:r>
            <a:endParaRPr lang="en-NZ" sz="3200" dirty="0" smtClean="0"/>
          </a:p>
          <a:p>
            <a:endParaRPr lang="en-NZ" sz="3200" dirty="0"/>
          </a:p>
          <a:p>
            <a:r>
              <a:rPr lang="en-NZ" sz="3200" dirty="0" smtClean="0"/>
              <a:t>Matched </a:t>
            </a:r>
          </a:p>
          <a:p>
            <a:r>
              <a:rPr lang="en-NZ" sz="3200" dirty="0" smtClean="0"/>
              <a:t>Pairs</a:t>
            </a:r>
            <a:endParaRPr lang="en-NZ" sz="32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3333403" y="1516121"/>
            <a:ext cx="8604688" cy="46420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404" y="1516121"/>
            <a:ext cx="8604688" cy="49628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7563" y="1478021"/>
            <a:ext cx="8600527" cy="5000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3403" y="1494126"/>
            <a:ext cx="8639136" cy="498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4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8F25A-1F51-2F91-FACD-BCDA01587C7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085623" y="1325563"/>
            <a:ext cx="3356264" cy="3786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1900" b="1" dirty="0" smtClean="0">
                <a:solidFill>
                  <a:srgbClr val="FFFF00"/>
                </a:solidFill>
              </a:rPr>
              <a:t>Other</a:t>
            </a:r>
          </a:p>
          <a:p>
            <a:pPr marL="342900" indent="-342900"/>
            <a:r>
              <a:rPr lang="en-NZ" sz="2000" dirty="0">
                <a:solidFill>
                  <a:srgbClr val="FFFF00"/>
                </a:solidFill>
              </a:rPr>
              <a:t>OIA</a:t>
            </a:r>
          </a:p>
          <a:p>
            <a:pPr marL="342900" indent="-342900"/>
            <a:r>
              <a:rPr lang="en-NZ" sz="2000" dirty="0">
                <a:solidFill>
                  <a:srgbClr val="FFFF00"/>
                </a:solidFill>
              </a:rPr>
              <a:t>Media</a:t>
            </a:r>
          </a:p>
          <a:p>
            <a:pPr marL="342900" indent="-342900"/>
            <a:r>
              <a:rPr lang="en-NZ" sz="1900" dirty="0">
                <a:solidFill>
                  <a:srgbClr val="FFFF00"/>
                </a:solidFill>
              </a:rPr>
              <a:t>Research</a:t>
            </a:r>
          </a:p>
          <a:p>
            <a:endParaRPr lang="en-NZ" sz="1900" b="1" dirty="0">
              <a:solidFill>
                <a:srgbClr val="FFFF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994695F-AA70-CB1B-DC19-E2FC4DBCEB07}"/>
              </a:ext>
            </a:extLst>
          </p:cNvPr>
          <p:cNvSpPr txBox="1">
            <a:spLocks/>
          </p:cNvSpPr>
          <p:nvPr/>
        </p:nvSpPr>
        <p:spPr>
          <a:xfrm>
            <a:off x="498528" y="0"/>
            <a:ext cx="10515600" cy="7647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0A1A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NZ" dirty="0"/>
              <a:t>Other people telling our </a:t>
            </a:r>
            <a:r>
              <a:rPr lang="en-NZ" dirty="0" smtClean="0"/>
              <a:t>story</a:t>
            </a:r>
            <a:endParaRPr lang="en-NZ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FC01B38-40BD-F74D-468B-4700DC83DBEA}"/>
              </a:ext>
            </a:extLst>
          </p:cNvPr>
          <p:cNvSpPr txBox="1">
            <a:spLocks/>
          </p:cNvSpPr>
          <p:nvPr/>
        </p:nvSpPr>
        <p:spPr>
          <a:xfrm>
            <a:off x="654627" y="1325563"/>
            <a:ext cx="3335482" cy="3786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sz="1900" b="1" smtClean="0"/>
              <a:t>Locally</a:t>
            </a:r>
          </a:p>
          <a:p>
            <a:r>
              <a:rPr lang="en-NZ" sz="1900" smtClean="0"/>
              <a:t>District Wide Reporting </a:t>
            </a:r>
          </a:p>
          <a:p>
            <a:r>
              <a:rPr lang="en-NZ" sz="1900" smtClean="0"/>
              <a:t>Directorate</a:t>
            </a:r>
          </a:p>
          <a:p>
            <a:r>
              <a:rPr lang="en-NZ" sz="1900" smtClean="0"/>
              <a:t>Service</a:t>
            </a:r>
          </a:p>
          <a:p>
            <a:r>
              <a:rPr lang="en-NZ" sz="1900" smtClean="0"/>
              <a:t>Clinician</a:t>
            </a:r>
          </a:p>
          <a:p>
            <a:r>
              <a:rPr lang="en-NZ" sz="1900" smtClean="0"/>
              <a:t>Audit</a:t>
            </a:r>
          </a:p>
          <a:p>
            <a:r>
              <a:rPr lang="en-US" sz="1900" smtClean="0"/>
              <a:t>Local Data Quality</a:t>
            </a:r>
            <a:endParaRPr lang="en-NZ" sz="1900" smtClean="0"/>
          </a:p>
          <a:p>
            <a:endParaRPr lang="en-NZ" sz="1900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235EFC77-2DB1-E5E0-89C2-BF6671658D2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402787" y="1325562"/>
            <a:ext cx="3463871" cy="378622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NZ" b="1" dirty="0" smtClean="0">
                <a:solidFill>
                  <a:srgbClr val="FFFF00"/>
                </a:solidFill>
              </a:rPr>
              <a:t>Nationally &amp; Regionally</a:t>
            </a:r>
          </a:p>
          <a:p>
            <a:r>
              <a:rPr lang="en-NZ" dirty="0" err="1">
                <a:solidFill>
                  <a:srgbClr val="FFFF00"/>
                </a:solidFill>
              </a:rPr>
              <a:t>MoH</a:t>
            </a:r>
            <a:r>
              <a:rPr lang="en-NZ" dirty="0">
                <a:solidFill>
                  <a:srgbClr val="FFFF00"/>
                </a:solidFill>
              </a:rPr>
              <a:t> &amp; Te Whatu Ora</a:t>
            </a:r>
          </a:p>
          <a:p>
            <a:pPr marL="355600" indent="0">
              <a:buFont typeface="Courier New" panose="02070309020205020404" pitchFamily="49" charset="0"/>
              <a:buChar char="o"/>
            </a:pPr>
            <a:r>
              <a:rPr lang="en-NZ" i="1" dirty="0">
                <a:solidFill>
                  <a:srgbClr val="FFFF00"/>
                </a:solidFill>
              </a:rPr>
              <a:t>National Reporting </a:t>
            </a:r>
            <a:r>
              <a:rPr lang="en-NZ" i="1" dirty="0" smtClean="0">
                <a:solidFill>
                  <a:srgbClr val="FFFF00"/>
                </a:solidFill>
              </a:rPr>
              <a:t>(DAMHS</a:t>
            </a:r>
            <a:r>
              <a:rPr lang="en-NZ" i="1" dirty="0">
                <a:solidFill>
                  <a:srgbClr val="FFFF00"/>
                </a:solidFill>
              </a:rPr>
              <a:t>)</a:t>
            </a:r>
          </a:p>
          <a:p>
            <a:pPr marL="355600" indent="0">
              <a:buFont typeface="Courier New" panose="02070309020205020404" pitchFamily="49" charset="0"/>
              <a:buChar char="o"/>
            </a:pPr>
            <a:r>
              <a:rPr lang="en-NZ" i="1" dirty="0">
                <a:solidFill>
                  <a:srgbClr val="FFFF00"/>
                </a:solidFill>
              </a:rPr>
              <a:t>PRIMHD Data Quality</a:t>
            </a:r>
          </a:p>
          <a:p>
            <a:pPr marL="533400" indent="-177800">
              <a:buFont typeface="Courier New" panose="02070309020205020404" pitchFamily="49" charset="0"/>
              <a:buChar char="o"/>
            </a:pPr>
            <a:r>
              <a:rPr lang="en-NZ" i="1" dirty="0">
                <a:solidFill>
                  <a:srgbClr val="FFFF00"/>
                </a:solidFill>
              </a:rPr>
              <a:t>Quarterly &amp; Performance </a:t>
            </a:r>
            <a:r>
              <a:rPr lang="en-NZ" i="1" dirty="0" smtClean="0">
                <a:solidFill>
                  <a:srgbClr val="FFFF00"/>
                </a:solidFill>
              </a:rPr>
              <a:t> Reporting</a:t>
            </a:r>
            <a:endParaRPr lang="en-NZ" i="1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National KPI Project</a:t>
            </a:r>
            <a:endParaRPr lang="en-NZ" dirty="0">
              <a:solidFill>
                <a:srgbClr val="FFFF00"/>
              </a:solidFill>
            </a:endParaRPr>
          </a:p>
          <a:p>
            <a:r>
              <a:rPr lang="en-NZ" dirty="0">
                <a:solidFill>
                  <a:srgbClr val="FFFF00"/>
                </a:solidFill>
              </a:rPr>
              <a:t>Mental Health &amp; Wellbeing Commission</a:t>
            </a:r>
          </a:p>
          <a:p>
            <a:r>
              <a:rPr lang="en-NZ" dirty="0">
                <a:solidFill>
                  <a:srgbClr val="FFFF00"/>
                </a:solidFill>
              </a:rPr>
              <a:t>Health Quality &amp; Safety Commission</a:t>
            </a:r>
          </a:p>
          <a:p>
            <a:r>
              <a:rPr lang="en-NZ" dirty="0">
                <a:solidFill>
                  <a:srgbClr val="FFFF00"/>
                </a:solidFill>
              </a:rPr>
              <a:t>Cross Agency</a:t>
            </a:r>
          </a:p>
          <a:p>
            <a:r>
              <a:rPr lang="en-NZ" dirty="0">
                <a:solidFill>
                  <a:srgbClr val="FFFF00"/>
                </a:solidFill>
              </a:rPr>
              <a:t>Cabinet/Ministerial</a:t>
            </a:r>
          </a:p>
          <a:p>
            <a:endParaRPr lang="en-NZ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1489" y="764771"/>
            <a:ext cx="7381187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N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the data leaves us, we lose control of the story</a:t>
            </a:r>
            <a:endParaRPr lang="en-NZ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1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Telling our own story</a:t>
            </a:r>
            <a:endParaRPr lang="en-NZ" dirty="0"/>
          </a:p>
        </p:txBody>
      </p:sp>
      <p:sp>
        <p:nvSpPr>
          <p:cNvPr id="6" name="Text Placeholder 5"/>
          <p:cNvSpPr txBox="1">
            <a:spLocks noGrp="1"/>
          </p:cNvSpPr>
          <p:nvPr>
            <p:ph type="body" idx="1"/>
          </p:nvPr>
        </p:nvSpPr>
        <p:spPr>
          <a:xfrm>
            <a:off x="631918" y="2219438"/>
            <a:ext cx="4605100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NZ" sz="2400" b="1" dirty="0" smtClean="0"/>
              <a:t>If we want to tell </a:t>
            </a:r>
            <a:r>
              <a:rPr lang="en-NZ" sz="2400" b="1" u="sng" dirty="0" smtClean="0"/>
              <a:t>our actual story </a:t>
            </a:r>
            <a:r>
              <a:rPr lang="en-NZ" sz="2400" b="1" dirty="0" smtClean="0"/>
              <a:t>we need data that captures and reflects what is happening</a:t>
            </a:r>
          </a:p>
          <a:p>
            <a:pPr algn="ctr">
              <a:spcBef>
                <a:spcPts val="0"/>
              </a:spcBef>
            </a:pPr>
            <a:r>
              <a:rPr lang="en-NZ" sz="2400" b="1" dirty="0" smtClean="0"/>
              <a:t> – telling our story involves </a:t>
            </a:r>
            <a:r>
              <a:rPr lang="en-NZ" sz="2400" b="1" u="sng" dirty="0" smtClean="0"/>
              <a:t>better data as </a:t>
            </a:r>
          </a:p>
          <a:p>
            <a:pPr algn="ctr">
              <a:spcBef>
                <a:spcPts val="0"/>
              </a:spcBef>
            </a:pPr>
            <a:r>
              <a:rPr lang="en-NZ" sz="2400" b="1" u="sng" dirty="0" smtClean="0"/>
              <a:t>one important aspect</a:t>
            </a:r>
            <a:endParaRPr lang="en-NZ" sz="2400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491" y="2473233"/>
            <a:ext cx="5540312" cy="374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5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8EC5B-26C1-5750-45DB-79E470207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29" y="0"/>
            <a:ext cx="10515600" cy="1080655"/>
          </a:xfrm>
        </p:spPr>
        <p:txBody>
          <a:bodyPr/>
          <a:lstStyle/>
          <a:p>
            <a:r>
              <a:rPr lang="en-NZ" dirty="0" smtClean="0"/>
              <a:t>Areas of focus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CAC8E-CA3E-84B2-9C72-968BC16F63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0629" y="1360112"/>
            <a:ext cx="5570349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NZ" sz="3200" b="1" dirty="0" smtClean="0">
                <a:solidFill>
                  <a:srgbClr val="FF0000"/>
                </a:solidFill>
              </a:rPr>
              <a:t>Outcomes</a:t>
            </a:r>
            <a:endParaRPr lang="en-NZ" sz="3200" b="1" dirty="0">
              <a:solidFill>
                <a:srgbClr val="FF0000"/>
              </a:solidFill>
            </a:endParaRPr>
          </a:p>
          <a:p>
            <a:r>
              <a:rPr lang="en-NZ" b="1" dirty="0" smtClean="0">
                <a:solidFill>
                  <a:srgbClr val="0070C0"/>
                </a:solidFill>
              </a:rPr>
              <a:t>Initial Focus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NZ" sz="2800" dirty="0" err="1" smtClean="0">
                <a:solidFill>
                  <a:srgbClr val="0070C0"/>
                </a:solidFill>
              </a:rPr>
              <a:t>Cmmty</a:t>
            </a:r>
            <a:r>
              <a:rPr lang="en-NZ" sz="2800" dirty="0" smtClean="0">
                <a:solidFill>
                  <a:srgbClr val="0070C0"/>
                </a:solidFill>
              </a:rPr>
              <a:t>: Current Caseloads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NZ" sz="2800" dirty="0" err="1" smtClean="0">
                <a:solidFill>
                  <a:srgbClr val="0070C0"/>
                </a:solidFill>
              </a:rPr>
              <a:t>Inpt</a:t>
            </a:r>
            <a:r>
              <a:rPr lang="en-NZ" sz="2800" dirty="0" smtClean="0">
                <a:solidFill>
                  <a:srgbClr val="0070C0"/>
                </a:solidFill>
              </a:rPr>
              <a:t>: Matched Pairs</a:t>
            </a:r>
          </a:p>
          <a:p>
            <a:pPr marL="457200" lvl="1" indent="0">
              <a:buNone/>
            </a:pPr>
            <a:endParaRPr lang="en-NZ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NZ" sz="3200" b="1" dirty="0" smtClean="0">
                <a:solidFill>
                  <a:srgbClr val="FF0000"/>
                </a:solidFill>
              </a:rPr>
              <a:t>Coding Referrals 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NZ" sz="2800" b="1" dirty="0" err="1">
                <a:solidFill>
                  <a:srgbClr val="0070C0"/>
                </a:solidFill>
              </a:rPr>
              <a:t>Inpt</a:t>
            </a:r>
            <a:r>
              <a:rPr lang="en-NZ" sz="2800" b="1" dirty="0">
                <a:solidFill>
                  <a:srgbClr val="0070C0"/>
                </a:solidFill>
              </a:rPr>
              <a:t> &amp; </a:t>
            </a:r>
            <a:r>
              <a:rPr lang="en-NZ" sz="2800" b="1" dirty="0" err="1">
                <a:solidFill>
                  <a:srgbClr val="0070C0"/>
                </a:solidFill>
              </a:rPr>
              <a:t>Cmmty</a:t>
            </a:r>
            <a:endParaRPr lang="en-NZ" sz="2800" b="1" dirty="0">
              <a:solidFill>
                <a:srgbClr val="0070C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NZ" sz="2800" dirty="0">
                <a:solidFill>
                  <a:srgbClr val="0070C0"/>
                </a:solidFill>
              </a:rPr>
              <a:t>Referrers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NZ" sz="2800" dirty="0">
                <a:solidFill>
                  <a:srgbClr val="0070C0"/>
                </a:solidFill>
              </a:rPr>
              <a:t>Outcomes (Discharge Type)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NZ" sz="2800" dirty="0">
                <a:solidFill>
                  <a:srgbClr val="0070C0"/>
                </a:solidFill>
              </a:rPr>
              <a:t>Discharge To</a:t>
            </a:r>
          </a:p>
          <a:p>
            <a:pPr lvl="1"/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0CFFEC-B956-9A55-F0C2-5D3B38FF0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0112"/>
            <a:ext cx="5366288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NZ" sz="3200" b="1" dirty="0">
                <a:solidFill>
                  <a:srgbClr val="FF0000"/>
                </a:solidFill>
              </a:rPr>
              <a:t>Diagnoses </a:t>
            </a:r>
          </a:p>
          <a:p>
            <a:pPr marL="228600" lvl="1">
              <a:spcBef>
                <a:spcPts val="1000"/>
              </a:spcBef>
            </a:pPr>
            <a:r>
              <a:rPr lang="en-NZ" sz="2800" b="1" dirty="0" err="1">
                <a:solidFill>
                  <a:srgbClr val="0070C0"/>
                </a:solidFill>
              </a:rPr>
              <a:t>Cmmty</a:t>
            </a:r>
            <a:r>
              <a:rPr lang="en-NZ" sz="2800" b="1" dirty="0">
                <a:solidFill>
                  <a:srgbClr val="0070C0"/>
                </a:solidFill>
              </a:rPr>
              <a:t> only – 90 day + group</a:t>
            </a:r>
          </a:p>
          <a:p>
            <a:endParaRPr lang="en-NZ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NZ" sz="3200" b="1" dirty="0">
                <a:solidFill>
                  <a:srgbClr val="FF0000"/>
                </a:solidFill>
              </a:rPr>
              <a:t>Social Indicators</a:t>
            </a:r>
          </a:p>
          <a:p>
            <a:pPr marL="228600" lvl="1">
              <a:spcBef>
                <a:spcPts val="1000"/>
              </a:spcBef>
            </a:pPr>
            <a:r>
              <a:rPr lang="en-NZ" sz="2800" b="1" dirty="0" err="1">
                <a:solidFill>
                  <a:srgbClr val="0070C0"/>
                </a:solidFill>
              </a:rPr>
              <a:t>Inpt</a:t>
            </a:r>
            <a:r>
              <a:rPr lang="en-NZ" sz="2800" b="1" dirty="0">
                <a:solidFill>
                  <a:srgbClr val="0070C0"/>
                </a:solidFill>
              </a:rPr>
              <a:t> &amp; </a:t>
            </a:r>
            <a:r>
              <a:rPr lang="en-NZ" sz="2800" b="1" dirty="0" err="1">
                <a:solidFill>
                  <a:srgbClr val="0070C0"/>
                </a:solidFill>
              </a:rPr>
              <a:t>Cmmty</a:t>
            </a:r>
            <a:endParaRPr lang="en-NZ" sz="2800" b="1" dirty="0">
              <a:solidFill>
                <a:srgbClr val="0070C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NZ" sz="2800" dirty="0">
                <a:solidFill>
                  <a:srgbClr val="0070C0"/>
                </a:solidFill>
              </a:rPr>
              <a:t>Living Situation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NZ" sz="2800" dirty="0">
                <a:solidFill>
                  <a:srgbClr val="0070C0"/>
                </a:solidFill>
              </a:rPr>
              <a:t>Education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NZ" sz="2800" dirty="0">
                <a:solidFill>
                  <a:srgbClr val="0070C0"/>
                </a:solidFill>
              </a:rPr>
              <a:t>Employment</a:t>
            </a:r>
          </a:p>
          <a:p>
            <a:endParaRPr lang="en-NZ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NZ" sz="3000" b="1" dirty="0" smtClean="0">
                <a:solidFill>
                  <a:srgbClr val="FF0000"/>
                </a:solidFill>
              </a:rPr>
              <a:t>Contacts</a:t>
            </a:r>
            <a:r>
              <a:rPr lang="en-NZ" sz="3000" dirty="0" smtClean="0">
                <a:solidFill>
                  <a:srgbClr val="FF0000"/>
                </a:solidFill>
              </a:rPr>
              <a:t> (Activity)</a:t>
            </a:r>
          </a:p>
          <a:p>
            <a:pPr marL="228600" lvl="1">
              <a:spcBef>
                <a:spcPts val="1000"/>
              </a:spcBef>
            </a:pPr>
            <a:r>
              <a:rPr lang="en-NZ" sz="2800" b="1" dirty="0" err="1">
                <a:solidFill>
                  <a:srgbClr val="0070C0"/>
                </a:solidFill>
              </a:rPr>
              <a:t>Cmmty</a:t>
            </a:r>
            <a:r>
              <a:rPr lang="en-NZ" sz="2800" b="1" dirty="0">
                <a:solidFill>
                  <a:srgbClr val="0070C0"/>
                </a:solidFill>
              </a:rPr>
              <a:t> only</a:t>
            </a:r>
          </a:p>
          <a:p>
            <a:pPr lvl="1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9359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4695F-AA70-CB1B-DC19-E2FC4DBCE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4702"/>
          </a:xfrm>
        </p:spPr>
        <p:txBody>
          <a:bodyPr/>
          <a:lstStyle/>
          <a:p>
            <a:r>
              <a:rPr lang="en-NZ" dirty="0" smtClean="0"/>
              <a:t>Why these focus areas?</a:t>
            </a:r>
            <a:endParaRPr lang="en-NZ" dirty="0"/>
          </a:p>
        </p:txBody>
      </p:sp>
      <p:sp>
        <p:nvSpPr>
          <p:cNvPr id="3" name="TextBox 2"/>
          <p:cNvSpPr txBox="1"/>
          <p:nvPr/>
        </p:nvSpPr>
        <p:spPr>
          <a:xfrm>
            <a:off x="1870364" y="1995055"/>
            <a:ext cx="881980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offer ways to </a:t>
            </a:r>
            <a:r>
              <a:rPr lang="en-NZ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our </a:t>
            </a:r>
            <a:r>
              <a:rPr lang="en-NZ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story </a:t>
            </a:r>
            <a:r>
              <a:rPr lang="en-NZ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that it better reflects what </a:t>
            </a:r>
            <a:r>
              <a:rPr lang="en-NZ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</a:t>
            </a:r>
            <a:r>
              <a:rPr lang="en-NZ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experiencing</a:t>
            </a:r>
          </a:p>
          <a:p>
            <a:pPr algn="ctr"/>
            <a:endParaRPr lang="en-NZ" sz="2800" b="1" dirty="0">
              <a:solidFill>
                <a:srgbClr val="1528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NZ" sz="2800" b="1" dirty="0">
              <a:solidFill>
                <a:srgbClr val="1528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80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4695F-AA70-CB1B-DC19-E2FC4DBCE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887" y="-1"/>
            <a:ext cx="10515600" cy="839585"/>
          </a:xfrm>
        </p:spPr>
        <p:txBody>
          <a:bodyPr/>
          <a:lstStyle/>
          <a:p>
            <a:r>
              <a:rPr lang="en-NZ" dirty="0" smtClean="0"/>
              <a:t>Why these?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858" y="839584"/>
            <a:ext cx="7679658" cy="477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1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4695F-AA70-CB1B-DC19-E2FC4DBCE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6087"/>
          </a:xfrm>
        </p:spPr>
        <p:txBody>
          <a:bodyPr/>
          <a:lstStyle/>
          <a:p>
            <a:r>
              <a:rPr lang="en-NZ" dirty="0" smtClean="0"/>
              <a:t>Why these?</a:t>
            </a:r>
            <a:endParaRPr lang="en-N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536" y="906087"/>
            <a:ext cx="7482928" cy="482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8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 template.potx" id="{566511C8-F087-4E65-851E-93A9DA0F1773}" vid="{1531B6C0-E6EB-43C0-9479-D6A0720666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ntranet Image" ma:contentTypeID="0x01010200DB7FCEDBF720E842BCF98CF990A36209002F9283702569BD408B876402EED2E7B0" ma:contentTypeVersion="13" ma:contentTypeDescription="Image Content type for the Intranet" ma:contentTypeScope="" ma:versionID="74e3e4c06f862be70e83c2f3fa5e7735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xmlns:ns3="http://schemas.microsoft.com/sharepoint/v4" xmlns:ns4="9253c88c-d550-4ff1-afdc-d5dc691f60b0" xmlns:ns5="5ed1d950-fdc4-48f8-b963-d5f8558599d9" targetNamespace="http://schemas.microsoft.com/office/2006/metadata/properties" ma:root="true" ma:fieldsID="60fc2559639b7e61f65e2da3f8afc052" ns1:_="" ns2:_="" ns3:_="" ns4:_="" ns5:_="">
    <xsd:import namespace="http://schemas.microsoft.com/sharepoint/v3"/>
    <xsd:import namespace="http://schemas.microsoft.com/sharepoint/v3/fields"/>
    <xsd:import namespace="http://schemas.microsoft.com/sharepoint/v4"/>
    <xsd:import namespace="9253c88c-d550-4ff1-afdc-d5dc691f60b0"/>
    <xsd:import namespace="5ed1d950-fdc4-48f8-b963-d5f8558599d9"/>
    <xsd:element name="properties">
      <xsd:complexType>
        <xsd:sequence>
          <xsd:element name="documentManagement">
            <xsd:complexType>
              <xsd:all>
                <xsd:element ref="ns2:ImageWidth" minOccurs="0"/>
                <xsd:element ref="ns2:ImageHeight" minOccurs="0"/>
                <xsd:element ref="ns2:ImageCreateDate" minOccurs="0"/>
                <xsd:element ref="ns1:Comments" minOccurs="0"/>
                <xsd:element ref="ns1:ThumbnailExists" minOccurs="0"/>
                <xsd:element ref="ns1:PreviewExists" minOccurs="0"/>
                <xsd:element ref="ns3:AlternateThumbnailUrl" minOccurs="0"/>
                <xsd:element ref="ns4:n8842703a3bf4e039a9dd9539f7868eb" minOccurs="0"/>
                <xsd:element ref="ns4:TaxCatchAll" minOccurs="0"/>
                <xsd:element ref="ns4:TaxCatchAllLabel" minOccurs="0"/>
                <xsd:element ref="ns4:m93555d02fc84543be6ad39b8f5331ef" minOccurs="0"/>
                <xsd:element ref="ns4:i3a0fe6035df47329f66088a682fd9d2" minOccurs="0"/>
                <xsd:element ref="ns4:o0b0fca0fe5341709012cd4bcbbca983" minOccurs="0"/>
                <xsd:element ref="ns4:ka9b207035bc48f2a4f6a2bfed7195b7" minOccurs="0"/>
                <xsd:element ref="ns4:p7110e5651294189b89368865130750f" minOccurs="0"/>
                <xsd:element ref="ns4:p777f0da518742b188a1f7fd5ee91810" minOccurs="0"/>
                <xsd:element ref="ns4:p4f69562ce3c40efbbfeedf3a8194efa" minOccurs="0"/>
                <xsd:element ref="ns5:_dlc_DocId" minOccurs="0"/>
                <xsd:element ref="ns5:_dlc_DocIdUrl" minOccurs="0"/>
                <xsd:element ref="ns5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14" nillable="true" ma:displayName="Comments" ma:hidden="true" ma:internalName="Comments">
      <xsd:simpleType>
        <xsd:restriction base="dms:Note">
          <xsd:maxLength value="255"/>
        </xsd:restriction>
      </xsd:simpleType>
    </xsd:element>
    <xsd:element name="ThumbnailExists" ma:index="23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24" nillable="true" ma:displayName="Preview Exists" ma:default="FALSE" ma:hidden="true" ma:internalName="PreviewExists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ImageWidth" ma:index="11" nillable="true" ma:displayName="Picture Width" ma:internalName="ImageWidth" ma:readOnly="true">
      <xsd:simpleType>
        <xsd:restriction base="dms:Unknown"/>
      </xsd:simpleType>
    </xsd:element>
    <xsd:element name="ImageHeight" ma:index="12" nillable="true" ma:displayName="Picture Height" ma:internalName="ImageHeight" ma:readOnly="true">
      <xsd:simpleType>
        <xsd:restriction base="dms:Unknown"/>
      </xsd:simpleType>
    </xsd:element>
    <xsd:element name="ImageCreateDate" ma:index="13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AlternateThumbnailUrl" ma:index="25" nillable="true" ma:displayName="Preview Image URL" ma:format="Imag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53c88c-d550-4ff1-afdc-d5dc691f60b0" elementFormDefault="qualified">
    <xsd:import namespace="http://schemas.microsoft.com/office/2006/documentManagement/types"/>
    <xsd:import namespace="http://schemas.microsoft.com/office/infopath/2007/PartnerControls"/>
    <xsd:element name="n8842703a3bf4e039a9dd9539f7868eb" ma:index="26" nillable="true" ma:taxonomy="true" ma:internalName="n8842703a3bf4e039a9dd9539f7868eb" ma:taxonomyFieldName="HNZImageCategory" ma:displayName="Image Category" ma:default="" ma:fieldId="{78842703-a3bf-4e03-9a9d-d9539f7868eb}" ma:sspId="ebf29b3f-1e51-457b-ae0c-362182e58074" ma:termSetId="ec62e57c-7868-48d1-8bb6-636a51df49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7" nillable="true" ma:displayName="Taxonomy Catch All Column" ma:hidden="true" ma:list="{3c930d7c-82d0-4e0d-8f92-1d11c7dbfd2a}" ma:internalName="TaxCatchAll" ma:showField="CatchAllData" ma:web="5ed1d950-fdc4-48f8-b963-d5f8558599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8" nillable="true" ma:displayName="Taxonomy Catch All Column1" ma:hidden="true" ma:list="{3c930d7c-82d0-4e0d-8f92-1d11c7dbfd2a}" ma:internalName="TaxCatchAllLabel" ma:readOnly="true" ma:showField="CatchAllDataLabel" ma:web="5ed1d950-fdc4-48f8-b963-d5f8558599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93555d02fc84543be6ad39b8f5331ef" ma:index="30" nillable="true" ma:taxonomy="true" ma:internalName="m93555d02fc84543be6ad39b8f5331ef" ma:taxonomyFieldName="HNZImageLicenceType" ma:displayName="Image Licence Type" ma:default="" ma:fieldId="{693555d0-2fc8-4543-be6a-d39b8f5331ef}" ma:sspId="ebf29b3f-1e51-457b-ae0c-362182e58074" ma:termSetId="ba30fd1c-e4b3-4e8b-8299-7ab84b8dd0b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3a0fe6035df47329f66088a682fd9d2" ma:index="32" nillable="true" ma:taxonomy="true" ma:internalName="i3a0fe6035df47329f66088a682fd9d2" ma:taxonomyFieldName="HNZLocation" ma:displayName="Office Location" ma:readOnly="false" ma:default="" ma:fieldId="{23a0fe60-35df-4732-9f66-088a682fd9d2}" ma:sspId="ebf29b3f-1e51-457b-ae0c-362182e58074" ma:termSetId="41de797a-d210-41f6-9446-1829d3e6ed3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0b0fca0fe5341709012cd4bcbbca983" ma:index="34" nillable="true" ma:taxonomy="true" ma:internalName="o0b0fca0fe5341709012cd4bcbbca983" ma:taxonomyFieldName="HNZTeam" ma:displayName="Team" ma:default="" ma:fieldId="{80b0fca0-fe53-4170-9012-cd4bcbbca983}" ma:sspId="ebf29b3f-1e51-457b-ae0c-362182e58074" ma:termSetId="915ba26e-dcc6-4357-a81c-20de3db7c0f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a9b207035bc48f2a4f6a2bfed7195b7" ma:index="36" nillable="true" ma:taxonomy="true" ma:internalName="ka9b207035bc48f2a4f6a2bfed7195b7" ma:taxonomyFieldName="BusinessFunction" ma:displayName="Business Function" ma:default="" ma:fieldId="{4a9b2070-35bc-48f2-a4f6-a2bfed7195b7}" ma:sspId="ebf29b3f-1e51-457b-ae0c-362182e58074" ma:termSetId="411f0e66-67f8-40f8-97cc-417744de1cc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7110e5651294189b89368865130750f" ma:index="38" nillable="true" ma:taxonomy="true" ma:internalName="p7110e5651294189b89368865130750f" ma:taxonomyFieldName="HNZRegion" ma:displayName="Region" ma:fieldId="{97110e56-5129-4189-b893-68865130750f}" ma:taxonomyMulti="true" ma:sspId="ebf29b3f-1e51-457b-ae0c-362182e58074" ma:termSetId="e78d2f76-fe8a-4030-92ee-8b1f3410a6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777f0da518742b188a1f7fd5ee91810" ma:index="40" nillable="true" ma:taxonomy="true" ma:internalName="p777f0da518742b188a1f7fd5ee91810" ma:taxonomyFieldName="HNZLocalArea" ma:displayName="Local Area" ma:fieldId="{9777f0da-5187-42b1-88a1-f7fd5ee91810}" ma:taxonomyMulti="true" ma:sspId="ebf29b3f-1e51-457b-ae0c-362182e58074" ma:termSetId="067abcc4-089e-4bdf-badc-3de5e533a37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4f69562ce3c40efbbfeedf3a8194efa" ma:index="42" nillable="true" ma:taxonomy="true" ma:internalName="p4f69562ce3c40efbbfeedf3a8194efa" ma:taxonomyFieldName="HNZBusinessUnit" ma:displayName="Business Unit" ma:fieldId="{94f69562-ce3c-40ef-bbfe-edf3a8194efa}" ma:sspId="ebf29b3f-1e51-457b-ae0c-362182e58074" ma:termSetId="8c10729a-85a2-4382-90e6-6068eaeb999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d1d950-fdc4-48f8-b963-d5f8558599d9" elementFormDefault="qualified">
    <xsd:import namespace="http://schemas.microsoft.com/office/2006/documentManagement/types"/>
    <xsd:import namespace="http://schemas.microsoft.com/office/infopath/2007/PartnerControls"/>
    <xsd:element name="_dlc_DocId" ma:index="44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4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8" ma:displayName="Title"/>
        <xsd:element ref="dc:subject" minOccurs="0" maxOccurs="1"/>
        <xsd:element ref="dc:description" minOccurs="0" maxOccurs="1"/>
        <xsd:element name="keywords" minOccurs="0" maxOccurs="1" type="xsd:string" ma:index="2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SharedContentType xmlns="Microsoft.SharePoint.Taxonomy.ContentTypeSync" SourceId="ebf29b3f-1e51-457b-ae0c-362182e58074" ContentTypeId="0x01010200DB7FCEDBF720E842BCF98CF990A36209" PreviousValue="false"/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http://schemas.microsoft.com/sharepoint/v3/fields" xsi:nil="true"/>
    <o0b0fca0fe5341709012cd4bcbbca983 xmlns="9253c88c-d550-4ff1-afdc-d5dc691f60b0">
      <Terms xmlns="http://schemas.microsoft.com/office/infopath/2007/PartnerControls"/>
    </o0b0fca0fe5341709012cd4bcbbca983>
    <n8842703a3bf4e039a9dd9539f7868eb xmlns="9253c88c-d550-4ff1-afdc-d5dc691f60b0">
      <Terms xmlns="http://schemas.microsoft.com/office/infopath/2007/PartnerControls"/>
    </n8842703a3bf4e039a9dd9539f7868eb>
    <m93555d02fc84543be6ad39b8f5331ef xmlns="9253c88c-d550-4ff1-afdc-d5dc691f60b0">
      <Terms xmlns="http://schemas.microsoft.com/office/infopath/2007/PartnerControls"/>
    </m93555d02fc84543be6ad39b8f5331ef>
    <AlternateThumbnailUrl xmlns="http://schemas.microsoft.com/sharepoint/v4">
      <Url xsi:nil="true"/>
      <Description xsi:nil="true"/>
    </AlternateThumbnailUrl>
    <TaxCatchAll xmlns="9253c88c-d550-4ff1-afdc-d5dc691f60b0" xsi:nil="true"/>
    <Comments xmlns="http://schemas.microsoft.com/sharepoint/v3" xsi:nil="true"/>
    <i3a0fe6035df47329f66088a682fd9d2 xmlns="9253c88c-d550-4ff1-afdc-d5dc691f60b0">
      <Terms xmlns="http://schemas.microsoft.com/office/infopath/2007/PartnerControls"/>
    </i3a0fe6035df47329f66088a682fd9d2>
    <_dlc_DocId xmlns="5ed1d950-fdc4-48f8-b963-d5f8558599d9">HUBSITE-717182039-2715</_dlc_DocId>
    <_dlc_DocIdUrl xmlns="5ed1d950-fdc4-48f8-b963-d5f8558599d9">
      <Url>https://hauoraaotearoa.sharepoint.com/sites/Intranet/_layouts/15/DocIdRedir.aspx?ID=HUBSITE-717182039-2715</Url>
      <Description>HUBSITE-717182039-2715</Description>
    </_dlc_DocIdUrl>
    <p4f69562ce3c40efbbfeedf3a8194efa xmlns="9253c88c-d550-4ff1-afdc-d5dc691f60b0">
      <Terms xmlns="http://schemas.microsoft.com/office/infopath/2007/PartnerControls"/>
    </p4f69562ce3c40efbbfeedf3a8194efa>
    <ka9b207035bc48f2a4f6a2bfed7195b7 xmlns="9253c88c-d550-4ff1-afdc-d5dc691f60b0">
      <Terms xmlns="http://schemas.microsoft.com/office/infopath/2007/PartnerControls"/>
    </ka9b207035bc48f2a4f6a2bfed7195b7>
    <p7110e5651294189b89368865130750f xmlns="9253c88c-d550-4ff1-afdc-d5dc691f60b0">
      <Terms xmlns="http://schemas.microsoft.com/office/infopath/2007/PartnerControls"/>
    </p7110e5651294189b89368865130750f>
    <p777f0da518742b188a1f7fd5ee91810 xmlns="9253c88c-d550-4ff1-afdc-d5dc691f60b0">
      <Terms xmlns="http://schemas.microsoft.com/office/infopath/2007/PartnerControls"/>
    </p777f0da518742b188a1f7fd5ee91810>
  </documentManagement>
</p:properties>
</file>

<file path=customXml/itemProps1.xml><?xml version="1.0" encoding="utf-8"?>
<ds:datastoreItem xmlns:ds="http://schemas.openxmlformats.org/officeDocument/2006/customXml" ds:itemID="{2A708D4B-94EF-4DE1-9354-9D6A2E24B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3/fields"/>
    <ds:schemaRef ds:uri="http://schemas.microsoft.com/sharepoint/v4"/>
    <ds:schemaRef ds:uri="9253c88c-d550-4ff1-afdc-d5dc691f60b0"/>
    <ds:schemaRef ds:uri="5ed1d950-fdc4-48f8-b963-d5f8558599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1ABBA5-7BAE-4D3B-B3DA-EB38BC15F2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70D1A1-C71C-4D34-A209-00BB0136753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A16BD7A-5019-45BB-B7DA-83C35489BD09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F956BF1B-D946-4BDE-ADB9-8EFC5CE6475D}">
  <ds:schemaRefs>
    <ds:schemaRef ds:uri="9253c88c-d550-4ff1-afdc-d5dc691f60b0"/>
    <ds:schemaRef ds:uri="http://schemas.microsoft.com/sharepoint/v3"/>
    <ds:schemaRef ds:uri="http://schemas.microsoft.com/office/2006/documentManagement/types"/>
    <ds:schemaRef ds:uri="http://schemas.microsoft.com/sharepoint/v3/field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5ed1d950-fdc4-48f8-b963-d5f8558599d9"/>
    <ds:schemaRef ds:uri="http://schemas.microsoft.com/office/2006/metadata/properties"/>
    <ds:schemaRef ds:uri="http://purl.org/dc/terms/"/>
    <ds:schemaRef ds:uri="http://schemas.microsoft.com/sharepoint/v4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1715</TotalTime>
  <Words>745</Words>
  <Application>Microsoft Office PowerPoint</Application>
  <PresentationFormat>Widescreen</PresentationFormat>
  <Paragraphs>264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Aptos</vt:lpstr>
      <vt:lpstr>Arial</vt:lpstr>
      <vt:lpstr>Calibri</vt:lpstr>
      <vt:lpstr>Courier New</vt:lpstr>
      <vt:lpstr>Custom Design</vt:lpstr>
      <vt:lpstr>Through the looking glass and down the rabbit hole</vt:lpstr>
      <vt:lpstr>What is this thing called PRIMHD?</vt:lpstr>
      <vt:lpstr>PowerPoint Presentation</vt:lpstr>
      <vt:lpstr>PowerPoint Presentation</vt:lpstr>
      <vt:lpstr>Telling our own story</vt:lpstr>
      <vt:lpstr>Areas of focus</vt:lpstr>
      <vt:lpstr>Why these focus areas?</vt:lpstr>
      <vt:lpstr>Why these?</vt:lpstr>
      <vt:lpstr>Why these?</vt:lpstr>
      <vt:lpstr>Why these?</vt:lpstr>
      <vt:lpstr>Why these?</vt:lpstr>
      <vt:lpstr>Why these?</vt:lpstr>
      <vt:lpstr>PowerPoint Presentation</vt:lpstr>
      <vt:lpstr>Where we started - Outcomes</vt:lpstr>
      <vt:lpstr>Where we started – Social Indicators</vt:lpstr>
      <vt:lpstr>Where we started – Diagnosis (90d)</vt:lpstr>
      <vt:lpstr>Where we started</vt:lpstr>
      <vt:lpstr>What we did – people and process </vt:lpstr>
      <vt:lpstr>What we did – people and process </vt:lpstr>
      <vt:lpstr> What we did re: Outcome Trainers who  have done Te Pou’s “Train the Trainers” </vt:lpstr>
      <vt:lpstr>What we did to support Outcome Trainers</vt:lpstr>
      <vt:lpstr>Where we are now – Social Indicators</vt:lpstr>
      <vt:lpstr>Where we are now – Outcomes</vt:lpstr>
      <vt:lpstr>Where we are now – Diagnosis</vt:lpstr>
      <vt:lpstr>Challenges </vt:lpstr>
      <vt:lpstr>The challenge of business as usual</vt:lpstr>
      <vt:lpstr>The challenge of business as usual</vt:lpstr>
      <vt:lpstr>How we help</vt:lpstr>
      <vt:lpstr>How we help</vt:lpstr>
      <vt:lpstr>How we help</vt:lpstr>
      <vt:lpstr>How we help</vt:lpstr>
      <vt:lpstr>How we help</vt:lpstr>
      <vt:lpstr>How we help</vt:lpstr>
    </vt:vector>
  </TitlesOfParts>
  <Company>healthAlliance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Firkin (ADHB)</dc:creator>
  <cp:lastModifiedBy>Alison Hudgell (ADHB)</cp:lastModifiedBy>
  <cp:revision>91</cp:revision>
  <dcterms:created xsi:type="dcterms:W3CDTF">2025-03-10T01:49:18Z</dcterms:created>
  <dcterms:modified xsi:type="dcterms:W3CDTF">2025-03-19T00:03:02Z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0x01010200DB7FCEDBF720E842BCF98CF990A36209002F9283702569BD408B876402EED2E7B0</vt:lpwstr>
  </property>
  <property fmtid="{D5CDD505-2E9C-101B-9397-08002B2CF9AE}" pid="3" name="_dlc_DocIdItemGuid">
    <vt:lpwstr>b1b13d40-5bf7-4aeb-819f-e47242deb2b3</vt:lpwstr>
  </property>
  <property fmtid="{D5CDD505-2E9C-101B-9397-08002B2CF9AE}" pid="4" name="HNZLocation">
    <vt:lpwstr/>
  </property>
  <property fmtid="{D5CDD505-2E9C-101B-9397-08002B2CF9AE}" pid="5" name="TaxKeyword">
    <vt:lpwstr/>
  </property>
  <property fmtid="{D5CDD505-2E9C-101B-9397-08002B2CF9AE}" pid="6" name="lcf76f155ced4ddcb4097134ff3c332f">
    <vt:lpwstr/>
  </property>
  <property fmtid="{D5CDD505-2E9C-101B-9397-08002B2CF9AE}" pid="7" name="MediaServiceImageTags">
    <vt:lpwstr/>
  </property>
  <property fmtid="{D5CDD505-2E9C-101B-9397-08002B2CF9AE}" pid="8" name="HNZTeam">
    <vt:lpwstr/>
  </property>
  <property fmtid="{D5CDD505-2E9C-101B-9397-08002B2CF9AE}" pid="9" name="HNZImageCategory">
    <vt:lpwstr/>
  </property>
  <property fmtid="{D5CDD505-2E9C-101B-9397-08002B2CF9AE}" pid="10" name="TaxKeywordTaxHTField">
    <vt:lpwstr/>
  </property>
  <property fmtid="{D5CDD505-2E9C-101B-9397-08002B2CF9AE}" pid="11" name="HNZImageLicenceType">
    <vt:lpwstr/>
  </property>
  <property fmtid="{D5CDD505-2E9C-101B-9397-08002B2CF9AE}" pid="12" name="BusinessFunction">
    <vt:lpwstr/>
  </property>
  <property fmtid="{D5CDD505-2E9C-101B-9397-08002B2CF9AE}" pid="13" name="HNZBusinessUnit">
    <vt:lpwstr/>
  </property>
  <property fmtid="{D5CDD505-2E9C-101B-9397-08002B2CF9AE}" pid="14" name="HNZLocalArea">
    <vt:lpwstr/>
  </property>
  <property fmtid="{D5CDD505-2E9C-101B-9397-08002B2CF9AE}" pid="15" name="HNZRegion">
    <vt:lpwstr/>
  </property>
</Properties>
</file>