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61" r:id="rId6"/>
    <p:sldId id="258" r:id="rId7"/>
    <p:sldId id="262" r:id="rId8"/>
    <p:sldId id="263" r:id="rId9"/>
    <p:sldId id="264" r:id="rId10"/>
    <p:sldId id="259" r:id="rId11"/>
    <p:sldId id="265" r:id="rId12"/>
    <p:sldId id="266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8" r:id="rId23"/>
    <p:sldId id="279" r:id="rId24"/>
    <p:sldId id="277" r:id="rId25"/>
    <p:sldId id="274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98C5"/>
    <a:srgbClr val="C7A1E3"/>
    <a:srgbClr val="FF8F8F"/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yn Williams (NDHB)" userId="63a93c26-5e56-48e8-b106-26e9a9563d75" providerId="ADAL" clId="{737F46E4-3D2A-5C4D-B4F1-0F6446D34B21}"/>
    <pc:docChg chg="custSel modSld">
      <pc:chgData name="Jordyn Williams (NDHB)" userId="63a93c26-5e56-48e8-b106-26e9a9563d75" providerId="ADAL" clId="{737F46E4-3D2A-5C4D-B4F1-0F6446D34B21}" dt="2025-03-18T08:04:39.838" v="0" actId="478"/>
      <pc:docMkLst>
        <pc:docMk/>
      </pc:docMkLst>
      <pc:sldChg chg="delSp">
        <pc:chgData name="Jordyn Williams (NDHB)" userId="63a93c26-5e56-48e8-b106-26e9a9563d75" providerId="ADAL" clId="{737F46E4-3D2A-5C4D-B4F1-0F6446D34B21}" dt="2025-03-18T08:04:39.838" v="0" actId="478"/>
        <pc:sldMkLst>
          <pc:docMk/>
          <pc:sldMk cId="2372857771" sldId="258"/>
        </pc:sldMkLst>
        <pc:picChg chg="del">
          <ac:chgData name="Jordyn Williams (NDHB)" userId="63a93c26-5e56-48e8-b106-26e9a9563d75" providerId="ADAL" clId="{737F46E4-3D2A-5C4D-B4F1-0F6446D34B21}" dt="2025-03-18T08:04:39.838" v="0" actId="478"/>
          <ac:picMkLst>
            <pc:docMk/>
            <pc:sldMk cId="2372857771" sldId="258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852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339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7023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9273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060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N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7824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9568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7651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20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4118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200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1436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9598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5928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757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343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031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982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234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1169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258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889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544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90FCCE6-C2C3-4A0D-90C7-96BABBB7E2AD}" type="datetimeFigureOut">
              <a:rPr lang="en-NZ" smtClean="0"/>
              <a:t>19/03/2025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B3E3C44-29B7-40C3-9C2F-709DD89781D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203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Lived experience voice in Co-design and as part of system change. </a:t>
            </a:r>
            <a:endParaRPr lang="en-NZ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89" y="5772376"/>
            <a:ext cx="9144000" cy="555625"/>
          </a:xfrm>
        </p:spPr>
        <p:txBody>
          <a:bodyPr>
            <a:normAutofit/>
          </a:bodyPr>
          <a:lstStyle/>
          <a:p>
            <a:r>
              <a:rPr lang="mi-NZ" dirty="0"/>
              <a:t>By Jordyn Williams and Paul Clements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877389" y="473548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4400" dirty="0">
                <a:latin typeface="Bradley Hand ITC" panose="03070402050302030203" pitchFamily="66" charset="0"/>
              </a:rPr>
              <a:t>“You are the expert of </a:t>
            </a:r>
            <a:r>
              <a:rPr lang="mi-NZ" sz="4400" b="1" dirty="0" smtClean="0">
                <a:latin typeface="Bradley Hand ITC" panose="03070402050302030203" pitchFamily="66" charset="0"/>
              </a:rPr>
              <a:t>your</a:t>
            </a:r>
            <a:r>
              <a:rPr lang="mi-NZ" sz="4400" dirty="0" smtClean="0">
                <a:latin typeface="Bradley Hand ITC" panose="03070402050302030203" pitchFamily="66" charset="0"/>
              </a:rPr>
              <a:t> </a:t>
            </a:r>
            <a:r>
              <a:rPr lang="mi-NZ" sz="4400" dirty="0">
                <a:latin typeface="Bradley Hand ITC" panose="03070402050302030203" pitchFamily="66" charset="0"/>
              </a:rPr>
              <a:t>experience”</a:t>
            </a:r>
            <a:endParaRPr lang="en-NZ" sz="44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27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Local in-service sessions</a:t>
            </a:r>
            <a:endParaRPr lang="en-NZ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0" y="1785692"/>
            <a:ext cx="6477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81" y="262154"/>
            <a:ext cx="10515600" cy="1325563"/>
          </a:xfrm>
        </p:spPr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Gaining leadership support</a:t>
            </a:r>
            <a:endParaRPr lang="en-NZ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7" r="4977"/>
          <a:stretch/>
        </p:blipFill>
        <p:spPr>
          <a:xfrm>
            <a:off x="640079" y="2223410"/>
            <a:ext cx="7281949" cy="37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381" y="1587717"/>
            <a:ext cx="419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Leadership support = Higher impact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8454045" y="2223410"/>
            <a:ext cx="2402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Bringing ideas to leadership </a:t>
            </a:r>
            <a:r>
              <a:rPr lang="en-US" dirty="0" smtClean="0"/>
              <a:t>first, </a:t>
            </a:r>
            <a:r>
              <a:rPr lang="en-US" dirty="0"/>
              <a:t>ensures that when they’re introduced to the wider team, they hold more weight and are more effectively embedded within the team.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35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Youth Peer Support Workers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51341"/>
            <a:ext cx="10515600" cy="2702832"/>
          </a:xfrm>
        </p:spPr>
        <p:txBody>
          <a:bodyPr>
            <a:noAutofit/>
          </a:bodyPr>
          <a:lstStyle/>
          <a:p>
            <a:r>
              <a:rPr lang="mi-N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engagement = better outcomes</a:t>
            </a:r>
          </a:p>
          <a:p>
            <a:pPr marL="0" indent="0">
              <a:buNone/>
            </a:pPr>
            <a:endParaRPr lang="mi-NZ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mi-N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i-N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Shifting clinician mind sets.</a:t>
            </a:r>
            <a:endParaRPr lang="en-N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Cycle of continuous improvement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NZ" dirty="0" smtClean="0">
                <a:latin typeface="Bahnschrift Light SemiCondensed" panose="020B0502040204020203" pitchFamily="34" charset="0"/>
              </a:rPr>
              <a:t>The person-centred mind set and goal oriented support of YPSW’s, means…</a:t>
            </a:r>
          </a:p>
          <a:p>
            <a:pPr marL="0" indent="0">
              <a:buNone/>
            </a:pPr>
            <a:endParaRPr lang="en-NZ" dirty="0" smtClean="0">
              <a:latin typeface="Bahnschrift Light SemiCondensed" panose="020B0502040204020203" pitchFamily="34" charset="0"/>
            </a:endParaRPr>
          </a:p>
          <a:p>
            <a:r>
              <a:rPr lang="en-NZ" dirty="0" smtClean="0"/>
              <a:t>Client feels heard and appreciated, which leads to…</a:t>
            </a:r>
          </a:p>
          <a:p>
            <a:r>
              <a:rPr lang="en-NZ" dirty="0" smtClean="0"/>
              <a:t>Better engagement, which leads to…</a:t>
            </a:r>
          </a:p>
          <a:p>
            <a:r>
              <a:rPr lang="en-NZ" dirty="0" smtClean="0"/>
              <a:t>More effective therapy, which leads to…</a:t>
            </a:r>
          </a:p>
          <a:p>
            <a:r>
              <a:rPr lang="en-NZ" dirty="0" smtClean="0"/>
              <a:t>Better whaiora outcomes and experiences, which leads to…</a:t>
            </a:r>
          </a:p>
          <a:p>
            <a:r>
              <a:rPr lang="en-NZ" dirty="0" smtClean="0"/>
              <a:t>Better understanding </a:t>
            </a:r>
            <a:r>
              <a:rPr lang="en-NZ" dirty="0"/>
              <a:t>of LE roles from kaimahi (staff/clinicians</a:t>
            </a:r>
            <a:r>
              <a:rPr lang="en-NZ" dirty="0" smtClean="0"/>
              <a:t>) due to seeing positive impact, </a:t>
            </a:r>
            <a:r>
              <a:rPr lang="en-NZ" dirty="0"/>
              <a:t>which leads to…</a:t>
            </a:r>
          </a:p>
          <a:p>
            <a:r>
              <a:rPr lang="en-NZ" dirty="0" smtClean="0"/>
              <a:t>Clinicians actively seeking out </a:t>
            </a:r>
            <a:r>
              <a:rPr lang="en-NZ" dirty="0"/>
              <a:t>YPSW involvement</a:t>
            </a:r>
          </a:p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r>
              <a:rPr lang="en-NZ" dirty="0" smtClean="0">
                <a:latin typeface="Bahnschrift Light SemiCondensed" panose="020B0502040204020203" pitchFamily="34" charset="0"/>
              </a:rPr>
              <a:t>And then the cycle repeats…</a:t>
            </a:r>
          </a:p>
          <a:p>
            <a:endParaRPr lang="en-NZ" dirty="0" smtClean="0"/>
          </a:p>
          <a:p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228" y="1825625"/>
            <a:ext cx="1954530" cy="19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Risk of ignoring lived experience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726" y="2252749"/>
            <a:ext cx="9899073" cy="3924214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“Well, isn’t co-design just extra work for those who already know what they're doing??”</a:t>
            </a:r>
          </a:p>
          <a:p>
            <a:pPr marL="0" indent="0">
              <a:buNone/>
            </a:pPr>
            <a:r>
              <a:rPr lang="en-NZ" dirty="0" smtClean="0"/>
              <a:t>“What about the young people who are considered a risk – shouldn’t professionals being making the decisions for them?”</a:t>
            </a:r>
          </a:p>
          <a:p>
            <a:pPr marL="0" indent="0">
              <a:buNone/>
            </a:pPr>
            <a:endParaRPr lang="en-NZ" sz="1400" dirty="0" smtClean="0"/>
          </a:p>
          <a:p>
            <a:pPr marL="0" indent="0">
              <a:buNone/>
            </a:pPr>
            <a:r>
              <a:rPr lang="en-NZ" sz="1800" dirty="0" smtClean="0"/>
              <a:t>And I hear you. But…</a:t>
            </a:r>
          </a:p>
          <a:p>
            <a:pPr marL="0" indent="0">
              <a:buNone/>
            </a:pPr>
            <a:endParaRPr lang="en-NZ" sz="1400" dirty="0" smtClean="0"/>
          </a:p>
          <a:p>
            <a:pPr marL="0" indent="0">
              <a:buNone/>
            </a:pPr>
            <a:r>
              <a:rPr lang="en-NZ" dirty="0" smtClean="0"/>
              <a:t>What happens when we don’t listen… and a young person has to pay the price of our unintentional mistakes?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771698" y="1608145"/>
            <a:ext cx="391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latin typeface="Century Gothic" panose="020B0502020202020204" pitchFamily="34" charset="0"/>
              </a:rPr>
              <a:t>You may be thinking…</a:t>
            </a:r>
            <a:endParaRPr lang="en-NZ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98" y="2199058"/>
            <a:ext cx="680959" cy="68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8" y="3101598"/>
            <a:ext cx="676715" cy="676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82" y="5066850"/>
            <a:ext cx="773696" cy="7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8" y="1555490"/>
            <a:ext cx="6509626" cy="46688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604" y="3034706"/>
            <a:ext cx="3675612" cy="452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dirty="0" smtClean="0"/>
              <a:t>My personal experience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636" y="371103"/>
            <a:ext cx="2536855" cy="1479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8" y="4217474"/>
            <a:ext cx="1662287" cy="2030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859" y="4541607"/>
            <a:ext cx="2390775" cy="1914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16" y="329273"/>
            <a:ext cx="3441533" cy="34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Adult services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They disengage.</a:t>
            </a:r>
          </a:p>
          <a:p>
            <a:endParaRPr lang="en-NZ" dirty="0"/>
          </a:p>
          <a:p>
            <a:r>
              <a:rPr lang="en-NZ" dirty="0" smtClean="0"/>
              <a:t>Labelled as “hard to reach”.</a:t>
            </a:r>
          </a:p>
          <a:p>
            <a:endParaRPr lang="en-NZ" dirty="0"/>
          </a:p>
          <a:p>
            <a:r>
              <a:rPr lang="en-NZ" dirty="0" smtClean="0"/>
              <a:t>They lose trust.</a:t>
            </a:r>
          </a:p>
          <a:p>
            <a:endParaRPr lang="en-NZ" dirty="0"/>
          </a:p>
          <a:p>
            <a:r>
              <a:rPr lang="en-NZ" dirty="0" smtClean="0"/>
              <a:t>And in worst case scenarios, end up being lost to the system.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10" y="498556"/>
            <a:ext cx="5303980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>
                <a:latin typeface="Arial Black" panose="020B0A04020102020204" pitchFamily="34" charset="0"/>
              </a:rPr>
              <a:t>When services don’t align with the whaiora’s needs, they fail them.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NZ" dirty="0" smtClean="0"/>
          </a:p>
          <a:p>
            <a:pPr marL="0" indent="0">
              <a:buNone/>
            </a:pPr>
            <a:r>
              <a:rPr lang="en-NZ" dirty="0" smtClean="0"/>
              <a:t>Which leads to them feeling:</a:t>
            </a:r>
          </a:p>
          <a:p>
            <a:pPr marL="0" indent="0">
              <a:buNone/>
            </a:pPr>
            <a:endParaRPr lang="en-NZ" dirty="0" smtClean="0"/>
          </a:p>
          <a:p>
            <a:r>
              <a:rPr lang="en-NZ" dirty="0" smtClean="0"/>
              <a:t>Unheard</a:t>
            </a:r>
          </a:p>
          <a:p>
            <a:r>
              <a:rPr lang="en-NZ" dirty="0" smtClean="0"/>
              <a:t>Unseen</a:t>
            </a:r>
          </a:p>
          <a:p>
            <a:r>
              <a:rPr lang="en-NZ" dirty="0" smtClean="0"/>
              <a:t>Unsupported</a:t>
            </a:r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71762"/>
            <a:ext cx="5257800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5" y="2670175"/>
            <a:ext cx="9286875" cy="1325563"/>
          </a:xfrm>
        </p:spPr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Youth co-design isn’t a luxury </a:t>
            </a:r>
            <a:br>
              <a:rPr lang="en-NZ" dirty="0" smtClean="0">
                <a:latin typeface="Arial Black" panose="020B0A04020102020204" pitchFamily="34" charset="0"/>
              </a:rPr>
            </a:br>
            <a:r>
              <a:rPr lang="en-NZ" dirty="0" smtClean="0">
                <a:latin typeface="Arial Black" panose="020B0A04020102020204" pitchFamily="34" charset="0"/>
              </a:rPr>
              <a:t>– its </a:t>
            </a:r>
            <a:r>
              <a:rPr lang="en-NZ" b="1" dirty="0" smtClean="0">
                <a:latin typeface="Arial Black" panose="020B0A04020102020204" pitchFamily="34" charset="0"/>
              </a:rPr>
              <a:t>ESSENTIAL</a:t>
            </a:r>
            <a:endParaRPr lang="en-NZ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850" y="241935"/>
            <a:ext cx="4267200" cy="165354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71475" y="2238375"/>
            <a:ext cx="5157787" cy="3703638"/>
          </a:xfrm>
        </p:spPr>
        <p:txBody>
          <a:bodyPr>
            <a:normAutofit lnSpcReduction="10000"/>
          </a:bodyPr>
          <a:lstStyle/>
          <a:p>
            <a:r>
              <a:rPr lang="en-NZ" b="1" dirty="0" smtClean="0"/>
              <a:t>Higher engagement</a:t>
            </a:r>
          </a:p>
          <a:p>
            <a:endParaRPr lang="en-NZ" b="1" dirty="0"/>
          </a:p>
          <a:p>
            <a:r>
              <a:rPr lang="en-NZ" b="1" dirty="0" smtClean="0"/>
              <a:t>Stronger whaiora-clinician relationships</a:t>
            </a:r>
          </a:p>
          <a:p>
            <a:endParaRPr lang="en-NZ" b="1" dirty="0"/>
          </a:p>
          <a:p>
            <a:r>
              <a:rPr lang="en-NZ" b="1" dirty="0" smtClean="0"/>
              <a:t>More effective resources</a:t>
            </a:r>
          </a:p>
          <a:p>
            <a:endParaRPr lang="en-NZ" b="1" dirty="0"/>
          </a:p>
          <a:p>
            <a:r>
              <a:rPr lang="en-NZ" b="1" dirty="0" smtClean="0"/>
              <a:t>Better outcomes overall</a:t>
            </a:r>
            <a:endParaRPr lang="en-NZ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1990725"/>
            <a:ext cx="5183188" cy="495300"/>
          </a:xfrm>
        </p:spPr>
        <p:txBody>
          <a:bodyPr/>
          <a:lstStyle/>
          <a:p>
            <a:r>
              <a:rPr lang="en-NZ" dirty="0" smtClean="0"/>
              <a:t>Real feedback</a:t>
            </a:r>
            <a:endParaRPr lang="en-NZ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72200" y="2676525"/>
            <a:ext cx="5183188" cy="3532188"/>
          </a:xfrm>
        </p:spPr>
        <p:txBody>
          <a:bodyPr>
            <a:normAutofit lnSpcReduction="10000"/>
          </a:bodyPr>
          <a:lstStyle/>
          <a:p>
            <a:r>
              <a:rPr lang="en-NZ" sz="2400" i="1" dirty="0" smtClean="0">
                <a:latin typeface="Century Gothic" panose="020B0502020202020204" pitchFamily="34" charset="0"/>
              </a:rPr>
              <a:t>“always helpful and caring people”</a:t>
            </a:r>
          </a:p>
          <a:p>
            <a:pPr marL="0" indent="0">
              <a:buNone/>
            </a:pPr>
            <a:endParaRPr lang="en-NZ" sz="800" i="1" dirty="0" smtClean="0">
              <a:latin typeface="Century Gothic" panose="020B0502020202020204" pitchFamily="34" charset="0"/>
            </a:endParaRPr>
          </a:p>
          <a:p>
            <a:r>
              <a:rPr lang="en-NZ" sz="2400" i="1" dirty="0" smtClean="0">
                <a:latin typeface="Century Gothic" panose="020B0502020202020204" pitchFamily="34" charset="0"/>
              </a:rPr>
              <a:t>“always so nice to people. Are always there for people”</a:t>
            </a:r>
          </a:p>
          <a:p>
            <a:pPr marL="0" indent="0">
              <a:buNone/>
            </a:pPr>
            <a:endParaRPr lang="en-NZ" sz="800" i="1" dirty="0" smtClean="0">
              <a:latin typeface="Century Gothic" panose="020B0502020202020204" pitchFamily="34" charset="0"/>
            </a:endParaRPr>
          </a:p>
          <a:p>
            <a:r>
              <a:rPr lang="en-NZ" sz="2400" i="1" dirty="0" smtClean="0">
                <a:latin typeface="Century Gothic" panose="020B0502020202020204" pitchFamily="34" charset="0"/>
              </a:rPr>
              <a:t>“Made my day better”</a:t>
            </a:r>
          </a:p>
          <a:p>
            <a:endParaRPr lang="en-NZ" sz="800" i="1" dirty="0" smtClean="0">
              <a:latin typeface="Century Gothic" panose="020B0502020202020204" pitchFamily="34" charset="0"/>
            </a:endParaRPr>
          </a:p>
          <a:p>
            <a:r>
              <a:rPr lang="en-NZ" sz="2400" i="1" dirty="0" smtClean="0">
                <a:latin typeface="Century Gothic" panose="020B0502020202020204" pitchFamily="34" charset="0"/>
              </a:rPr>
              <a:t>Always showing people that you care about their mental health</a:t>
            </a:r>
            <a:endParaRPr lang="en-NZ" sz="2400" i="1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5" y="671960"/>
            <a:ext cx="681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Century Gothic" panose="020B0502020202020204" pitchFamily="34" charset="0"/>
              </a:rPr>
              <a:t>In Northland, we are already seeing the positive impact…</a:t>
            </a:r>
            <a:endParaRPr lang="en-NZ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2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69" y="348499"/>
            <a:ext cx="5502606" cy="798656"/>
          </a:xfrm>
        </p:spPr>
        <p:txBody>
          <a:bodyPr>
            <a:normAutofit fontScale="90000"/>
          </a:bodyPr>
          <a:lstStyle/>
          <a:p>
            <a:r>
              <a:rPr lang="en-NZ" dirty="0">
                <a:latin typeface="Arial Black" panose="020B0A04020102020204" pitchFamily="34" charset="0"/>
              </a:rPr>
              <a:t>Y</a:t>
            </a:r>
            <a:r>
              <a:rPr lang="en-NZ" dirty="0" smtClean="0">
                <a:latin typeface="Arial Black" panose="020B0A04020102020204" pitchFamily="34" charset="0"/>
              </a:rPr>
              <a:t>CPSLE </a:t>
            </a:r>
            <a:r>
              <a:rPr lang="en-NZ" dirty="0">
                <a:latin typeface="Arial Black" panose="020B0A04020102020204" pitchFamily="34" charset="0"/>
              </a:rPr>
              <a:t>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1579419"/>
            <a:ext cx="2906486" cy="44971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sz="5400" b="1" dirty="0" smtClean="0">
                <a:solidFill>
                  <a:srgbClr val="F298C5"/>
                </a:solidFill>
                <a:latin typeface="Arial Black" panose="020B0A04020102020204" pitchFamily="34" charset="0"/>
              </a:rPr>
              <a:t>Y</a:t>
            </a:r>
            <a:r>
              <a:rPr lang="en-NZ" dirty="0" smtClean="0">
                <a:latin typeface="Bookman Old Style" panose="02050604050505020204" pitchFamily="18" charset="0"/>
              </a:rPr>
              <a:t>outh</a:t>
            </a:r>
            <a:endParaRPr lang="en-NZ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NZ" sz="5400" b="1" dirty="0" smtClean="0">
                <a:solidFill>
                  <a:srgbClr val="FF8F8F"/>
                </a:solidFill>
                <a:latin typeface="Arial Black" panose="020B0A04020102020204" pitchFamily="34" charset="0"/>
              </a:rPr>
              <a:t>C</a:t>
            </a:r>
            <a:r>
              <a:rPr lang="en-NZ" dirty="0" smtClean="0">
                <a:latin typeface="Bookman Old Style" panose="02050604050505020204" pitchFamily="18" charset="0"/>
              </a:rPr>
              <a:t>onsumer</a:t>
            </a:r>
            <a:endParaRPr lang="en-NZ" sz="5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NZ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</a:t>
            </a:r>
            <a:r>
              <a:rPr lang="en-NZ" dirty="0" smtClean="0">
                <a:latin typeface="Bookman Old Style" panose="02050604050505020204" pitchFamily="18" charset="0"/>
              </a:rPr>
              <a:t>eer</a:t>
            </a:r>
            <a:endParaRPr lang="en-NZ" sz="5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NZ" sz="5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S</a:t>
            </a:r>
            <a:r>
              <a:rPr lang="en-NZ" dirty="0" smtClean="0">
                <a:latin typeface="Bookman Old Style" panose="02050604050505020204" pitchFamily="18" charset="0"/>
              </a:rPr>
              <a:t>upport</a:t>
            </a:r>
            <a:endParaRPr lang="en-NZ" sz="5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NZ" sz="5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L</a:t>
            </a:r>
            <a:r>
              <a:rPr lang="en-NZ" dirty="0" smtClean="0">
                <a:latin typeface="Bookman Old Style" panose="02050604050505020204" pitchFamily="18" charset="0"/>
              </a:rPr>
              <a:t>ived</a:t>
            </a:r>
            <a:endParaRPr lang="en-NZ" sz="5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NZ" sz="5400" dirty="0" smtClean="0">
                <a:solidFill>
                  <a:srgbClr val="C7A1E3"/>
                </a:solidFill>
                <a:latin typeface="Arial Black" panose="020B0A04020102020204" pitchFamily="34" charset="0"/>
              </a:rPr>
              <a:t>E</a:t>
            </a:r>
            <a:r>
              <a:rPr lang="en-NZ" dirty="0" smtClean="0">
                <a:latin typeface="Bookman Old Style" panose="02050604050505020204" pitchFamily="18" charset="0"/>
              </a:rPr>
              <a:t>xperience</a:t>
            </a:r>
            <a:endParaRPr lang="en-NZ" sz="54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6922" r="4564" b="6182"/>
          <a:stretch/>
        </p:blipFill>
        <p:spPr>
          <a:xfrm>
            <a:off x="6992736" y="1579419"/>
            <a:ext cx="4189614" cy="4690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1450" y="1147155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Century Gothic" panose="020B0502020202020204" pitchFamily="34" charset="0"/>
              </a:rPr>
              <a:t>YCPSLE values</a:t>
            </a:r>
            <a:endParaRPr lang="en-N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5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Lived experience isn’t just something to acknowledge- its something to embed.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2243554"/>
            <a:ext cx="5276850" cy="377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>
                <a:latin typeface="Arial Black" panose="020B0A04020102020204" pitchFamily="34" charset="0"/>
              </a:rPr>
              <a:t>Before i say my goodbyes...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0688"/>
            <a:ext cx="10515600" cy="362857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mi-NZ" dirty="0" smtClean="0"/>
              <a:t>A </a:t>
            </a:r>
            <a:r>
              <a:rPr lang="mi-NZ" dirty="0"/>
              <a:t>video </a:t>
            </a:r>
            <a:r>
              <a:rPr lang="mi-NZ" dirty="0" smtClean="0"/>
              <a:t>recommendation from the NZ queen of lived experience herself</a:t>
            </a:r>
          </a:p>
          <a:p>
            <a:pPr marL="0" indent="0">
              <a:spcAft>
                <a:spcPts val="600"/>
              </a:spcAft>
              <a:buNone/>
            </a:pPr>
            <a:endParaRPr lang="mi-NZ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mi-NZ" dirty="0" smtClean="0"/>
              <a:t>and</a:t>
            </a:r>
          </a:p>
          <a:p>
            <a:pPr marL="0" indent="0">
              <a:spcAft>
                <a:spcPts val="600"/>
              </a:spcAft>
              <a:buNone/>
            </a:pPr>
            <a:endParaRPr lang="mi-NZ" dirty="0"/>
          </a:p>
          <a:p>
            <a:r>
              <a:rPr lang="mi-NZ" dirty="0" smtClean="0"/>
              <a:t>2 quotes</a:t>
            </a:r>
          </a:p>
        </p:txBody>
      </p:sp>
    </p:spTree>
    <p:extLst>
      <p:ext uri="{BB962C8B-B14F-4D97-AF65-F5344CB8AC3E}">
        <p14:creationId xmlns:p14="http://schemas.microsoft.com/office/powerpoint/2010/main" val="38769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i-NZ" dirty="0" smtClean="0"/>
              <a:t>Madness made me – Mary O’Hagan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2159607"/>
            <a:ext cx="6703706" cy="3776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42514" y="2159607"/>
            <a:ext cx="3425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800" dirty="0" smtClean="0"/>
              <a:t>A hugely powerful short YouTube clip talking about Mary’s personal lived experience </a:t>
            </a:r>
          </a:p>
          <a:p>
            <a:endParaRPr lang="mi-NZ" sz="2800" dirty="0" smtClean="0"/>
          </a:p>
          <a:p>
            <a:r>
              <a:rPr lang="mi-NZ" sz="2800" dirty="0" smtClean="0"/>
              <a:t>-highly recommend!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5754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4" b="13869"/>
          <a:stretch/>
        </p:blipFill>
        <p:spPr>
          <a:xfrm>
            <a:off x="1582057" y="1197202"/>
            <a:ext cx="9114972" cy="4570306"/>
          </a:xfrm>
        </p:spPr>
      </p:pic>
    </p:spTree>
    <p:extLst>
      <p:ext uri="{BB962C8B-B14F-4D97-AF65-F5344CB8AC3E}">
        <p14:creationId xmlns:p14="http://schemas.microsoft.com/office/powerpoint/2010/main" val="2127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4642" b="11786"/>
          <a:stretch/>
        </p:blipFill>
        <p:spPr>
          <a:xfrm>
            <a:off x="575128" y="1180873"/>
            <a:ext cx="7334250" cy="4457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67964" y="1393786"/>
            <a:ext cx="30289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/>
              <a:t>How can we expect change, if we don’t first implement it ourselves.</a:t>
            </a:r>
          </a:p>
          <a:p>
            <a:endParaRPr lang="en-NZ" sz="3200" dirty="0"/>
          </a:p>
          <a:p>
            <a:r>
              <a:rPr lang="en-NZ" sz="3200" dirty="0" smtClean="0"/>
              <a:t>It wont to hurt try </a:t>
            </a:r>
            <a:r>
              <a:rPr lang="en-NZ" sz="3200" dirty="0" smtClean="0">
                <a:sym typeface="Wingdings" panose="05000000000000000000" pitchFamily="2" charset="2"/>
              </a:rPr>
              <a:t>: )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122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286" y="2571296"/>
            <a:ext cx="6041572" cy="1325563"/>
          </a:xfrm>
        </p:spPr>
        <p:txBody>
          <a:bodyPr/>
          <a:lstStyle/>
          <a:p>
            <a:r>
              <a:rPr lang="mi-NZ" dirty="0" smtClean="0"/>
              <a:t>My final message to you...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139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4000" dirty="0" smtClean="0">
                <a:latin typeface="Arial Black" panose="020B0A04020102020204" pitchFamily="34" charset="0"/>
              </a:rPr>
              <a:t>Whaiora / client centred approach</a:t>
            </a:r>
            <a:endParaRPr lang="en-NZ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194" y="2241262"/>
            <a:ext cx="10533611" cy="3494520"/>
          </a:xfrm>
        </p:spPr>
        <p:txBody>
          <a:bodyPr/>
          <a:lstStyle/>
          <a:p>
            <a:pPr marL="0" indent="0">
              <a:buNone/>
            </a:pPr>
            <a:r>
              <a:rPr lang="en-NZ" dirty="0" smtClean="0"/>
              <a:t>For us to better our outcomes and effectiveness of our service, we must shift to a “client – centred approach”.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 smtClean="0"/>
              <a:t>To do that, we have to involve the service users in every step of the way!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r>
              <a:rPr lang="en-NZ" dirty="0" smtClean="0"/>
              <a:t>It’s essential… if we want to hit our KPI’S - lol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643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135" y="2078179"/>
            <a:ext cx="5887016" cy="3932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72" y="2340754"/>
            <a:ext cx="4349116" cy="34073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3200" dirty="0" smtClean="0">
                <a:latin typeface="Arial Black" panose="020B0A04020102020204" pitchFamily="34" charset="0"/>
              </a:rPr>
              <a:t>Service users excluded from the conversation</a:t>
            </a:r>
            <a:endParaRPr lang="en-NZ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05486"/>
          </a:xfrm>
        </p:spPr>
        <p:txBody>
          <a:bodyPr>
            <a:normAutofit/>
          </a:bodyPr>
          <a:lstStyle/>
          <a:p>
            <a:r>
              <a:rPr lang="en-NZ" dirty="0" smtClean="0">
                <a:latin typeface="Arial Black" panose="020B0A04020102020204" pitchFamily="34" charset="0"/>
              </a:rPr>
              <a:t>Co-design involvement</a:t>
            </a:r>
            <a:endParaRPr lang="en-NZ" b="1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78" y="2053242"/>
            <a:ext cx="6371705" cy="4247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3724105"/>
            <a:ext cx="54282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Arial Black" panose="020B0A04020102020204" pitchFamily="34" charset="0"/>
              </a:rPr>
              <a:t>EVERY </a:t>
            </a:r>
          </a:p>
          <a:p>
            <a:r>
              <a:rPr lang="en-NZ" sz="2800" dirty="0">
                <a:latin typeface="Arial Black" panose="020B0A04020102020204" pitchFamily="34" charset="0"/>
              </a:rPr>
              <a:t> </a:t>
            </a:r>
            <a:r>
              <a:rPr lang="en-NZ" sz="2800" dirty="0" smtClean="0">
                <a:latin typeface="Arial Black" panose="020B0A04020102020204" pitchFamily="34" charset="0"/>
              </a:rPr>
              <a:t>           step</a:t>
            </a:r>
          </a:p>
          <a:p>
            <a:r>
              <a:rPr lang="en-NZ" sz="2800" dirty="0">
                <a:latin typeface="Arial Black" panose="020B0A04020102020204" pitchFamily="34" charset="0"/>
              </a:rPr>
              <a:t> </a:t>
            </a:r>
            <a:r>
              <a:rPr lang="en-NZ" sz="2800" dirty="0" smtClean="0">
                <a:latin typeface="Arial Black" panose="020B0A04020102020204" pitchFamily="34" charset="0"/>
              </a:rPr>
              <a:t>                    of </a:t>
            </a:r>
          </a:p>
          <a:p>
            <a:r>
              <a:rPr lang="en-NZ" sz="2800" dirty="0">
                <a:latin typeface="Arial Black" panose="020B0A04020102020204" pitchFamily="34" charset="0"/>
              </a:rPr>
              <a:t> </a:t>
            </a:r>
            <a:r>
              <a:rPr lang="en-NZ" sz="2800" dirty="0" smtClean="0">
                <a:latin typeface="Arial Black" panose="020B0A04020102020204" pitchFamily="34" charset="0"/>
              </a:rPr>
              <a:t>                         the </a:t>
            </a:r>
          </a:p>
          <a:p>
            <a:r>
              <a:rPr lang="en-NZ" sz="2800" dirty="0">
                <a:latin typeface="Arial Black" panose="020B0A04020102020204" pitchFamily="34" charset="0"/>
              </a:rPr>
              <a:t> </a:t>
            </a:r>
            <a:r>
              <a:rPr lang="en-NZ" sz="2800" dirty="0" smtClean="0">
                <a:latin typeface="Arial Black" panose="020B0A04020102020204" pitchFamily="34" charset="0"/>
              </a:rPr>
              <a:t>                               way</a:t>
            </a:r>
            <a:endParaRPr lang="en-NZ" sz="28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59" y="2485748"/>
            <a:ext cx="5428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>
                <a:latin typeface="Bahnschrift" panose="020B0502040204020203" pitchFamily="34" charset="0"/>
              </a:rPr>
              <a:t>Involved in…</a:t>
            </a:r>
            <a:endParaRPr lang="en-NZ" sz="28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How does this happen?</a:t>
            </a:r>
            <a:endParaRPr lang="en-NZ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1286"/>
            <a:ext cx="10515600" cy="3813756"/>
          </a:xfrm>
        </p:spPr>
        <p:txBody>
          <a:bodyPr>
            <a:normAutofit lnSpcReduction="10000"/>
          </a:bodyPr>
          <a:lstStyle/>
          <a:p>
            <a:r>
              <a:rPr lang="en-NZ" dirty="0" smtClean="0"/>
              <a:t>Creating and reviewing resources, ensuring relevance.</a:t>
            </a:r>
          </a:p>
          <a:p>
            <a:pPr marL="0" indent="0">
              <a:buNone/>
            </a:pPr>
            <a:endParaRPr lang="en-NZ" sz="1800" dirty="0" smtClean="0"/>
          </a:p>
          <a:p>
            <a:r>
              <a:rPr lang="en-NZ" dirty="0" smtClean="0"/>
              <a:t>Advocating for youth needs and wants.</a:t>
            </a:r>
          </a:p>
          <a:p>
            <a:pPr marL="0" indent="0">
              <a:buNone/>
            </a:pPr>
            <a:endParaRPr lang="en-NZ" sz="1800" dirty="0" smtClean="0"/>
          </a:p>
          <a:p>
            <a:r>
              <a:rPr lang="en-NZ" dirty="0" smtClean="0"/>
              <a:t>Bringing the youth lived experience perspective to process and service development and change.</a:t>
            </a:r>
          </a:p>
          <a:p>
            <a:pPr marL="0" indent="0">
              <a:buNone/>
            </a:pPr>
            <a:endParaRPr lang="en-NZ" sz="1800" dirty="0" smtClean="0"/>
          </a:p>
          <a:p>
            <a:r>
              <a:rPr lang="en-NZ" dirty="0" smtClean="0"/>
              <a:t>Supporting and advocating for a consistent whaiora focused approach.</a:t>
            </a:r>
          </a:p>
          <a:p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90688"/>
            <a:ext cx="10515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NZ" dirty="0" smtClean="0"/>
              <a:t>As a Youth Consumer Lead: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21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9829" y="3080847"/>
            <a:ext cx="633153" cy="501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3600" dirty="0" smtClean="0">
                <a:latin typeface="Arial Black" panose="020B0A04020102020204" pitchFamily="34" charset="0"/>
              </a:rPr>
              <a:t>…</a:t>
            </a:r>
            <a:endParaRPr lang="en-NZ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4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27" y="563577"/>
            <a:ext cx="5535237" cy="1389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1206" y="321770"/>
            <a:ext cx="416467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b="1" dirty="0"/>
              <a:t>Whāraurau</a:t>
            </a:r>
            <a:r>
              <a:rPr lang="en-US" sz="1700" dirty="0"/>
              <a:t> is one of the seven Impact Services within UniServices, a wholly-owned, </a:t>
            </a:r>
            <a:r>
              <a:rPr lang="en-US" sz="1700" b="1" dirty="0"/>
              <a:t>not-for-profit</a:t>
            </a:r>
            <a:r>
              <a:rPr lang="en-US" sz="1700" dirty="0"/>
              <a:t> entity of the University of Auckland</a:t>
            </a:r>
            <a:r>
              <a:rPr lang="en-US" sz="1700" dirty="0" smtClean="0"/>
              <a:t>.</a:t>
            </a:r>
            <a:endParaRPr lang="en-US" sz="1700" dirty="0"/>
          </a:p>
          <a:p>
            <a:r>
              <a:rPr lang="en-US" sz="1700" b="1" dirty="0"/>
              <a:t>Built on evidence-based research</a:t>
            </a:r>
            <a:r>
              <a:rPr lang="en-US" sz="1700" dirty="0"/>
              <a:t>, these Impact Services are recognised as </a:t>
            </a:r>
            <a:r>
              <a:rPr lang="en-US" sz="1700" b="1" dirty="0"/>
              <a:t>leaders in their field, delivering social, health and economic benefits</a:t>
            </a:r>
            <a:r>
              <a:rPr lang="en-US" sz="1700" dirty="0"/>
              <a:t> through </a:t>
            </a:r>
            <a:r>
              <a:rPr lang="en-US" sz="1700" b="1" dirty="0"/>
              <a:t>education, public health, innovation, and informing public policy.</a:t>
            </a:r>
            <a:endParaRPr lang="en-NZ" sz="17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51" y="2568632"/>
            <a:ext cx="6748746" cy="371743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81206" y="3412507"/>
            <a:ext cx="1421479" cy="2975159"/>
            <a:chOff x="7581206" y="3607724"/>
            <a:chExt cx="1421479" cy="2975159"/>
          </a:xfrm>
        </p:grpSpPr>
        <p:sp>
          <p:nvSpPr>
            <p:cNvPr id="8" name="TextBox 7"/>
            <p:cNvSpPr txBox="1"/>
            <p:nvPr/>
          </p:nvSpPr>
          <p:spPr>
            <a:xfrm>
              <a:off x="7581206" y="4028338"/>
              <a:ext cx="14214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mi-NZ" sz="2800" b="1" dirty="0" smtClean="0">
                  <a:latin typeface="Arial Black" panose="020B0A04020102020204" pitchFamily="34" charset="0"/>
                </a:rPr>
                <a:t>N</a:t>
              </a:r>
              <a:r>
                <a:rPr lang="mi-NZ" sz="2000" dirty="0" smtClean="0"/>
                <a:t>ational</a:t>
              </a:r>
              <a:r>
                <a:rPr lang="mi-NZ" sz="2000" b="1" dirty="0" smtClean="0"/>
                <a:t> </a:t>
              </a:r>
            </a:p>
            <a:p>
              <a:pPr>
                <a:spcAft>
                  <a:spcPts val="600"/>
                </a:spcAft>
              </a:pPr>
              <a:r>
                <a:rPr lang="mi-NZ" sz="2800" b="1" dirty="0" smtClean="0">
                  <a:latin typeface="Arial Black" panose="020B0A04020102020204" pitchFamily="34" charset="0"/>
                </a:rPr>
                <a:t>Y</a:t>
              </a:r>
              <a:r>
                <a:rPr lang="mi-NZ" sz="2000" dirty="0" smtClean="0"/>
                <a:t>outh</a:t>
              </a:r>
              <a:r>
                <a:rPr lang="mi-NZ" sz="2000" b="1" dirty="0" smtClean="0"/>
                <a:t> </a:t>
              </a:r>
            </a:p>
            <a:p>
              <a:pPr>
                <a:spcAft>
                  <a:spcPts val="600"/>
                </a:spcAft>
              </a:pPr>
              <a:r>
                <a:rPr lang="mi-NZ" sz="2800" b="1" dirty="0" smtClean="0">
                  <a:latin typeface="Arial Black" panose="020B0A04020102020204" pitchFamily="34" charset="0"/>
                </a:rPr>
                <a:t>C</a:t>
              </a:r>
              <a:r>
                <a:rPr lang="mi-NZ" sz="2000" dirty="0" smtClean="0"/>
                <a:t>onsumer</a:t>
              </a:r>
              <a:r>
                <a:rPr lang="mi-NZ" sz="2000" b="1" dirty="0" smtClean="0"/>
                <a:t> </a:t>
              </a:r>
            </a:p>
            <a:p>
              <a:pPr>
                <a:spcAft>
                  <a:spcPts val="600"/>
                </a:spcAft>
              </a:pPr>
              <a:r>
                <a:rPr lang="mi-NZ" sz="2800" b="1" dirty="0" smtClean="0">
                  <a:latin typeface="Arial Black" panose="020B0A04020102020204" pitchFamily="34" charset="0"/>
                </a:rPr>
                <a:t>A</a:t>
              </a:r>
              <a:r>
                <a:rPr lang="mi-NZ" sz="2000" dirty="0" smtClean="0"/>
                <a:t>dvisor</a:t>
              </a:r>
              <a:r>
                <a:rPr lang="mi-NZ" sz="2000" b="1" dirty="0" smtClean="0"/>
                <a:t> </a:t>
              </a:r>
            </a:p>
            <a:p>
              <a:pPr>
                <a:spcAft>
                  <a:spcPts val="600"/>
                </a:spcAft>
              </a:pPr>
              <a:r>
                <a:rPr lang="mi-NZ" sz="2800" b="1" dirty="0" smtClean="0">
                  <a:latin typeface="Arial Black" panose="020B0A04020102020204" pitchFamily="34" charset="0"/>
                </a:rPr>
                <a:t>N</a:t>
              </a:r>
              <a:r>
                <a:rPr lang="mi-NZ" sz="2000" dirty="0" smtClean="0"/>
                <a:t>etwork</a:t>
              </a:r>
              <a:endParaRPr lang="en-NZ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81207" y="3607724"/>
              <a:ext cx="14214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i-NZ" sz="2000" dirty="0" smtClean="0">
                  <a:latin typeface="Britannic Bold" panose="020B0903060703020204" pitchFamily="34" charset="0"/>
                </a:rPr>
                <a:t>NYCAN:</a:t>
              </a:r>
              <a:endParaRPr lang="en-NZ" sz="2000" dirty="0">
                <a:latin typeface="Britannic Bold" panose="020B0903060703020204" pitchFamily="34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7445829" y="3216415"/>
            <a:ext cx="4433058" cy="5987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1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569" y="365125"/>
            <a:ext cx="8280862" cy="1325563"/>
          </a:xfrm>
        </p:spPr>
        <p:txBody>
          <a:bodyPr/>
          <a:lstStyle/>
          <a:p>
            <a:r>
              <a:rPr lang="en-NZ" dirty="0" smtClean="0">
                <a:latin typeface="Arial Black" panose="020B0A04020102020204" pitchFamily="34" charset="0"/>
              </a:rPr>
              <a:t>Te Pou – CPSLE workforce</a:t>
            </a:r>
            <a:endParaRPr lang="en-NZ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18" y="1770252"/>
            <a:ext cx="7571888" cy="4212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2233" y="1770252"/>
            <a:ext cx="25935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 </a:t>
            </a:r>
            <a:r>
              <a:rPr lang="en-US" b="1" dirty="0"/>
              <a:t>Pou </a:t>
            </a:r>
            <a:r>
              <a:rPr lang="en-US" dirty="0"/>
              <a:t>is a not-for-profit, national workforce development </a:t>
            </a:r>
            <a:r>
              <a:rPr lang="en-US" dirty="0" smtClean="0"/>
              <a:t>centre. </a:t>
            </a:r>
            <a:r>
              <a:rPr lang="en-US" dirty="0"/>
              <a:t>We aim to improve the lives of people with mental health, addiction, and disability needs by connecting the people working with them, tāngata whai ora, tāngata </a:t>
            </a:r>
            <a:r>
              <a:rPr lang="en-US" dirty="0" smtClean="0"/>
              <a:t>Whaikaha </a:t>
            </a:r>
            <a:r>
              <a:rPr lang="en-US" dirty="0"/>
              <a:t>and their whānau, with knowledge, resources, training, and information.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056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1194</TotalTime>
  <Words>711</Words>
  <Application>Microsoft Office PowerPoint</Application>
  <PresentationFormat>Widescreen</PresentationFormat>
  <Paragraphs>122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 Black</vt:lpstr>
      <vt:lpstr>Bahnschrift</vt:lpstr>
      <vt:lpstr>Bahnschrift Light SemiCondensed</vt:lpstr>
      <vt:lpstr>Bookman Old Style</vt:lpstr>
      <vt:lpstr>Bradley Hand ITC</vt:lpstr>
      <vt:lpstr>Britannic Bold</vt:lpstr>
      <vt:lpstr>Calibri</vt:lpstr>
      <vt:lpstr>Calibri Light</vt:lpstr>
      <vt:lpstr>Century Gothic</vt:lpstr>
      <vt:lpstr>Rockwell</vt:lpstr>
      <vt:lpstr>Rockwell Condensed</vt:lpstr>
      <vt:lpstr>Wingdings</vt:lpstr>
      <vt:lpstr>Office Theme</vt:lpstr>
      <vt:lpstr>Wood Type</vt:lpstr>
      <vt:lpstr>Lived experience voice in Co-design and as part of system change. </vt:lpstr>
      <vt:lpstr>YCPSLE workforce</vt:lpstr>
      <vt:lpstr>Whaiora / client centred approach</vt:lpstr>
      <vt:lpstr>Service users excluded from the conversation</vt:lpstr>
      <vt:lpstr>Co-design involvement</vt:lpstr>
      <vt:lpstr>How does this happen?</vt:lpstr>
      <vt:lpstr>PowerPoint Presentation</vt:lpstr>
      <vt:lpstr>PowerPoint Presentation</vt:lpstr>
      <vt:lpstr>Te Pou – CPSLE workforce</vt:lpstr>
      <vt:lpstr>Local in-service sessions</vt:lpstr>
      <vt:lpstr>Gaining leadership support</vt:lpstr>
      <vt:lpstr>Youth Peer Support Workers</vt:lpstr>
      <vt:lpstr>Cycle of continuous improvement</vt:lpstr>
      <vt:lpstr>Risk of ignoring lived experience</vt:lpstr>
      <vt:lpstr>PowerPoint Presentation</vt:lpstr>
      <vt:lpstr>Adult services</vt:lpstr>
      <vt:lpstr>When services don’t align with the whaiora’s needs, they fail them.</vt:lpstr>
      <vt:lpstr>Youth co-design isn’t a luxury  – its ESSENTIAL</vt:lpstr>
      <vt:lpstr>PowerPoint Presentation</vt:lpstr>
      <vt:lpstr>Lived experience isn’t just something to acknowledge- its something to embed.</vt:lpstr>
      <vt:lpstr>Before i say my goodbyes...</vt:lpstr>
      <vt:lpstr>Madness made me – Mary O’Hagan</vt:lpstr>
      <vt:lpstr>PowerPoint Presentation</vt:lpstr>
      <vt:lpstr>PowerPoint Presentation</vt:lpstr>
      <vt:lpstr>My final message to you... </vt:lpstr>
    </vt:vector>
  </TitlesOfParts>
  <Company>healthAlliance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Lived experience voice in Co-design and as part of system change.</dc:title>
  <dc:creator>Jordyn Williams (NDHB)</dc:creator>
  <cp:lastModifiedBy>Jordyn Williams (NDHB)</cp:lastModifiedBy>
  <cp:revision>34</cp:revision>
  <dcterms:created xsi:type="dcterms:W3CDTF">2025-03-17T21:41:09Z</dcterms:created>
  <dcterms:modified xsi:type="dcterms:W3CDTF">2025-03-19T04:57:06Z</dcterms:modified>
</cp:coreProperties>
</file>