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6"/>
  </p:sldMasterIdLst>
  <p:sldIdLst>
    <p:sldId id="257" r:id="rId7"/>
    <p:sldId id="268" r:id="rId8"/>
    <p:sldId id="265" r:id="rId9"/>
    <p:sldId id="263" r:id="rId10"/>
    <p:sldId id="266" r:id="rId11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94"/>
  </p:normalViewPr>
  <p:slideViewPr>
    <p:cSldViewPr snapToGrid="0">
      <p:cViewPr varScale="1">
        <p:scale>
          <a:sx n="70" d="100"/>
          <a:sy n="70" d="100"/>
        </p:scale>
        <p:origin x="13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969" y="309968"/>
            <a:ext cx="14506414" cy="13328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1" i="0">
                <a:latin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742" b="0" i="0">
                <a:latin typeface="Poppins" pitchFamily="2" charset="77"/>
              </a:defRPr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1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69" y="325464"/>
            <a:ext cx="14506413" cy="133285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69" y="1968286"/>
            <a:ext cx="14506413" cy="766177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  <a:lvl2pPr>
              <a:defRPr b="0" i="0">
                <a:latin typeface="Poppins" pitchFamily="2" charset="77"/>
              </a:defRPr>
            </a:lvl2pPr>
            <a:lvl3pPr>
              <a:defRPr b="0" i="0">
                <a:latin typeface="Poppins" pitchFamily="2" charset="77"/>
              </a:defRPr>
            </a:lvl3pPr>
            <a:lvl4pPr>
              <a:defRPr b="0" i="0">
                <a:latin typeface="Poppins" pitchFamily="2" charset="77"/>
              </a:defRPr>
            </a:lvl4pPr>
            <a:lvl5pPr>
              <a:defRPr b="0" i="0">
                <a:latin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54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bg1"/>
          </a:solidFill>
          <a:latin typeface="Poppins" pitchFamily="2" charset="77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b="0" i="0" kern="1200">
          <a:solidFill>
            <a:schemeClr val="tx2"/>
          </a:solidFill>
          <a:latin typeface="Poppins" pitchFamily="2" charset="77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b="0" i="0" kern="1200">
          <a:solidFill>
            <a:schemeClr val="tx2"/>
          </a:solidFill>
          <a:latin typeface="Poppins" pitchFamily="2" charset="77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b="0" i="0" kern="1200">
          <a:solidFill>
            <a:schemeClr val="tx2"/>
          </a:solidFill>
          <a:latin typeface="Poppins" pitchFamily="2" charset="77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b="0" i="0" kern="1200">
          <a:solidFill>
            <a:schemeClr val="tx2"/>
          </a:solidFill>
          <a:latin typeface="Poppins" pitchFamily="2" charset="77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b="0" i="0" kern="1200">
          <a:solidFill>
            <a:schemeClr val="tx2"/>
          </a:solidFill>
          <a:latin typeface="Poppins" pitchFamily="2" charset="77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9AFE-A691-4457-2BB6-8136717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69" y="1021500"/>
            <a:ext cx="14506413" cy="2854464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Implementing Intensive Personalized Employment Support in Te Tai Tokerau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6268-FD70-7118-1CF0-AA04A5A2D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69" y="2637026"/>
            <a:ext cx="14506413" cy="7661772"/>
          </a:xfrm>
        </p:spPr>
        <p:txBody>
          <a:bodyPr>
            <a:normAutofit/>
          </a:bodyPr>
          <a:lstStyle/>
          <a:p>
            <a:pPr marL="712775" lvl="1" indent="0" algn="ctr">
              <a:lnSpc>
                <a:spcPct val="110000"/>
              </a:lnSpc>
              <a:buNone/>
            </a:pPr>
            <a:endParaRPr lang="en-NZ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2775" lvl="1" indent="0" algn="ctr">
              <a:lnSpc>
                <a:spcPct val="110000"/>
              </a:lnSpc>
              <a:buNone/>
            </a:pPr>
            <a:endParaRPr lang="en-NZ" sz="4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2775" lvl="1" indent="0" algn="ctr">
              <a:lnSpc>
                <a:spcPct val="110000"/>
              </a:lnSpc>
              <a:buNone/>
            </a:pPr>
            <a:r>
              <a:rPr lang="en-NZ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n-NZ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Scaffolding KPI’s to Implementation” </a:t>
            </a:r>
            <a:endParaRPr lang="mi-NZ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1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9AFE-A691-4457-2BB6-8136717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69" y="904162"/>
            <a:ext cx="14506413" cy="1332856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Implementing Intensive Personalized Employment Support in Te Tai Tokerau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6268-FD70-7118-1CF0-AA04A5A2D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69" y="2637026"/>
            <a:ext cx="14506413" cy="766177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NZ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January 2021 implementation of IPS employment services across Northland </a:t>
            </a:r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NZ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istrict Health </a:t>
            </a:r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NZ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oard  region </a:t>
            </a:r>
          </a:p>
          <a:p>
            <a:pPr>
              <a:lnSpc>
                <a:spcPct val="110000"/>
              </a:lnSpc>
            </a:pPr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Jointly funded in partnership with Northland regional Ministry of Social Development.</a:t>
            </a:r>
          </a:p>
          <a:p>
            <a:pPr>
              <a:lnSpc>
                <a:spcPct val="110000"/>
              </a:lnSpc>
            </a:pPr>
            <a:r>
              <a:rPr lang="en-NZ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directives</a:t>
            </a:r>
          </a:p>
          <a:p>
            <a:pPr>
              <a:lnSpc>
                <a:spcPct val="110000"/>
              </a:lnSpc>
            </a:pPr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Evidenced based model of practice (IPS)</a:t>
            </a:r>
          </a:p>
          <a:p>
            <a:pPr>
              <a:lnSpc>
                <a:spcPct val="110000"/>
              </a:lnSpc>
            </a:pPr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quality of service delivery. IPS Fidelity </a:t>
            </a:r>
          </a:p>
          <a:p>
            <a:pPr>
              <a:lnSpc>
                <a:spcPct val="110000"/>
              </a:lnSpc>
            </a:pPr>
            <a:r>
              <a:rPr lang="en-NZ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Ensure equitable service access and outcomes for Maori with Northland region</a:t>
            </a:r>
          </a:p>
          <a:p>
            <a:pPr>
              <a:lnSpc>
                <a:spcPct val="110000"/>
              </a:lnSpc>
            </a:pPr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outcomes Employment and Training</a:t>
            </a:r>
          </a:p>
          <a:p>
            <a:pPr>
              <a:lnSpc>
                <a:spcPct val="110000"/>
              </a:lnSpc>
            </a:pPr>
            <a:r>
              <a:rPr lang="en-NZ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and Health outcomes for CMH service users</a:t>
            </a:r>
          </a:p>
          <a:p>
            <a:pPr>
              <a:lnSpc>
                <a:spcPct val="110000"/>
              </a:lnSpc>
            </a:pPr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mental health resilience and wellbeing</a:t>
            </a:r>
            <a:endParaRPr lang="en-NZ" sz="20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levels of social and economic deprivation</a:t>
            </a:r>
            <a:endParaRPr lang="en-NZ" sz="20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social disparities due to poverty </a:t>
            </a:r>
          </a:p>
          <a:p>
            <a:pPr>
              <a:lnSpc>
                <a:spcPct val="110000"/>
              </a:lnSpc>
            </a:pPr>
            <a:r>
              <a:rPr lang="en-NZ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Reduction in social isolation due to stigma</a:t>
            </a:r>
          </a:p>
          <a:p>
            <a:pPr>
              <a:lnSpc>
                <a:spcPct val="110000"/>
              </a:lnSpc>
            </a:pPr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social integration</a:t>
            </a:r>
          </a:p>
          <a:p>
            <a:pPr>
              <a:lnSpc>
                <a:spcPct val="110000"/>
              </a:lnSpc>
            </a:pPr>
            <a:r>
              <a:rPr lang="en-NZ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in economic stability, resilience</a:t>
            </a:r>
          </a:p>
          <a:p>
            <a:pPr>
              <a:lnSpc>
                <a:spcPct val="110000"/>
              </a:lnSpc>
            </a:pPr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personal mana</a:t>
            </a:r>
            <a:endParaRPr lang="en-NZ" sz="20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E417C-58DB-1CA2-B1DE-AE93C117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708" y="101101"/>
            <a:ext cx="3002101" cy="8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F1E4-D8B9-460A-8659-23441B59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40" y="950378"/>
            <a:ext cx="11647581" cy="2074818"/>
          </a:xfrm>
        </p:spPr>
        <p:txBody>
          <a:bodyPr>
            <a:normAutofit/>
          </a:bodyPr>
          <a:lstStyle/>
          <a:p>
            <a:pPr algn="ctr"/>
            <a:r>
              <a:rPr lang="en-NZ" dirty="0"/>
              <a:t>Service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5218-0076-1E6D-19C1-5EDF1974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844" y="2486526"/>
            <a:ext cx="12537972" cy="8502316"/>
          </a:xfrm>
        </p:spPr>
        <p:txBody>
          <a:bodyPr>
            <a:normAutofit/>
          </a:bodyPr>
          <a:lstStyle/>
          <a:p>
            <a:r>
              <a:rPr lang="en-N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IPS “Intensive Personalised Employment Support”</a:t>
            </a:r>
            <a:endParaRPr lang="en-N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Employment Works IPS employment service is a integrated employment team with Health New Zealand community mental health and addictions services in Te Tai Tokerau</a:t>
            </a:r>
          </a:p>
          <a:p>
            <a:r>
              <a:rPr lang="en-N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Co-funded by Te Whatu Ora Mental Health and Addictions Service and Ministry of Social Development, Northern Region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Whangarei General adult mental health team.  AOD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Roopu Whitiora.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Kaipara, Community mental health and addiction team.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 and Far North Community Mental Health  Services.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Kaitaia, Kaikohe, Kerikeri.</a:t>
            </a:r>
          </a:p>
          <a:p>
            <a:r>
              <a:rPr lang="en-N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Tangata Whaiora eligibility for service:</a:t>
            </a:r>
            <a:endParaRPr lang="en-N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18-64 years of age living within Northland boundaries. </a:t>
            </a:r>
          </a:p>
          <a:p>
            <a:r>
              <a:rPr lang="en-N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moderate to severe mental health issues if referral from MHAS. </a:t>
            </a:r>
          </a:p>
          <a:p>
            <a:r>
              <a:rPr lang="en-N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Mild to moderate mental health or addiction issues if referral from W&amp;I sites. </a:t>
            </a:r>
          </a:p>
          <a:p>
            <a:r>
              <a:rPr lang="en-N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Wish to seek employment or </a:t>
            </a: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vocational training.</a:t>
            </a:r>
          </a:p>
          <a:p>
            <a:endParaRPr lang="en-N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9F6380-588F-C1D4-E998-C02B7D00A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708" y="101101"/>
            <a:ext cx="3002101" cy="8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F1E4-D8B9-460A-8659-23441B59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40" y="950378"/>
            <a:ext cx="11647581" cy="2074818"/>
          </a:xfrm>
        </p:spPr>
        <p:txBody>
          <a:bodyPr>
            <a:normAutofit/>
          </a:bodyPr>
          <a:lstStyle/>
          <a:p>
            <a:pPr algn="ctr"/>
            <a:r>
              <a:rPr lang="en-NZ" dirty="0"/>
              <a:t>Core practice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5218-0076-1E6D-19C1-5EDF1974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844" y="2261458"/>
            <a:ext cx="12537972" cy="7884445"/>
          </a:xfrm>
        </p:spPr>
        <p:txBody>
          <a:bodyPr>
            <a:noAutofit/>
          </a:bodyPr>
          <a:lstStyle/>
          <a:p>
            <a:pPr fontAlgn="base"/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IPS Employment service description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Intensive Personalised employment Support (IPS) is a specific type of supported employment programme that was originally developed for people experiencing mental health and addiction issues receiving services from community mental health teams.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Integrated service with mental health treatment team ensuring wraparound support. </a:t>
            </a:r>
          </a:p>
          <a:p>
            <a:pPr fontAlgn="base"/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IPS offers intensive, individually tailored support to help people find a job of their choosing, and ongoing support for the employer and employee to help ensure the person keeps their job.</a:t>
            </a:r>
          </a:p>
          <a:p>
            <a:pPr fontAlgn="base"/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It is well defined by eight principles and a 25- item fidelity scale base on the eight key principles.</a:t>
            </a:r>
          </a:p>
          <a:p>
            <a:pPr marL="0" indent="0" fontAlgn="base">
              <a:buNone/>
            </a:pP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Principles</a:t>
            </a:r>
          </a:p>
          <a:p>
            <a:pPr fontAlgn="base">
              <a:spcAft>
                <a:spcPts val="600"/>
              </a:spcAft>
            </a:pP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Integrated services</a:t>
            </a:r>
          </a:p>
          <a:p>
            <a:pPr fontAlgn="base">
              <a:spcAft>
                <a:spcPts val="600"/>
              </a:spcAft>
            </a:pP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Competitive employment</a:t>
            </a:r>
          </a:p>
          <a:p>
            <a:pPr fontAlgn="base">
              <a:spcAft>
                <a:spcPts val="600"/>
              </a:spcAft>
            </a:pP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Zero exclusion</a:t>
            </a:r>
          </a:p>
          <a:p>
            <a:pPr fontAlgn="base">
              <a:spcAft>
                <a:spcPts val="600"/>
              </a:spcAft>
            </a:pP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Employer engagement</a:t>
            </a:r>
          </a:p>
          <a:p>
            <a:pPr fontAlgn="base">
              <a:spcAft>
                <a:spcPts val="600"/>
              </a:spcAft>
            </a:pP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Rapid job search</a:t>
            </a:r>
          </a:p>
          <a:p>
            <a:pPr fontAlgn="base">
              <a:spcAft>
                <a:spcPts val="600"/>
              </a:spcAft>
            </a:pP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Individual preferences</a:t>
            </a:r>
          </a:p>
          <a:p>
            <a:pPr fontAlgn="base">
              <a:spcAft>
                <a:spcPts val="600"/>
              </a:spcAft>
            </a:pP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Benefit planning</a:t>
            </a:r>
          </a:p>
          <a:p>
            <a:pPr fontAlgn="base">
              <a:spcAft>
                <a:spcPts val="600"/>
              </a:spcAft>
            </a:pP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Ongoing Support</a:t>
            </a:r>
          </a:p>
          <a:p>
            <a:endParaRPr lang="en-N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9F6380-588F-C1D4-E998-C02B7D00A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708" y="101101"/>
            <a:ext cx="3002101" cy="8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F1E4-D8B9-460A-8659-23441B59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77" y="654734"/>
            <a:ext cx="11647581" cy="2074818"/>
          </a:xfrm>
        </p:spPr>
        <p:txBody>
          <a:bodyPr>
            <a:normAutofit/>
          </a:bodyPr>
          <a:lstStyle/>
          <a:p>
            <a:pPr algn="ctr"/>
            <a:r>
              <a:rPr lang="en-NZ" dirty="0"/>
              <a:t>Evidence Based practice </a:t>
            </a:r>
            <a:br>
              <a:rPr lang="en-NZ" dirty="0"/>
            </a:br>
            <a:r>
              <a:rPr lang="en-NZ" dirty="0"/>
              <a:t>Tracking KPI’s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5218-0076-1E6D-19C1-5EDF1974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40" y="2729552"/>
            <a:ext cx="12537972" cy="7962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Fidelity review</a:t>
            </a:r>
          </a:p>
          <a:p>
            <a:pPr marL="0" indent="0">
              <a:buNone/>
            </a:pPr>
            <a:r>
              <a:rPr lang="en-NZ" sz="2000" dirty="0">
                <a:solidFill>
                  <a:srgbClr val="000000"/>
                </a:solidFill>
                <a:latin typeface="Calibri" panose="020F0502020204030204" pitchFamily="34" charset="0"/>
              </a:rPr>
              <a:t> Self and external service reviews of each service utilising IPS fidelity scale 1-125 score</a:t>
            </a:r>
          </a:p>
          <a:p>
            <a:pPr marL="0" indent="0">
              <a:buNone/>
            </a:pPr>
            <a:r>
              <a:rPr lang="en-N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73 and below =not supported employment</a:t>
            </a:r>
          </a:p>
          <a:p>
            <a:pPr marL="0" indent="0">
              <a:buNone/>
            </a:pPr>
            <a:r>
              <a:rPr lang="en-NZ" sz="2000" dirty="0">
                <a:solidFill>
                  <a:srgbClr val="000000"/>
                </a:solidFill>
                <a:latin typeface="Calibri" panose="020F0502020204030204" pitchFamily="34" charset="0"/>
              </a:rPr>
              <a:t>74-99 Fair Fidelity</a:t>
            </a:r>
          </a:p>
          <a:p>
            <a:pPr marL="0" indent="0">
              <a:buNone/>
            </a:pPr>
            <a:r>
              <a:rPr lang="en-N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NZ" sz="2000" dirty="0">
                <a:solidFill>
                  <a:srgbClr val="000000"/>
                </a:solidFill>
                <a:latin typeface="Calibri" panose="020F0502020204030204" pitchFamily="34" charset="0"/>
              </a:rPr>
              <a:t>00-114= Good Fidelity</a:t>
            </a:r>
          </a:p>
          <a:p>
            <a:pPr marL="0" indent="0">
              <a:buNone/>
            </a:pPr>
            <a:r>
              <a:rPr lang="en-N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115-125 ex</a:t>
            </a:r>
            <a:r>
              <a:rPr lang="en-NZ" sz="2000" dirty="0">
                <a:solidFill>
                  <a:srgbClr val="000000"/>
                </a:solidFill>
                <a:latin typeface="Calibri" panose="020F0502020204030204" pitchFamily="34" charset="0"/>
              </a:rPr>
              <a:t>emplary Fidelity</a:t>
            </a:r>
            <a:r>
              <a:rPr lang="en-N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en-NZ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NZ" sz="2000" dirty="0">
                <a:solidFill>
                  <a:srgbClr val="000000"/>
                </a:solidFill>
                <a:latin typeface="Calibri" panose="020F0502020204030204" pitchFamily="34" charset="0"/>
              </a:rPr>
              <a:t>Service review by independent interviews of current service users across the region</a:t>
            </a:r>
          </a:p>
          <a:p>
            <a:pPr marL="0" indent="0">
              <a:buNone/>
            </a:pPr>
            <a:r>
              <a:rPr lang="en-N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Data collection</a:t>
            </a:r>
            <a:r>
              <a:rPr lang="en-N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N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Referrals</a:t>
            </a:r>
            <a:r>
              <a:rPr lang="en-NZ" sz="2000" dirty="0">
                <a:solidFill>
                  <a:srgbClr val="000000"/>
                </a:solidFill>
                <a:latin typeface="Calibri" panose="020F0502020204030204" pitchFamily="34" charset="0"/>
              </a:rPr>
              <a:t> . source .participation.</a:t>
            </a:r>
          </a:p>
          <a:p>
            <a:pPr marL="0" indent="0">
              <a:buNone/>
            </a:pPr>
            <a:r>
              <a:rPr lang="en-N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Outcomes</a:t>
            </a:r>
          </a:p>
          <a:p>
            <a:pPr marL="0" indent="0">
              <a:buNone/>
            </a:pPr>
            <a:r>
              <a:rPr lang="en-N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Employment </a:t>
            </a:r>
            <a:r>
              <a:rPr lang="en-NZ" sz="2000" dirty="0">
                <a:solidFill>
                  <a:srgbClr val="000000"/>
                </a:solidFill>
                <a:latin typeface="Calibri" panose="020F0502020204030204" pitchFamily="34" charset="0"/>
              </a:rPr>
              <a:t> Type. industry. Hours. Pay. duration</a:t>
            </a:r>
          </a:p>
          <a:p>
            <a:pPr marL="0" indent="0">
              <a:buNone/>
            </a:pPr>
            <a:r>
              <a:rPr lang="en-N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Training</a:t>
            </a:r>
            <a:r>
              <a:rPr lang="en-N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Type. duration, </a:t>
            </a:r>
            <a:r>
              <a:rPr lang="en-NZ" sz="2000" dirty="0">
                <a:solidFill>
                  <a:srgbClr val="000000"/>
                </a:solidFill>
                <a:latin typeface="Calibri" panose="020F0502020204030204" pitchFamily="34" charset="0"/>
              </a:rPr>
              <a:t>completion. NZQA</a:t>
            </a:r>
          </a:p>
          <a:p>
            <a:pPr marL="0" indent="0">
              <a:buNone/>
            </a:pPr>
            <a:r>
              <a:rPr lang="en-N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Vocational</a:t>
            </a:r>
            <a:r>
              <a:rPr lang="en-N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N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outcomes </a:t>
            </a:r>
            <a:r>
              <a:rPr lang="en-NZ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type. Time frame, organisation</a:t>
            </a:r>
          </a:p>
          <a:p>
            <a:pPr marL="0" indent="0">
              <a:buNone/>
            </a:pPr>
            <a:r>
              <a:rPr lang="en-N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Exit  Reason </a:t>
            </a:r>
            <a:r>
              <a:rPr lang="en-NZ" sz="2000" dirty="0">
                <a:solidFill>
                  <a:srgbClr val="000000"/>
                </a:solidFill>
                <a:latin typeface="Calibri" panose="020F0502020204030204" pitchFamily="34" charset="0"/>
              </a:rPr>
              <a:t>Settled in work. Health reason. AOD relapse. Imprisonment. Left area.</a:t>
            </a:r>
            <a:endParaRPr lang="en-NZ" sz="20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N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9F6380-588F-C1D4-E998-C02B7D00A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708" y="101101"/>
            <a:ext cx="3002101" cy="8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96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NZ">
      <a:dk1>
        <a:srgbClr val="000000"/>
      </a:dk1>
      <a:lt1>
        <a:srgbClr val="FFFFFF"/>
      </a:lt1>
      <a:dk2>
        <a:srgbClr val="15284C"/>
      </a:dk2>
      <a:lt2>
        <a:srgbClr val="F5F4EB"/>
      </a:lt2>
      <a:accent1>
        <a:srgbClr val="0C8182"/>
      </a:accent1>
      <a:accent2>
        <a:srgbClr val="30A1AC"/>
      </a:accent2>
      <a:accent3>
        <a:srgbClr val="003399"/>
      </a:accent3>
      <a:accent4>
        <a:srgbClr val="006060"/>
      </a:accent4>
      <a:accent5>
        <a:srgbClr val="4D2379"/>
      </a:accent5>
      <a:accent6>
        <a:srgbClr val="660033"/>
      </a:accent6>
      <a:hlink>
        <a:srgbClr val="0C818F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best practice – for internal use only.pptx" id="{AB439A1F-3CF3-4F2D-BFD7-852D15506DDE}" vid="{ACAE383A-5953-4375-8444-0D9EFCB417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ebf29b3f-1e51-457b-ae0c-362182e58074" ContentTypeId="0x01010200DB7FCEDBF720E842BCF98CF990A36209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tranet Image" ma:contentTypeID="0x01010200DB7FCEDBF720E842BCF98CF990A3620900B940B94538C82D4E956560003F2FC0FB" ma:contentTypeVersion="13" ma:contentTypeDescription="Image Content type for the Intranet" ma:contentTypeScope="" ma:versionID="6825a69cd0bd0022b2f55df1d2dff29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http://schemas.microsoft.com/sharepoint/v4" xmlns:ns4="9253c88c-d550-4ff1-afdc-d5dc691f60b0" xmlns:ns5="5ed1d950-fdc4-48f8-b963-d5f8558599d9" targetNamespace="http://schemas.microsoft.com/office/2006/metadata/properties" ma:root="true" ma:fieldsID="177aebcdb449ba63bce916ac5c6d71fb" ns1:_="" ns2:_="" ns3:_="" ns4:_="" ns5:_="">
    <xsd:import namespace="http://schemas.microsoft.com/sharepoint/v3"/>
    <xsd:import namespace="http://schemas.microsoft.com/sharepoint/v3/fields"/>
    <xsd:import namespace="http://schemas.microsoft.com/sharepoint/v4"/>
    <xsd:import namespace="9253c88c-d550-4ff1-afdc-d5dc691f60b0"/>
    <xsd:import namespace="5ed1d950-fdc4-48f8-b963-d5f8558599d9"/>
    <xsd:element name="properties">
      <xsd:complexType>
        <xsd:sequence>
          <xsd:element name="documentManagement">
            <xsd:complexType>
              <xsd:all>
                <xsd:element ref="ns2:ImageWidth" minOccurs="0"/>
                <xsd:element ref="ns2:ImageHeight" minOccurs="0"/>
                <xsd:element ref="ns2:ImageCreateDate" minOccurs="0"/>
                <xsd:element ref="ns1:Comments" minOccurs="0"/>
                <xsd:element ref="ns1:ThumbnailExists" minOccurs="0"/>
                <xsd:element ref="ns1:PreviewExists" minOccurs="0"/>
                <xsd:element ref="ns3:AlternateThumbnailUrl" minOccurs="0"/>
                <xsd:element ref="ns4:n8842703a3bf4e039a9dd9539f7868eb" minOccurs="0"/>
                <xsd:element ref="ns4:TaxCatchAll" minOccurs="0"/>
                <xsd:element ref="ns4:TaxCatchAllLabel" minOccurs="0"/>
                <xsd:element ref="ns4:m93555d02fc84543be6ad39b8f5331ef" minOccurs="0"/>
                <xsd:element ref="ns4:i3a0fe6035df47329f66088a682fd9d2" minOccurs="0"/>
                <xsd:element ref="ns4:o0b0fca0fe5341709012cd4bcbbca983" minOccurs="0"/>
                <xsd:element ref="ns4:ka9b207035bc48f2a4f6a2bfed7195b7" minOccurs="0"/>
                <xsd:element ref="ns4:p7110e5651294189b89368865130750f" minOccurs="0"/>
                <xsd:element ref="ns4:p777f0da518742b188a1f7fd5ee91810" minOccurs="0"/>
                <xsd:element ref="ns4:p4f69562ce3c40efbbfeedf3a8194efa" minOccurs="0"/>
                <xsd:element ref="ns5:_dlc_DocId" minOccurs="0"/>
                <xsd:element ref="ns5:_dlc_DocIdUrl" minOccurs="0"/>
                <xsd:element ref="ns5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14" nillable="true" ma:displayName="Comments" ma:hidden="true" ma:internalName="Comments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AlternateThumbnailUrl" ma:index="25" nillable="true" ma:displayName="Preview Image URL" ma:format="Imag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3c88c-d550-4ff1-afdc-d5dc691f60b0" elementFormDefault="qualified">
    <xsd:import namespace="http://schemas.microsoft.com/office/2006/documentManagement/types"/>
    <xsd:import namespace="http://schemas.microsoft.com/office/infopath/2007/PartnerControls"/>
    <xsd:element name="n8842703a3bf4e039a9dd9539f7868eb" ma:index="26" nillable="true" ma:taxonomy="true" ma:internalName="n8842703a3bf4e039a9dd9539f7868eb" ma:taxonomyFieldName="HNZImageCategory" ma:displayName="Image Category" ma:default="" ma:fieldId="{78842703-a3bf-4e03-9a9d-d9539f7868eb}" ma:sspId="ebf29b3f-1e51-457b-ae0c-362182e58074" ma:termSetId="ec62e57c-7868-48d1-8bb6-636a51df49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hidden="true" ma:list="{3c930d7c-82d0-4e0d-8f92-1d11c7dbfd2a}" ma:internalName="TaxCatchAll" ma:showField="CatchAllData" ma:web="5ed1d950-fdc4-48f8-b963-d5f8558599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8" nillable="true" ma:displayName="Taxonomy Catch All Column1" ma:hidden="true" ma:list="{3c930d7c-82d0-4e0d-8f92-1d11c7dbfd2a}" ma:internalName="TaxCatchAllLabel" ma:readOnly="true" ma:showField="CatchAllDataLabel" ma:web="5ed1d950-fdc4-48f8-b963-d5f8558599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93555d02fc84543be6ad39b8f5331ef" ma:index="30" nillable="true" ma:taxonomy="true" ma:internalName="m93555d02fc84543be6ad39b8f5331ef" ma:taxonomyFieldName="HNZImageLicenceType" ma:displayName="Image Licence Type" ma:default="" ma:fieldId="{693555d0-2fc8-4543-be6a-d39b8f5331ef}" ma:sspId="ebf29b3f-1e51-457b-ae0c-362182e58074" ma:termSetId="ba30fd1c-e4b3-4e8b-8299-7ab84b8dd0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3a0fe6035df47329f66088a682fd9d2" ma:index="32" nillable="true" ma:taxonomy="true" ma:internalName="i3a0fe6035df47329f66088a682fd9d2" ma:taxonomyFieldName="HNZLocation" ma:displayName="Office Location" ma:readOnly="false" ma:default="" ma:fieldId="{23a0fe60-35df-4732-9f66-088a682fd9d2}" ma:sspId="ebf29b3f-1e51-457b-ae0c-362182e58074" ma:termSetId="41de797a-d210-41f6-9446-1829d3e6ed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0b0fca0fe5341709012cd4bcbbca983" ma:index="34" nillable="true" ma:taxonomy="true" ma:internalName="o0b0fca0fe5341709012cd4bcbbca983" ma:taxonomyFieldName="HNZTeam" ma:displayName="Team" ma:default="" ma:fieldId="{80b0fca0-fe53-4170-9012-cd4bcbbca983}" ma:sspId="ebf29b3f-1e51-457b-ae0c-362182e58074" ma:termSetId="915ba26e-dcc6-4357-a81c-20de3db7c0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9b207035bc48f2a4f6a2bfed7195b7" ma:index="36" nillable="true" ma:taxonomy="true" ma:internalName="ka9b207035bc48f2a4f6a2bfed7195b7" ma:taxonomyFieldName="BusinessFunction" ma:displayName="Business Function" ma:default="" ma:fieldId="{4a9b2070-35bc-48f2-a4f6-a2bfed7195b7}" ma:sspId="ebf29b3f-1e51-457b-ae0c-362182e58074" ma:termSetId="411f0e66-67f8-40f8-97cc-417744de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7110e5651294189b89368865130750f" ma:index="38" nillable="true" ma:taxonomy="true" ma:internalName="p7110e5651294189b89368865130750f" ma:taxonomyFieldName="HNZRegion" ma:displayName="Region" ma:fieldId="{97110e56-5129-4189-b893-68865130750f}" ma:taxonomyMulti="true" ma:sspId="ebf29b3f-1e51-457b-ae0c-362182e58074" ma:termSetId="e78d2f76-fe8a-4030-92ee-8b1f3410a6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777f0da518742b188a1f7fd5ee91810" ma:index="40" nillable="true" ma:taxonomy="true" ma:internalName="p777f0da518742b188a1f7fd5ee91810" ma:taxonomyFieldName="HNZLocalArea" ma:displayName="Local Area" ma:fieldId="{9777f0da-5187-42b1-88a1-f7fd5ee91810}" ma:taxonomyMulti="true" ma:sspId="ebf29b3f-1e51-457b-ae0c-362182e58074" ma:termSetId="067abcc4-089e-4bdf-badc-3de5e533a3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4f69562ce3c40efbbfeedf3a8194efa" ma:index="42" nillable="true" ma:taxonomy="true" ma:internalName="p4f69562ce3c40efbbfeedf3a8194efa" ma:taxonomyFieldName="HNZBusinessUnit" ma:displayName="Business Unit" ma:fieldId="{94f69562-ce3c-40ef-bbfe-edf3a8194efa}" ma:sspId="ebf29b3f-1e51-457b-ae0c-362182e58074" ma:termSetId="8c10729a-85a2-4382-90e6-6068eaeb999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1d950-fdc4-48f8-b963-d5f8558599d9" elementFormDefault="qualified">
    <xsd:import namespace="http://schemas.microsoft.com/office/2006/documentManagement/types"/>
    <xsd:import namespace="http://schemas.microsoft.com/office/infopath/2007/PartnerControls"/>
    <xsd:element name="_dlc_DocId" ma:index="4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4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http://schemas.microsoft.com/sharepoint/v3/fields" xsi:nil="true"/>
    <o0b0fca0fe5341709012cd4bcbbca983 xmlns="9253c88c-d550-4ff1-afdc-d5dc691f60b0">
      <Terms xmlns="http://schemas.microsoft.com/office/infopath/2007/PartnerControls"/>
    </o0b0fca0fe5341709012cd4bcbbca983>
    <n8842703a3bf4e039a9dd9539f7868eb xmlns="9253c88c-d550-4ff1-afdc-d5dc691f60b0">
      <Terms xmlns="http://schemas.microsoft.com/office/infopath/2007/PartnerControls"/>
    </n8842703a3bf4e039a9dd9539f7868eb>
    <p4f69562ce3c40efbbfeedf3a8194efa xmlns="9253c88c-d550-4ff1-afdc-d5dc691f60b0">
      <Terms xmlns="http://schemas.microsoft.com/office/infopath/2007/PartnerControls"/>
    </p4f69562ce3c40efbbfeedf3a8194efa>
    <m93555d02fc84543be6ad39b8f5331ef xmlns="9253c88c-d550-4ff1-afdc-d5dc691f60b0">
      <Terms xmlns="http://schemas.microsoft.com/office/infopath/2007/PartnerControls"/>
    </m93555d02fc84543be6ad39b8f5331ef>
    <ka9b207035bc48f2a4f6a2bfed7195b7 xmlns="9253c88c-d550-4ff1-afdc-d5dc691f60b0">
      <Terms xmlns="http://schemas.microsoft.com/office/infopath/2007/PartnerControls"/>
    </ka9b207035bc48f2a4f6a2bfed7195b7>
    <AlternateThumbnailUrl xmlns="http://schemas.microsoft.com/sharepoint/v4">
      <Url xsi:nil="true"/>
      <Description xsi:nil="true"/>
    </AlternateThumbnailUrl>
    <TaxCatchAll xmlns="9253c88c-d550-4ff1-afdc-d5dc691f60b0" xsi:nil="true"/>
    <p7110e5651294189b89368865130750f xmlns="9253c88c-d550-4ff1-afdc-d5dc691f60b0">
      <Terms xmlns="http://schemas.microsoft.com/office/infopath/2007/PartnerControls"/>
    </p7110e5651294189b89368865130750f>
    <p777f0da518742b188a1f7fd5ee91810 xmlns="9253c88c-d550-4ff1-afdc-d5dc691f60b0">
      <Terms xmlns="http://schemas.microsoft.com/office/infopath/2007/PartnerControls"/>
    </p777f0da518742b188a1f7fd5ee91810>
    <Comments xmlns="http://schemas.microsoft.com/sharepoint/v3" xsi:nil="true"/>
    <i3a0fe6035df47329f66088a682fd9d2 xmlns="9253c88c-d550-4ff1-afdc-d5dc691f60b0">
      <Terms xmlns="http://schemas.microsoft.com/office/infopath/2007/PartnerControls"/>
    </i3a0fe6035df47329f66088a682fd9d2>
    <_dlc_DocId xmlns="5ed1d950-fdc4-48f8-b963-d5f8558599d9">HUBSITE-1441803417-3784</_dlc_DocId>
    <_dlc_DocIdUrl xmlns="5ed1d950-fdc4-48f8-b963-d5f8558599d9">
      <Url>https://hauoraaotearoa.sharepoint.com/sites/Intranet/_layouts/15/DocIdRedir.aspx?ID=HUBSITE-1441803417-3784</Url>
      <Description>HUBSITE-1441803417-3784</Description>
    </_dlc_DocIdUrl>
  </documentManagement>
</p:properties>
</file>

<file path=customXml/itemProps1.xml><?xml version="1.0" encoding="utf-8"?>
<ds:datastoreItem xmlns:ds="http://schemas.openxmlformats.org/officeDocument/2006/customXml" ds:itemID="{BFCD8CBC-08D9-4D33-9753-0AF92DDA88D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C199D8B-776E-4117-BBB9-8326F245B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sharepoint/v4"/>
    <ds:schemaRef ds:uri="9253c88c-d550-4ff1-afdc-d5dc691f60b0"/>
    <ds:schemaRef ds:uri="5ed1d950-fdc4-48f8-b963-d5f8558599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ADBF58-6463-4905-B37A-D0234727C64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0BE7441-FD30-4D32-B1AB-C6BC41F1EAD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1FE2563-FA5D-4F97-ABC2-803C0C498ACE}">
  <ds:schemaRefs>
    <ds:schemaRef ds:uri="http://schemas.microsoft.com/office/2006/metadata/properties"/>
    <ds:schemaRef ds:uri="http://schemas.microsoft.com/office/infopath/2007/PartnerControls"/>
    <ds:schemaRef ds:uri="12a99f88-6fe3-4265-bf4b-524317535790"/>
    <ds:schemaRef ds:uri="a56ee405-a98f-420d-a8b5-2648b248bd1a"/>
    <ds:schemaRef ds:uri="5ed1d950-fdc4-48f8-b963-d5f8558599d9"/>
    <ds:schemaRef ds:uri="9253c88c-d550-4ff1-afdc-d5dc691f60b0"/>
    <ds:schemaRef ds:uri="http://schemas.microsoft.com/sharepoint/v3/fields"/>
    <ds:schemaRef ds:uri="http://schemas.microsoft.com/sharepoint/v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A3-Presentation-2025</Template>
  <TotalTime>175</TotalTime>
  <Words>504</Words>
  <Application>Microsoft Office PowerPoint</Application>
  <PresentationFormat>Custom</PresentationFormat>
  <Paragraphs>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Poppins</vt:lpstr>
      <vt:lpstr>Symbol</vt:lpstr>
      <vt:lpstr>Office Theme</vt:lpstr>
      <vt:lpstr>Implementing Intensive Personalized Employment Support in Te Tai Tokerau</vt:lpstr>
      <vt:lpstr>Implementing Intensive Personalized Employment Support in Te Tai Tokerau</vt:lpstr>
      <vt:lpstr>Service Description</vt:lpstr>
      <vt:lpstr>Core practice principles</vt:lpstr>
      <vt:lpstr>Evidence Based practice  Tracking KPI’s</vt:lpstr>
    </vt:vector>
  </TitlesOfParts>
  <Company>healthAlliance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Intensive Personalized Employment Support in Te Tai Tokerau</dc:title>
  <dc:creator>Richard Bell (NDHB)</dc:creator>
  <cp:lastModifiedBy>Richard Bell (NDHB)</cp:lastModifiedBy>
  <cp:revision>8</cp:revision>
  <dcterms:created xsi:type="dcterms:W3CDTF">2025-03-17T23:33:16Z</dcterms:created>
  <dcterms:modified xsi:type="dcterms:W3CDTF">2025-03-18T20:15:28Z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0x01010200DB7FCEDBF720E842BCF98CF990A3620900B940B94538C82D4E956560003F2FC0FB</vt:lpwstr>
  </property>
  <property fmtid="{D5CDD505-2E9C-101B-9397-08002B2CF9AE}" pid="3" name="_dlc_DocIdItemGuid">
    <vt:lpwstr>4b548236-f8ae-4f0d-9282-18f7d9fb8b5d</vt:lpwstr>
  </property>
</Properties>
</file>