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322" r:id="rId2"/>
    <p:sldId id="321" r:id="rId3"/>
    <p:sldId id="323" r:id="rId4"/>
    <p:sldId id="326" r:id="rId5"/>
    <p:sldId id="292" r:id="rId6"/>
    <p:sldId id="327" r:id="rId7"/>
    <p:sldId id="293" r:id="rId8"/>
    <p:sldId id="328" r:id="rId9"/>
    <p:sldId id="330" r:id="rId10"/>
    <p:sldId id="329" r:id="rId11"/>
    <p:sldId id="331" r:id="rId12"/>
    <p:sldId id="333" r:id="rId13"/>
    <p:sldId id="338" r:id="rId14"/>
    <p:sldId id="297" r:id="rId15"/>
    <p:sldId id="278" r:id="rId16"/>
    <p:sldId id="273" r:id="rId17"/>
    <p:sldId id="260" r:id="rId18"/>
    <p:sldId id="261" r:id="rId19"/>
    <p:sldId id="334" r:id="rId20"/>
    <p:sldId id="335" r:id="rId21"/>
    <p:sldId id="336" r:id="rId22"/>
    <p:sldId id="340" r:id="rId23"/>
    <p:sldId id="337" r:id="rId24"/>
    <p:sldId id="33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JA01\AppData\Local\Microsoft\Windows\INetCache\Content.Outlook\LIG5QT8G\Referral%20Tracking%20CHIRP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56248738138502E-2"/>
          <c:y val="2.3932495812484363E-2"/>
          <c:w val="0.9347894939705963"/>
          <c:h val="0.796495244757698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'Referral Data'!$B$1</c:f>
              <c:strCache>
                <c:ptCount val="1"/>
                <c:pt idx="0">
                  <c:v>Number of Referrals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'Referral Data'!$A$2:$A$13</c:f>
              <c:strCache>
                <c:ptCount val="11"/>
                <c:pt idx="0">
                  <c:v>May-24</c:v>
                </c:pt>
                <c:pt idx="1">
                  <c:v>Jun-24</c:v>
                </c:pt>
                <c:pt idx="2">
                  <c:v>Jul-24</c:v>
                </c:pt>
                <c:pt idx="3">
                  <c:v>Aug-24</c:v>
                </c:pt>
                <c:pt idx="4">
                  <c:v>Sep-24 *</c:v>
                </c:pt>
                <c:pt idx="5">
                  <c:v>Oct-24</c:v>
                </c:pt>
                <c:pt idx="6">
                  <c:v>Nov-24</c:v>
                </c:pt>
                <c:pt idx="7">
                  <c:v>Dec-24</c:v>
                </c:pt>
                <c:pt idx="8">
                  <c:v>Jan-25</c:v>
                </c:pt>
                <c:pt idx="9">
                  <c:v>Feb-25</c:v>
                </c:pt>
                <c:pt idx="10">
                  <c:v>Mar-25</c:v>
                </c:pt>
              </c:strCache>
              <c:extLst/>
            </c:strRef>
          </c:cat>
          <c:val>
            <c:numRef>
              <c:f>'Referral Data'!$B$2:$B$13</c:f>
              <c:numCache>
                <c:formatCode>General</c:formatCode>
                <c:ptCount val="11"/>
                <c:pt idx="0">
                  <c:v>41</c:v>
                </c:pt>
                <c:pt idx="1">
                  <c:v>26</c:v>
                </c:pt>
                <c:pt idx="2">
                  <c:v>25</c:v>
                </c:pt>
                <c:pt idx="3">
                  <c:v>49</c:v>
                </c:pt>
                <c:pt idx="4">
                  <c:v>15</c:v>
                </c:pt>
                <c:pt idx="5">
                  <c:v>42</c:v>
                </c:pt>
                <c:pt idx="6">
                  <c:v>54</c:v>
                </c:pt>
                <c:pt idx="7">
                  <c:v>35</c:v>
                </c:pt>
                <c:pt idx="8">
                  <c:v>42</c:v>
                </c:pt>
                <c:pt idx="9">
                  <c:v>26</c:v>
                </c:pt>
                <c:pt idx="10">
                  <c:v>36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85E-4E8D-AD7F-DFA0A61340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2413664"/>
        <c:axId val="472411040"/>
      </c:barChart>
      <c:catAx>
        <c:axId val="472413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411040"/>
        <c:crosses val="autoZero"/>
        <c:auto val="1"/>
        <c:lblAlgn val="ctr"/>
        <c:lblOffset val="100"/>
        <c:noMultiLvlLbl val="1"/>
      </c:catAx>
      <c:valAx>
        <c:axId val="47241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4136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B2C0C-1618-40B8-BE05-5C78362711B1}" type="datetimeFigureOut">
              <a:rPr lang="en-NZ" smtClean="0"/>
              <a:t>29/04/2025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7C32-5003-4A59-A589-C4EB3661DE1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37174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B2C0C-1618-40B8-BE05-5C78362711B1}" type="datetimeFigureOut">
              <a:rPr lang="en-NZ" smtClean="0"/>
              <a:t>29/04/2025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7C32-5003-4A59-A589-C4EB3661DE1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161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B2C0C-1618-40B8-BE05-5C78362711B1}" type="datetimeFigureOut">
              <a:rPr lang="en-NZ" smtClean="0"/>
              <a:t>29/04/2025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7C32-5003-4A59-A589-C4EB3661DE1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484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B2C0C-1618-40B8-BE05-5C78362711B1}" type="datetimeFigureOut">
              <a:rPr lang="en-NZ" smtClean="0"/>
              <a:t>29/04/2025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7C32-5003-4A59-A589-C4EB3661DE1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5906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B2C0C-1618-40B8-BE05-5C78362711B1}" type="datetimeFigureOut">
              <a:rPr lang="en-NZ" smtClean="0"/>
              <a:t>29/04/2025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7C32-5003-4A59-A589-C4EB3661DE1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538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B2C0C-1618-40B8-BE05-5C78362711B1}" type="datetimeFigureOut">
              <a:rPr lang="en-NZ" smtClean="0"/>
              <a:t>29/04/2025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7C32-5003-4A59-A589-C4EB3661DE1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9195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B2C0C-1618-40B8-BE05-5C78362711B1}" type="datetimeFigureOut">
              <a:rPr lang="en-NZ" smtClean="0"/>
              <a:t>29/04/2025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7C32-5003-4A59-A589-C4EB3661DE1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942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B2C0C-1618-40B8-BE05-5C78362711B1}" type="datetimeFigureOut">
              <a:rPr lang="en-NZ" smtClean="0"/>
              <a:t>29/04/2025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7C32-5003-4A59-A589-C4EB3661DE1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61397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B2C0C-1618-40B8-BE05-5C78362711B1}" type="datetimeFigureOut">
              <a:rPr lang="en-NZ" smtClean="0"/>
              <a:t>29/04/2025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7C32-5003-4A59-A589-C4EB3661DE1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5574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B2C0C-1618-40B8-BE05-5C78362711B1}" type="datetimeFigureOut">
              <a:rPr lang="en-NZ" smtClean="0"/>
              <a:t>29/04/2025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7C32-5003-4A59-A589-C4EB3661DE1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21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B2C0C-1618-40B8-BE05-5C78362711B1}" type="datetimeFigureOut">
              <a:rPr lang="en-NZ" smtClean="0"/>
              <a:t>29/04/2025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7C32-5003-4A59-A589-C4EB3661DE1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519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B2C0C-1618-40B8-BE05-5C78362711B1}" type="datetimeFigureOut">
              <a:rPr lang="en-NZ" smtClean="0"/>
              <a:t>29/04/2025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D7C32-5003-4A59-A589-C4EB3661DE1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5137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3d.communityhealthpathways.org/86352.htm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araurau.org.nz/parentandteacher.org" TargetMode="External"/><Relationship Id="rId2" Type="http://schemas.openxmlformats.org/officeDocument/2006/relationships/hyperlink" Target="https://www.adhd.org.nz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3d.communityhealthpathways.org/71109.htm" TargetMode="External"/><Relationship Id="rId4" Type="http://schemas.openxmlformats.org/officeDocument/2006/relationships/hyperlink" Target="https://3d.communityhealthpathways.org/62465.htm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9775" y="220258"/>
            <a:ext cx="9035143" cy="1419992"/>
          </a:xfrm>
        </p:spPr>
        <p:txBody>
          <a:bodyPr/>
          <a:lstStyle/>
          <a:p>
            <a:r>
              <a:rPr lang="en-US" dirty="0" smtClean="0"/>
              <a:t>CHIRP in the Hutt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9775" y="1951630"/>
            <a:ext cx="9035144" cy="623076"/>
          </a:xfrm>
        </p:spPr>
        <p:txBody>
          <a:bodyPr>
            <a:normAutofit/>
          </a:bodyPr>
          <a:lstStyle/>
          <a:p>
            <a:r>
              <a:rPr lang="en-NZ" sz="2800" b="1" dirty="0"/>
              <a:t>Child Health Integrated Response </a:t>
            </a:r>
            <a:r>
              <a:rPr lang="en-NZ" sz="2800" b="1" dirty="0" smtClean="0"/>
              <a:t>Pathways Meeting </a:t>
            </a:r>
            <a:endParaRPr lang="en-NZ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449286" y="2741510"/>
            <a:ext cx="7147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Dr David Chinn, Child and Adolescent Psychiatrist, ICAFS</a:t>
            </a:r>
          </a:p>
          <a:p>
            <a:pPr algn="ctr"/>
            <a:r>
              <a:rPr lang="en-US" sz="2000" dirty="0" smtClean="0"/>
              <a:t>Stacey Jamieson, </a:t>
            </a:r>
            <a:r>
              <a:rPr lang="en-NZ" sz="2000" dirty="0" smtClean="0"/>
              <a:t>Team </a:t>
            </a:r>
            <a:r>
              <a:rPr lang="en-NZ" sz="2000" dirty="0"/>
              <a:t>Leader, ICAFS</a:t>
            </a:r>
            <a:r>
              <a:rPr lang="en-US" sz="2000" dirty="0" smtClean="0"/>
              <a:t> </a:t>
            </a:r>
          </a:p>
          <a:p>
            <a:pPr algn="ctr"/>
            <a:r>
              <a:rPr lang="en-NZ" sz="2000" dirty="0" smtClean="0"/>
              <a:t>Dr </a:t>
            </a:r>
            <a:r>
              <a:rPr lang="en-NZ" sz="2000" dirty="0"/>
              <a:t>Jess </a:t>
            </a:r>
            <a:r>
              <a:rPr lang="en-NZ" sz="2000" dirty="0" smtClean="0"/>
              <a:t>Allen, Community </a:t>
            </a:r>
            <a:r>
              <a:rPr lang="en-NZ" sz="2000" dirty="0"/>
              <a:t>and Developmental Paediatrician</a:t>
            </a:r>
          </a:p>
        </p:txBody>
      </p:sp>
      <p:pic>
        <p:nvPicPr>
          <p:cNvPr id="1026" name="Picture 2" descr="desktop bann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4" r="-299"/>
          <a:stretch/>
        </p:blipFill>
        <p:spPr bwMode="auto">
          <a:xfrm>
            <a:off x="0" y="3923977"/>
            <a:ext cx="12228394" cy="225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cshape12"/>
          <p:cNvSpPr txBox="1">
            <a:spLocks/>
          </p:cNvSpPr>
          <p:nvPr/>
        </p:nvSpPr>
        <p:spPr bwMode="auto">
          <a:xfrm>
            <a:off x="10222366" y="96187"/>
            <a:ext cx="1762125" cy="3759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1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</p:txBody>
      </p:sp>
      <p:pic>
        <p:nvPicPr>
          <p:cNvPr id="9" name="image3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183086"/>
            <a:ext cx="12192000" cy="67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1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84513"/>
          </a:xfrm>
        </p:spPr>
        <p:txBody>
          <a:bodyPr/>
          <a:lstStyle/>
          <a:p>
            <a:r>
              <a:rPr lang="en-US" b="1" dirty="0" smtClean="0"/>
              <a:t>Types of questions/cases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208314"/>
            <a:ext cx="9655629" cy="4968649"/>
          </a:xfrm>
        </p:spPr>
        <p:txBody>
          <a:bodyPr>
            <a:normAutofit/>
          </a:bodyPr>
          <a:lstStyle/>
          <a:p>
            <a:r>
              <a:rPr lang="en-US" dirty="0" smtClean="0"/>
              <a:t>Is X known to any services?</a:t>
            </a:r>
            <a:endParaRPr lang="en-US" dirty="0"/>
          </a:p>
          <a:p>
            <a:r>
              <a:rPr lang="en-US" dirty="0" smtClean="0"/>
              <a:t>Where is X on the waitlist? </a:t>
            </a:r>
            <a:endParaRPr lang="en-US" dirty="0"/>
          </a:p>
          <a:p>
            <a:r>
              <a:rPr lang="en-US" dirty="0" smtClean="0"/>
              <a:t>X has been referred with ADHD are they known to </a:t>
            </a:r>
            <a:r>
              <a:rPr lang="en-US" dirty="0" err="1" smtClean="0"/>
              <a:t>Oranga</a:t>
            </a:r>
            <a:r>
              <a:rPr lang="en-US" dirty="0" smtClean="0"/>
              <a:t>  </a:t>
            </a:r>
            <a:r>
              <a:rPr lang="en-US" dirty="0" err="1" smtClean="0"/>
              <a:t>Tamariki</a:t>
            </a:r>
            <a:r>
              <a:rPr lang="en-US" dirty="0" smtClean="0"/>
              <a:t> or Education? </a:t>
            </a:r>
          </a:p>
          <a:p>
            <a:r>
              <a:rPr lang="en-US" dirty="0" smtClean="0"/>
              <a:t>We are having trouble locating X, are they attending school? </a:t>
            </a:r>
          </a:p>
          <a:p>
            <a:r>
              <a:rPr lang="en-US" dirty="0" smtClean="0"/>
              <a:t>X is new to the area, have the appropriate referrals been made locally?</a:t>
            </a:r>
          </a:p>
          <a:p>
            <a:r>
              <a:rPr lang="en-US" dirty="0" smtClean="0"/>
              <a:t>Who is the ICAFS clinician involved?</a:t>
            </a:r>
          </a:p>
          <a:p>
            <a:r>
              <a:rPr lang="en-US" dirty="0" smtClean="0"/>
              <a:t>What is the email address for MOE psychologist Rachel in Stokes Valley? </a:t>
            </a:r>
          </a:p>
          <a:p>
            <a:endParaRPr lang="en-US" dirty="0"/>
          </a:p>
          <a:p>
            <a:endParaRPr lang="en-US" dirty="0" smtClean="0"/>
          </a:p>
          <a:p>
            <a:endParaRPr lang="en-NZ" dirty="0"/>
          </a:p>
        </p:txBody>
      </p:sp>
      <p:pic>
        <p:nvPicPr>
          <p:cNvPr id="5" name="image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83086"/>
            <a:ext cx="12192000" cy="67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22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Record keeping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8240486" cy="4351338"/>
          </a:xfrm>
        </p:spPr>
        <p:txBody>
          <a:bodyPr/>
          <a:lstStyle/>
          <a:p>
            <a:r>
              <a:rPr lang="en-US" dirty="0"/>
              <a:t>When presenting give Name, Age, </a:t>
            </a:r>
            <a:r>
              <a:rPr lang="en-US" dirty="0" err="1"/>
              <a:t>Dob</a:t>
            </a:r>
            <a:r>
              <a:rPr lang="en-US" dirty="0"/>
              <a:t>, School and query </a:t>
            </a:r>
            <a:endParaRPr lang="en-US" dirty="0" smtClean="0"/>
          </a:p>
          <a:p>
            <a:r>
              <a:rPr lang="en-US" dirty="0" smtClean="0"/>
              <a:t>Note on single clinical portal with actions </a:t>
            </a:r>
          </a:p>
          <a:p>
            <a:r>
              <a:rPr lang="en-US" dirty="0" smtClean="0"/>
              <a:t>Brief minutes/ actions  shared with group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6188"/>
            <a:ext cx="12229636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70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4"/>
            <a:ext cx="11506200" cy="605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6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7656"/>
            <a:ext cx="10515600" cy="508331"/>
          </a:xfrm>
        </p:spPr>
        <p:txBody>
          <a:bodyPr>
            <a:normAutofit fontScale="90000"/>
          </a:bodyPr>
          <a:lstStyle/>
          <a:p>
            <a:r>
              <a:rPr lang="en-NZ" dirty="0"/>
              <a:t>Number of Referrals Presented to CHIRP by month</a:t>
            </a:r>
            <a:br>
              <a:rPr lang="en-NZ" dirty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5363570"/>
            <a:ext cx="10126639" cy="1023582"/>
          </a:xfrm>
        </p:spPr>
        <p:txBody>
          <a:bodyPr>
            <a:normAutofit/>
          </a:bodyPr>
          <a:lstStyle/>
          <a:p>
            <a:r>
              <a:rPr lang="en-US" dirty="0" smtClean="0"/>
              <a:t>Average 9-10 cases a week </a:t>
            </a:r>
          </a:p>
          <a:p>
            <a:r>
              <a:rPr lang="en-US" dirty="0" smtClean="0"/>
              <a:t>Range 2-22</a:t>
            </a:r>
            <a:endParaRPr lang="en-NZ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214135"/>
              </p:ext>
            </p:extLst>
          </p:nvPr>
        </p:nvGraphicFramePr>
        <p:xfrm>
          <a:off x="1255594" y="1187354"/>
          <a:ext cx="9048466" cy="4472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5020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CHIRP  - ADHD  Assessment example</a:t>
            </a:r>
            <a:endParaRPr lang="en-NZ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42857" y="2960914"/>
            <a:ext cx="832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v</a:t>
            </a:r>
            <a:r>
              <a:rPr lang="en-US" sz="4000" dirty="0" smtClean="0"/>
              <a:t>s</a:t>
            </a:r>
            <a:endParaRPr lang="en-NZ" sz="4000" dirty="0"/>
          </a:p>
        </p:txBody>
      </p:sp>
      <p:sp>
        <p:nvSpPr>
          <p:cNvPr id="8" name="Oval 7"/>
          <p:cNvSpPr/>
          <p:nvPr/>
        </p:nvSpPr>
        <p:spPr>
          <a:xfrm>
            <a:off x="838200" y="1825625"/>
            <a:ext cx="4354285" cy="322887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Paediatrics</a:t>
            </a:r>
          </a:p>
          <a:p>
            <a:r>
              <a:rPr lang="en-US" sz="3600" dirty="0"/>
              <a:t>(minimalist)</a:t>
            </a:r>
          </a:p>
          <a:p>
            <a:pPr algn="ctr"/>
            <a:endParaRPr lang="en-NZ" dirty="0"/>
          </a:p>
        </p:txBody>
      </p:sp>
      <p:sp>
        <p:nvSpPr>
          <p:cNvPr id="9" name="Oval 8"/>
          <p:cNvSpPr/>
          <p:nvPr/>
        </p:nvSpPr>
        <p:spPr>
          <a:xfrm>
            <a:off x="6357256" y="1825625"/>
            <a:ext cx="4914894" cy="3189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/>
              <a:t>         ICAFS</a:t>
            </a:r>
            <a:endParaRPr lang="en-US" sz="3600" dirty="0"/>
          </a:p>
          <a:p>
            <a:r>
              <a:rPr lang="en-US" sz="3600" dirty="0"/>
              <a:t>(comprehensive)</a:t>
            </a:r>
            <a:endParaRPr lang="en-NZ" sz="3600" dirty="0"/>
          </a:p>
          <a:p>
            <a:pPr algn="ctr"/>
            <a:endParaRPr lang="en-NZ" sz="3600" dirty="0"/>
          </a:p>
        </p:txBody>
      </p:sp>
      <p:pic>
        <p:nvPicPr>
          <p:cNvPr id="6" name="image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83086"/>
            <a:ext cx="12192000" cy="67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25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364" y="191069"/>
            <a:ext cx="11409529" cy="6199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75"/>
              </a:spcAft>
            </a:pPr>
            <a:r>
              <a:rPr lang="en-NZ" sz="2000" b="1" dirty="0">
                <a:ea typeface="Times New Roman" panose="02020603050405020304" pitchFamily="18" charset="0"/>
              </a:rPr>
              <a:t>Hutt Valley </a:t>
            </a:r>
            <a:r>
              <a:rPr lang="en-NZ" sz="2000" b="1" dirty="0" smtClean="0">
                <a:ea typeface="Times New Roman" panose="02020603050405020304" pitchFamily="18" charset="0"/>
              </a:rPr>
              <a:t>6-15 </a:t>
            </a:r>
            <a:r>
              <a:rPr lang="en-NZ" sz="2000" b="1" dirty="0">
                <a:ea typeface="Times New Roman" panose="02020603050405020304" pitchFamily="18" charset="0"/>
              </a:rPr>
              <a:t>Years </a:t>
            </a:r>
            <a:endParaRPr lang="en-NZ" sz="2000" dirty="0"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9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2000" dirty="0">
                <a:ea typeface="Times New Roman" panose="02020603050405020304" pitchFamily="18" charset="0"/>
              </a:rPr>
              <a:t>If likely </a:t>
            </a:r>
            <a:r>
              <a:rPr lang="en-NZ" sz="2000" b="1" dirty="0">
                <a:ea typeface="Times New Roman" panose="02020603050405020304" pitchFamily="18" charset="0"/>
              </a:rPr>
              <a:t>uncomplicated ADHD,</a:t>
            </a:r>
            <a:r>
              <a:rPr lang="en-NZ" sz="2000" dirty="0">
                <a:ea typeface="Times New Roman" panose="02020603050405020304" pitchFamily="18" charset="0"/>
              </a:rPr>
              <a:t> request </a:t>
            </a:r>
            <a:r>
              <a:rPr lang="en-NZ" sz="2000" dirty="0">
                <a:ea typeface="Times New Roman" panose="02020603050405020304" pitchFamily="18" charset="0"/>
                <a:hlinkClick r:id="rId2" tooltip="Non-acute Paediatric Assessment"/>
              </a:rPr>
              <a:t>non-acute paediatric assessment</a:t>
            </a:r>
            <a:r>
              <a:rPr lang="en-NZ" sz="2000" dirty="0">
                <a:ea typeface="Times New Roman" panose="02020603050405020304" pitchFamily="18" charset="0"/>
              </a:rPr>
              <a:t>. Include a completed caregiver form.</a:t>
            </a:r>
          </a:p>
          <a:p>
            <a:pPr marL="342900" lvl="0" indent="-342900">
              <a:spcAft>
                <a:spcPts val="9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2000" dirty="0">
                <a:ea typeface="Times New Roman" panose="02020603050405020304" pitchFamily="18" charset="0"/>
              </a:rPr>
              <a:t>If likely </a:t>
            </a:r>
            <a:r>
              <a:rPr lang="en-NZ" sz="2000" b="1" dirty="0">
                <a:ea typeface="Times New Roman" panose="02020603050405020304" pitchFamily="18" charset="0"/>
              </a:rPr>
              <a:t>complicated ADHD</a:t>
            </a:r>
            <a:r>
              <a:rPr lang="en-NZ" sz="2000" dirty="0">
                <a:ea typeface="Times New Roman" panose="02020603050405020304" pitchFamily="18" charset="0"/>
              </a:rPr>
              <a:t>:</a:t>
            </a:r>
          </a:p>
          <a:p>
            <a:pPr marL="742950" lvl="1" indent="-285750">
              <a:spcAft>
                <a:spcPts val="9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NZ" sz="2000" dirty="0">
                <a:ea typeface="Times New Roman" panose="02020603050405020304" pitchFamily="18" charset="0"/>
              </a:rPr>
              <a:t>with a co-existing developmental disability e.g., autism spectrum disorder, intellectual disability, refer to  request </a:t>
            </a:r>
            <a:r>
              <a:rPr lang="en-NZ" sz="2000" dirty="0">
                <a:ea typeface="Times New Roman" panose="02020603050405020304" pitchFamily="18" charset="0"/>
                <a:hlinkClick r:id="rId2" tooltip="Non-acute Paediatric Assessment"/>
              </a:rPr>
              <a:t>non-acute paediatric assessment</a:t>
            </a:r>
            <a:r>
              <a:rPr lang="en-NZ" sz="2000" dirty="0" smtClean="0">
                <a:ea typeface="Times New Roman" panose="02020603050405020304" pitchFamily="18" charset="0"/>
              </a:rPr>
              <a:t>. </a:t>
            </a:r>
            <a:r>
              <a:rPr lang="en-NZ" sz="2000" dirty="0">
                <a:ea typeface="Times New Roman" panose="02020603050405020304" pitchFamily="18" charset="0"/>
              </a:rPr>
              <a:t>Include a completed caregiver form in all referrals..</a:t>
            </a:r>
          </a:p>
          <a:p>
            <a:pPr marL="742950" lvl="1" indent="-285750">
              <a:spcAft>
                <a:spcPts val="9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NZ" sz="2000" dirty="0">
                <a:ea typeface="Times New Roman" panose="02020603050405020304" pitchFamily="18" charset="0"/>
              </a:rPr>
              <a:t>without a co-existing developmental disability, refer to Infant, Child, Adolescent and Family Service (ICAFS). Include a completed caregiver form in all referrals.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>
                <a:ea typeface="Times New Roman" panose="02020603050405020304" pitchFamily="18" charset="0"/>
              </a:rPr>
              <a:t>If ADHD-like symptoms in the context of emotional, sexual, or physical abuse or neglect</a:t>
            </a:r>
            <a:r>
              <a:rPr lang="en-NZ" sz="2000" dirty="0" smtClean="0">
                <a:ea typeface="Times New Roman" panose="02020603050405020304" pitchFamily="18" charset="0"/>
              </a:rPr>
              <a:t>, </a:t>
            </a:r>
            <a:r>
              <a:rPr lang="en-NZ" sz="2000" dirty="0">
                <a:ea typeface="Times New Roman" panose="02020603050405020304" pitchFamily="18" charset="0"/>
              </a:rPr>
              <a:t>consider reporting to </a:t>
            </a:r>
            <a:r>
              <a:rPr lang="en-NZ" sz="2000" dirty="0" err="1">
                <a:ea typeface="Times New Roman" panose="02020603050405020304" pitchFamily="18" charset="0"/>
              </a:rPr>
              <a:t>Oranga</a:t>
            </a:r>
            <a:r>
              <a:rPr lang="en-NZ" sz="2000" dirty="0">
                <a:ea typeface="Times New Roman" panose="02020603050405020304" pitchFamily="18" charset="0"/>
              </a:rPr>
              <a:t> </a:t>
            </a:r>
            <a:r>
              <a:rPr lang="en-NZ" sz="2000" dirty="0" err="1">
                <a:ea typeface="Times New Roman" panose="02020603050405020304" pitchFamily="18" charset="0"/>
              </a:rPr>
              <a:t>Tamariki</a:t>
            </a:r>
            <a:r>
              <a:rPr lang="en-NZ" sz="2000" dirty="0">
                <a:ea typeface="Times New Roman" panose="02020603050405020304" pitchFamily="18" charset="0"/>
              </a:rPr>
              <a:t> </a:t>
            </a:r>
            <a:r>
              <a:rPr lang="en-NZ" sz="2000" dirty="0" smtClean="0">
                <a:ea typeface="Times New Roman" panose="02020603050405020304" pitchFamily="18" charset="0"/>
              </a:rPr>
              <a:t>and/or discuss with on call paediatrician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000" b="1" dirty="0"/>
          </a:p>
          <a:p>
            <a:r>
              <a:rPr lang="en-NZ" sz="2000" b="1" dirty="0" smtClean="0"/>
              <a:t> </a:t>
            </a:r>
            <a:r>
              <a:rPr lang="en-NZ" sz="2000" b="1" dirty="0"/>
              <a:t>Hutt Valley </a:t>
            </a:r>
            <a:r>
              <a:rPr lang="en-NZ" sz="2000" b="1" dirty="0" smtClean="0"/>
              <a:t>16-17 years </a:t>
            </a:r>
          </a:p>
          <a:p>
            <a:endParaRPr lang="en-NZ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NZ" sz="2000" dirty="0"/>
              <a:t>Refer to Infant, Child, Adolescent and Family Service (ICAFS). Include a completed caregiver form in all referrals.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NZ" sz="2000" dirty="0"/>
              <a:t>If ADHD-like symptoms in the context of emotional, sexual, or physical abuse or neglect, consider reporting to </a:t>
            </a:r>
            <a:r>
              <a:rPr lang="en-NZ" sz="2000" dirty="0" err="1"/>
              <a:t>Oranga</a:t>
            </a:r>
            <a:r>
              <a:rPr lang="en-NZ" sz="2000" dirty="0"/>
              <a:t> </a:t>
            </a:r>
            <a:r>
              <a:rPr lang="en-NZ" sz="2000" dirty="0" err="1" smtClean="0"/>
              <a:t>Tamariki</a:t>
            </a:r>
            <a:endParaRPr lang="en-NZ" sz="2000" dirty="0"/>
          </a:p>
          <a:p>
            <a:pPr marL="342900" lvl="0" indent="-342900">
              <a:spcAft>
                <a:spcPts val="9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NZ" sz="16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18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1579" y="777471"/>
            <a:ext cx="1094873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NZ" dirty="0">
              <a:solidFill>
                <a:srgbClr val="212121"/>
              </a:solidFill>
            </a:endParaRPr>
          </a:p>
          <a:p>
            <a:r>
              <a:rPr lang="en-NZ" dirty="0" smtClean="0">
                <a:solidFill>
                  <a:srgbClr val="212121"/>
                </a:solidFill>
              </a:rPr>
              <a:t>The </a:t>
            </a:r>
            <a:r>
              <a:rPr lang="en-NZ" dirty="0">
                <a:solidFill>
                  <a:srgbClr val="212121"/>
                </a:solidFill>
              </a:rPr>
              <a:t>diagnosis and management of ADHD with medication is uncommon in this age group</a:t>
            </a:r>
            <a:r>
              <a:rPr lang="en-NZ" dirty="0" smtClean="0">
                <a:solidFill>
                  <a:srgbClr val="212121"/>
                </a:solidFill>
              </a:rPr>
              <a:t>.</a:t>
            </a:r>
          </a:p>
          <a:p>
            <a:r>
              <a:rPr lang="en-NZ" dirty="0" smtClean="0">
                <a:solidFill>
                  <a:srgbClr val="212121"/>
                </a:solidFill>
              </a:rPr>
              <a:t>In general the efficacy and tolerability of medication is diminished, relative to older children</a:t>
            </a:r>
          </a:p>
          <a:p>
            <a:endParaRPr lang="en-NZ" dirty="0">
              <a:solidFill>
                <a:srgbClr val="212121"/>
              </a:solidFill>
            </a:endParaRPr>
          </a:p>
          <a:p>
            <a:r>
              <a:rPr lang="en-NZ" dirty="0">
                <a:solidFill>
                  <a:srgbClr val="212121"/>
                </a:solidFill>
              </a:rPr>
              <a:t>If suspicious of ADHD: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212121"/>
                </a:solidFill>
              </a:rPr>
              <a:t>consider watching and waiting until early school years.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212121"/>
                </a:solidFill>
              </a:rPr>
              <a:t>direct </a:t>
            </a:r>
            <a:r>
              <a:rPr lang="en-NZ" dirty="0">
                <a:solidFill>
                  <a:srgbClr val="212121"/>
                </a:solidFill>
              </a:rPr>
              <a:t>the parent or caregiver to useful </a:t>
            </a:r>
            <a:r>
              <a:rPr lang="en-NZ" dirty="0" smtClean="0">
                <a:solidFill>
                  <a:srgbClr val="212121"/>
                </a:solidFill>
              </a:rPr>
              <a:t>resources</a:t>
            </a:r>
            <a:endParaRPr lang="en-NZ" dirty="0">
              <a:solidFill>
                <a:srgbClr val="21212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212121"/>
                </a:solidFill>
                <a:hlinkClick r:id="rId2"/>
              </a:rPr>
              <a:t>Incredible years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212121"/>
                </a:solidFill>
                <a:hlinkClick r:id="rId2"/>
              </a:rPr>
              <a:t>Triple P parenting programs 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NZ" dirty="0" err="1" smtClean="0">
                <a:solidFill>
                  <a:srgbClr val="212121"/>
                </a:solidFill>
              </a:rPr>
              <a:t>Whāraurau</a:t>
            </a:r>
            <a:r>
              <a:rPr lang="en-NZ" dirty="0" smtClean="0">
                <a:solidFill>
                  <a:srgbClr val="212121"/>
                </a:solidFill>
              </a:rPr>
              <a:t>–</a:t>
            </a:r>
            <a:r>
              <a:rPr lang="en-NZ" dirty="0">
                <a:solidFill>
                  <a:srgbClr val="212121"/>
                </a:solidFill>
              </a:rPr>
              <a:t> </a:t>
            </a:r>
            <a:r>
              <a:rPr lang="en-NZ" dirty="0">
                <a:solidFill>
                  <a:srgbClr val="212121"/>
                </a:solidFill>
                <a:hlinkClick r:id="rId3"/>
              </a:rPr>
              <a:t>Parent and Teacher Programmes/Te </a:t>
            </a:r>
            <a:r>
              <a:rPr lang="en-NZ" dirty="0" err="1">
                <a:solidFill>
                  <a:srgbClr val="212121"/>
                </a:solidFill>
                <a:hlinkClick r:id="rId3"/>
              </a:rPr>
              <a:t>Taunaki</a:t>
            </a:r>
            <a:r>
              <a:rPr lang="en-NZ" dirty="0">
                <a:solidFill>
                  <a:srgbClr val="212121"/>
                </a:solidFill>
                <a:hlinkClick r:id="rId3"/>
              </a:rPr>
              <a:t> </a:t>
            </a:r>
            <a:r>
              <a:rPr lang="en-NZ" dirty="0" err="1">
                <a:solidFill>
                  <a:srgbClr val="212121"/>
                </a:solidFill>
                <a:hlinkClick r:id="rId3"/>
              </a:rPr>
              <a:t>Mātua</a:t>
            </a:r>
            <a:r>
              <a:rPr lang="en-NZ" dirty="0">
                <a:solidFill>
                  <a:srgbClr val="212121"/>
                </a:solidFill>
                <a:hlinkClick r:id="rId3"/>
              </a:rPr>
              <a:t> </a:t>
            </a:r>
            <a:r>
              <a:rPr lang="en-NZ" dirty="0" err="1" smtClean="0">
                <a:solidFill>
                  <a:srgbClr val="212121"/>
                </a:solidFill>
                <a:hlinkClick r:id="rId3"/>
              </a:rPr>
              <a:t>Pouako</a:t>
            </a:r>
            <a:endParaRPr lang="en-NZ" dirty="0" smtClean="0">
              <a:solidFill>
                <a:srgbClr val="212121"/>
              </a:solidFill>
            </a:endParaRP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212121"/>
                </a:solidFill>
              </a:rPr>
              <a:t>Evidence for diminished ADHD </a:t>
            </a:r>
            <a:r>
              <a:rPr lang="en-NZ" dirty="0" err="1" smtClean="0">
                <a:solidFill>
                  <a:srgbClr val="212121"/>
                </a:solidFill>
              </a:rPr>
              <a:t>Sx</a:t>
            </a:r>
            <a:r>
              <a:rPr lang="en-NZ" dirty="0" smtClean="0">
                <a:solidFill>
                  <a:srgbClr val="212121"/>
                </a:solidFill>
              </a:rPr>
              <a:t> and improved functioning with parent/family training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endParaRPr lang="en-NZ" dirty="0">
              <a:solidFill>
                <a:srgbClr val="212121"/>
              </a:solidFill>
            </a:endParaRPr>
          </a:p>
          <a:p>
            <a:r>
              <a:rPr lang="en-NZ" i="1" dirty="0">
                <a:solidFill>
                  <a:srgbClr val="212121"/>
                </a:solidFill>
              </a:rPr>
              <a:t>If any concerns about delayed or disordered development, with or without ADHD symptoms consider requesting </a:t>
            </a:r>
            <a:r>
              <a:rPr lang="en-NZ" i="1" dirty="0">
                <a:solidFill>
                  <a:srgbClr val="212121"/>
                </a:solidFill>
                <a:hlinkClick r:id="rId4" tooltip="Child Development Services"/>
              </a:rPr>
              <a:t>Child Development Services</a:t>
            </a:r>
            <a:r>
              <a:rPr lang="en-NZ" i="1" dirty="0">
                <a:solidFill>
                  <a:srgbClr val="212121"/>
                </a:solidFill>
              </a:rPr>
              <a:t>. </a:t>
            </a:r>
            <a:endParaRPr lang="en-NZ" i="1" dirty="0" smtClean="0">
              <a:solidFill>
                <a:srgbClr val="212121"/>
              </a:solidFill>
            </a:endParaRPr>
          </a:p>
          <a:p>
            <a:endParaRPr lang="en-NZ" dirty="0">
              <a:solidFill>
                <a:srgbClr val="212121"/>
              </a:solidFill>
            </a:endParaRPr>
          </a:p>
          <a:p>
            <a:r>
              <a:rPr lang="en-NZ" dirty="0" smtClean="0">
                <a:solidFill>
                  <a:srgbClr val="212121"/>
                </a:solidFill>
              </a:rPr>
              <a:t>If </a:t>
            </a:r>
            <a:r>
              <a:rPr lang="en-NZ" dirty="0">
                <a:solidFill>
                  <a:srgbClr val="212121"/>
                </a:solidFill>
              </a:rPr>
              <a:t>primary concerns about behaviour, without </a:t>
            </a:r>
            <a:r>
              <a:rPr lang="en-NZ" dirty="0" smtClean="0">
                <a:solidFill>
                  <a:srgbClr val="212121"/>
                </a:solidFill>
              </a:rPr>
              <a:t>development </a:t>
            </a:r>
            <a:r>
              <a:rPr lang="en-NZ" dirty="0">
                <a:solidFill>
                  <a:srgbClr val="212121"/>
                </a:solidFill>
              </a:rPr>
              <a:t>concerns: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212121"/>
                </a:solidFill>
              </a:rPr>
              <a:t>provide information about available </a:t>
            </a:r>
            <a:r>
              <a:rPr lang="en-NZ" dirty="0">
                <a:solidFill>
                  <a:srgbClr val="212121"/>
                </a:solidFill>
                <a:hlinkClick r:id="rId5" tooltip="Mothers, Babies, and Parenting Community Support"/>
              </a:rPr>
              <a:t>social support</a:t>
            </a:r>
            <a:r>
              <a:rPr lang="en-NZ" dirty="0">
                <a:solidFill>
                  <a:srgbClr val="212121"/>
                </a:solidFill>
              </a:rPr>
              <a:t>, e.g. </a:t>
            </a:r>
            <a:r>
              <a:rPr lang="en-NZ" dirty="0" err="1">
                <a:solidFill>
                  <a:srgbClr val="212121"/>
                </a:solidFill>
              </a:rPr>
              <a:t>Birthright</a:t>
            </a:r>
            <a:r>
              <a:rPr lang="en-NZ" dirty="0">
                <a:solidFill>
                  <a:srgbClr val="212121"/>
                </a:solidFill>
              </a:rPr>
              <a:t> and Family Works.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212121"/>
                </a:solidFill>
              </a:rPr>
              <a:t>For behavioural problems confined to preschool or school, encourage parents to discuss with the education provider in the first instance.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212121"/>
                </a:solidFill>
              </a:rPr>
              <a:t>For mild to moderate behavioural problems, consider referral to a parenting programme</a:t>
            </a:r>
          </a:p>
          <a:p>
            <a:pPr>
              <a:buFont typeface="Arial" panose="020B0604020202020204" pitchFamily="34" charset="0"/>
              <a:buChar char="•"/>
            </a:pPr>
            <a:endParaRPr lang="en-NZ" dirty="0">
              <a:solidFill>
                <a:srgbClr val="212121"/>
              </a:solidFill>
              <a:latin typeface="Robot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579" y="252663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>
                <a:solidFill>
                  <a:srgbClr val="212121"/>
                </a:solidFill>
                <a:latin typeface="Roboto"/>
              </a:rPr>
              <a:t>Management for a Child aged &lt; 6 years</a:t>
            </a:r>
          </a:p>
        </p:txBody>
      </p:sp>
    </p:spTree>
    <p:extLst>
      <p:ext uri="{BB962C8B-B14F-4D97-AF65-F5344CB8AC3E}">
        <p14:creationId xmlns:p14="http://schemas.microsoft.com/office/powerpoint/2010/main" val="38899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38957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399" y="2038610"/>
            <a:ext cx="11438021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Child’s Name:	   			Date of birth:	       			Ethnicity:       </a:t>
            </a:r>
            <a:endParaRPr kumimoji="0" lang="en-NZ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 of school/preschool and year level:</a:t>
            </a:r>
            <a:endParaRPr kumimoji="0" lang="en-NZ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describe what is concerning you about your child’s behaviour:</a:t>
            </a:r>
            <a:endParaRPr kumimoji="0" lang="en-NZ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this impact on your child’s schooling and home life?</a:t>
            </a:r>
            <a:endParaRPr kumimoji="0" lang="en-NZ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(if any) interventions have been tried?  (e.g., parenting programme, counselling)</a:t>
            </a:r>
            <a:endParaRPr kumimoji="0" lang="en-NZ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your child harmed themselves or others as a result of their challenging behaviour? 	Yes/No   	 </a:t>
            </a:r>
            <a:endParaRPr kumimoji="0" lang="en-NZ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details :</a:t>
            </a:r>
            <a:endParaRPr kumimoji="0" lang="en-NZ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your child’s home situation?  (e.g., siblings/family relationships, parental separation)</a:t>
            </a:r>
            <a:endParaRPr kumimoji="0" lang="en-NZ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 have any concerns about your child’s:</a:t>
            </a:r>
            <a:endParaRPr kumimoji="0" lang="en-NZ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development?	    							Yes/No 	</a:t>
            </a:r>
            <a:endParaRPr kumimoji="0" lang="en-NZ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details:</a:t>
            </a:r>
            <a:endParaRPr kumimoji="0" lang="en-NZ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mental health (e.g., depression or anxiety)?  					Yes/No     	 </a:t>
            </a:r>
            <a:endParaRPr kumimoji="0" lang="en-NZ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details:</a:t>
            </a:r>
            <a:endParaRPr kumimoji="0" lang="en-NZ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sleep  (e.g., bedtime routine, restless sleep, snoring)? 			 		Yes/No      	</a:t>
            </a:r>
            <a:endParaRPr kumimoji="0" lang="en-NZ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details:</a:t>
            </a:r>
            <a:endParaRPr kumimoji="0" lang="en-NZ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1074821"/>
            <a:ext cx="6641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NZ" alt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Caregiver form  - Behavioural Information</a:t>
            </a:r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79920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6380" y="453190"/>
            <a:ext cx="4160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NZ" alt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Caregiver form  - Behavioural Information</a:t>
            </a:r>
            <a:endParaRPr lang="en-NZ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821" y="1114927"/>
            <a:ext cx="1126155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/>
              <a:t>Does your child have :</a:t>
            </a:r>
            <a:endParaRPr lang="en-NZ" sz="1600" dirty="0"/>
          </a:p>
          <a:p>
            <a:r>
              <a:rPr lang="en-NZ" sz="1600" b="1" dirty="0"/>
              <a:t> </a:t>
            </a:r>
            <a:endParaRPr lang="en-NZ" sz="1600" dirty="0"/>
          </a:p>
          <a:p>
            <a:r>
              <a:rPr lang="en-NZ" sz="1600" b="1" dirty="0"/>
              <a:t>a hearing or visual impairment? 					Yes/No    </a:t>
            </a:r>
            <a:endParaRPr lang="en-NZ" sz="1600" dirty="0"/>
          </a:p>
          <a:p>
            <a:r>
              <a:rPr lang="en-NZ" sz="1600" b="1" dirty="0"/>
              <a:t>  </a:t>
            </a:r>
            <a:endParaRPr lang="en-NZ" sz="1600" dirty="0"/>
          </a:p>
          <a:p>
            <a:r>
              <a:rPr lang="en-NZ" sz="1600" b="1" dirty="0"/>
              <a:t>a learning disability?						</a:t>
            </a:r>
            <a:r>
              <a:rPr lang="en-NZ" sz="1600" b="1" dirty="0" smtClean="0"/>
              <a:t>Yes/No</a:t>
            </a:r>
            <a:r>
              <a:rPr lang="en-NZ" sz="1600" b="1" dirty="0"/>
              <a:t>		</a:t>
            </a:r>
            <a:endParaRPr lang="en-NZ" sz="1600" dirty="0"/>
          </a:p>
          <a:p>
            <a:r>
              <a:rPr lang="en-NZ" sz="1600" i="1" dirty="0"/>
              <a:t>provide details: </a:t>
            </a:r>
            <a:endParaRPr lang="en-NZ" sz="1600" dirty="0"/>
          </a:p>
          <a:p>
            <a:r>
              <a:rPr lang="en-NZ" sz="1600" b="1" dirty="0"/>
              <a:t> </a:t>
            </a:r>
            <a:r>
              <a:rPr lang="en-NZ" sz="1600" b="1" dirty="0" smtClean="0"/>
              <a:t> </a:t>
            </a:r>
            <a:endParaRPr lang="en-NZ" sz="1600" dirty="0"/>
          </a:p>
          <a:p>
            <a:r>
              <a:rPr lang="en-NZ" sz="1600" b="1" dirty="0" smtClean="0"/>
              <a:t>any </a:t>
            </a:r>
            <a:r>
              <a:rPr lang="en-NZ" sz="1600" b="1" dirty="0"/>
              <a:t>other medical conditions?   					Yes/No	</a:t>
            </a:r>
            <a:endParaRPr lang="en-NZ" sz="1600" dirty="0"/>
          </a:p>
          <a:p>
            <a:r>
              <a:rPr lang="en-NZ" sz="1600" i="1" dirty="0"/>
              <a:t>provide details:</a:t>
            </a:r>
            <a:endParaRPr lang="en-NZ" sz="1600" dirty="0"/>
          </a:p>
          <a:p>
            <a:r>
              <a:rPr lang="en-NZ" sz="1600" b="1" dirty="0"/>
              <a:t> </a:t>
            </a:r>
            <a:endParaRPr lang="en-NZ" sz="1600" dirty="0"/>
          </a:p>
          <a:p>
            <a:r>
              <a:rPr lang="en-NZ" sz="1600" b="1" dirty="0"/>
              <a:t>Is there a family history of medical or mental health issues?  		</a:t>
            </a:r>
            <a:r>
              <a:rPr lang="en-NZ" sz="1600" b="1" dirty="0" smtClean="0"/>
              <a:t>Yes/No</a:t>
            </a:r>
            <a:endParaRPr lang="en-NZ" sz="1600" dirty="0"/>
          </a:p>
          <a:p>
            <a:r>
              <a:rPr lang="en-NZ" sz="1600" i="1" dirty="0"/>
              <a:t>provide details:</a:t>
            </a:r>
            <a:endParaRPr lang="en-NZ" sz="1600" dirty="0"/>
          </a:p>
          <a:p>
            <a:r>
              <a:rPr lang="en-NZ" sz="1600" i="1" dirty="0"/>
              <a:t>  </a:t>
            </a:r>
            <a:endParaRPr lang="en-NZ" sz="1600" dirty="0"/>
          </a:p>
          <a:p>
            <a:r>
              <a:rPr lang="en-NZ" sz="1600" b="1" dirty="0"/>
              <a:t>Additional information</a:t>
            </a:r>
            <a:endParaRPr lang="en-NZ" sz="1600" dirty="0"/>
          </a:p>
          <a:p>
            <a:r>
              <a:rPr lang="en-NZ" sz="1600" i="1" dirty="0"/>
              <a:t>please provide any further information </a:t>
            </a:r>
            <a:endParaRPr lang="en-NZ" sz="1600" dirty="0"/>
          </a:p>
          <a:p>
            <a:endParaRPr lang="en-NZ" dirty="0"/>
          </a:p>
          <a:p>
            <a:r>
              <a:rPr lang="en-NZ" sz="1600" b="1" dirty="0"/>
              <a:t>Form completed by____________________      Relationship to child ______________    Date _____________ </a:t>
            </a:r>
            <a:endParaRPr lang="en-NZ" sz="1600" dirty="0"/>
          </a:p>
          <a:p>
            <a:r>
              <a:rPr lang="en-NZ" sz="1600" b="1" dirty="0"/>
              <a:t>  </a:t>
            </a:r>
            <a:endParaRPr lang="en-NZ" sz="1600" dirty="0"/>
          </a:p>
          <a:p>
            <a:r>
              <a:rPr lang="en-NZ" sz="1600" b="1" dirty="0"/>
              <a:t>Do you agree to your child being discussed at an interagency meeting to gain further information from health, education, and social services (including </a:t>
            </a:r>
            <a:r>
              <a:rPr lang="en-NZ" sz="1600" b="1" dirty="0" err="1"/>
              <a:t>Oranga</a:t>
            </a:r>
            <a:r>
              <a:rPr lang="en-NZ" sz="1600" b="1" dirty="0"/>
              <a:t> </a:t>
            </a:r>
            <a:r>
              <a:rPr lang="en-NZ" sz="1600" b="1" dirty="0" err="1"/>
              <a:t>Tamariki</a:t>
            </a:r>
            <a:r>
              <a:rPr lang="en-NZ" sz="1600" b="1" dirty="0"/>
              <a:t>)?   Yes/No</a:t>
            </a:r>
            <a:endParaRPr lang="en-NZ" sz="1600" dirty="0"/>
          </a:p>
          <a:p>
            <a:r>
              <a:rPr lang="en-NZ" sz="1600" b="1" dirty="0"/>
              <a:t> </a:t>
            </a:r>
            <a:endParaRPr lang="en-NZ" sz="1600" dirty="0"/>
          </a:p>
          <a:p>
            <a:r>
              <a:rPr lang="en-NZ" sz="1600" b="1" dirty="0"/>
              <a:t> </a:t>
            </a:r>
            <a:r>
              <a:rPr lang="en-NZ" sz="1600" b="1" dirty="0" smtClean="0"/>
              <a:t>Do </a:t>
            </a:r>
            <a:r>
              <a:rPr lang="en-NZ" sz="1600" b="1" dirty="0"/>
              <a:t>you consent for Te </a:t>
            </a:r>
            <a:r>
              <a:rPr lang="en-NZ" sz="1600" b="1" dirty="0" err="1"/>
              <a:t>Whatu</a:t>
            </a:r>
            <a:r>
              <a:rPr lang="en-NZ" sz="1600" b="1" dirty="0"/>
              <a:t> </a:t>
            </a:r>
            <a:r>
              <a:rPr lang="en-NZ" sz="1600" b="1" dirty="0" err="1"/>
              <a:t>Ora</a:t>
            </a:r>
            <a:r>
              <a:rPr lang="en-NZ" sz="1600" b="1" dirty="0"/>
              <a:t> Capital, Coast and Hutt Valley contacting your child’s school to request further information?   Yes/No</a:t>
            </a:r>
            <a:endParaRPr lang="en-NZ" sz="1600" dirty="0"/>
          </a:p>
          <a:p>
            <a:r>
              <a:rPr lang="en-NZ" sz="1600" b="1" dirty="0"/>
              <a:t> </a:t>
            </a:r>
            <a:endParaRPr lang="en-NZ" sz="1600" dirty="0"/>
          </a:p>
          <a:p>
            <a:r>
              <a:rPr lang="en-NZ" sz="1600" b="1" dirty="0"/>
              <a:t> </a:t>
            </a:r>
            <a:endParaRPr lang="en-NZ" sz="16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6" y="119815"/>
            <a:ext cx="38957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04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CHIRP Positives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Whanaungatanga</a:t>
            </a:r>
            <a:r>
              <a:rPr lang="en-US" dirty="0" smtClean="0"/>
              <a:t>  - relationships helpful in everyday work</a:t>
            </a:r>
          </a:p>
          <a:p>
            <a:endParaRPr lang="en-US" dirty="0" smtClean="0"/>
          </a:p>
          <a:p>
            <a:r>
              <a:rPr lang="en-US" dirty="0" smtClean="0"/>
              <a:t>Encourages collaboration </a:t>
            </a:r>
          </a:p>
          <a:p>
            <a:endParaRPr lang="en-US" dirty="0" smtClean="0"/>
          </a:p>
          <a:p>
            <a:r>
              <a:rPr lang="en-US" dirty="0" smtClean="0"/>
              <a:t>Shared group responsibility to find best solution for each case</a:t>
            </a:r>
          </a:p>
          <a:p>
            <a:endParaRPr lang="en-US" dirty="0" smtClean="0"/>
          </a:p>
          <a:p>
            <a:r>
              <a:rPr lang="en-US" dirty="0" smtClean="0"/>
              <a:t>Understanding of other services perspectives and limitations</a:t>
            </a:r>
          </a:p>
          <a:p>
            <a:endParaRPr lang="en-US" dirty="0" smtClean="0"/>
          </a:p>
          <a:p>
            <a:r>
              <a:rPr lang="en-US" dirty="0" smtClean="0"/>
              <a:t>Quick way to check understanding and get sector updates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Paediatricians</a:t>
            </a:r>
            <a:r>
              <a:rPr lang="en-US" dirty="0" smtClean="0"/>
              <a:t> or ICAFS clinicians may join for a case as needed</a:t>
            </a:r>
          </a:p>
          <a:p>
            <a:endParaRPr lang="en-US" dirty="0"/>
          </a:p>
          <a:p>
            <a:r>
              <a:rPr lang="en-US" dirty="0"/>
              <a:t>Well received by families and young people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342" t="-122" r="28263" b="597"/>
          <a:stretch/>
        </p:blipFill>
        <p:spPr>
          <a:xfrm>
            <a:off x="9067800" y="32657"/>
            <a:ext cx="3102429" cy="682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29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6286"/>
            <a:ext cx="10515600" cy="4870677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What and who is CHIRP?</a:t>
            </a:r>
          </a:p>
          <a:p>
            <a:endParaRPr lang="en-US" dirty="0" smtClean="0"/>
          </a:p>
          <a:p>
            <a:r>
              <a:rPr lang="en-US" dirty="0" smtClean="0"/>
              <a:t>Why CHIRP? </a:t>
            </a:r>
          </a:p>
          <a:p>
            <a:endParaRPr lang="en-US" dirty="0"/>
          </a:p>
          <a:p>
            <a:r>
              <a:rPr lang="en-US" dirty="0" smtClean="0"/>
              <a:t>Describe how CHIRP works </a:t>
            </a:r>
            <a:r>
              <a:rPr lang="en-US" dirty="0" smtClean="0"/>
              <a:t>with examples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Positives and challenges of CHIRP</a:t>
            </a:r>
          </a:p>
          <a:p>
            <a:endParaRPr lang="en-US" dirty="0"/>
          </a:p>
          <a:p>
            <a:r>
              <a:rPr lang="en-US" dirty="0" smtClean="0"/>
              <a:t>Learnings from CHIRP </a:t>
            </a:r>
          </a:p>
          <a:p>
            <a:endParaRPr lang="en-US" dirty="0"/>
          </a:p>
          <a:p>
            <a:r>
              <a:rPr lang="en-US" dirty="0" smtClean="0"/>
              <a:t>Is CHIRP for you?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765" y="0"/>
            <a:ext cx="51368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3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1"/>
            <a:ext cx="10515600" cy="1034142"/>
          </a:xfrm>
        </p:spPr>
        <p:txBody>
          <a:bodyPr/>
          <a:lstStyle/>
          <a:p>
            <a:r>
              <a:rPr lang="en-US" b="1" dirty="0" smtClean="0"/>
              <a:t>Challenges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47058"/>
            <a:ext cx="10515600" cy="466997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All our services are under pressure</a:t>
            </a:r>
          </a:p>
          <a:p>
            <a:endParaRPr lang="en-US" dirty="0"/>
          </a:p>
          <a:p>
            <a:r>
              <a:rPr lang="en-US" dirty="0" smtClean="0"/>
              <a:t>Although we may want to work more together this may not be possible due to service constraints</a:t>
            </a:r>
          </a:p>
          <a:p>
            <a:endParaRPr lang="en-US" dirty="0"/>
          </a:p>
          <a:p>
            <a:r>
              <a:rPr lang="en-US" dirty="0" smtClean="0"/>
              <a:t>Important to time keep and keep conversation to only what is required</a:t>
            </a:r>
          </a:p>
          <a:p>
            <a:endParaRPr lang="en-US" dirty="0" smtClean="0"/>
          </a:p>
          <a:p>
            <a:r>
              <a:rPr lang="en-US" dirty="0" smtClean="0"/>
              <a:t>We may identify that a professionals meeting is required and then decide who would be needed at this. </a:t>
            </a:r>
          </a:p>
          <a:p>
            <a:endParaRPr lang="en-US" dirty="0" smtClean="0"/>
          </a:p>
          <a:p>
            <a:r>
              <a:rPr lang="en-US" dirty="0" smtClean="0"/>
              <a:t>IT changes have hindered our integrated approach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NZ" dirty="0"/>
          </a:p>
        </p:txBody>
      </p:sp>
      <p:pic>
        <p:nvPicPr>
          <p:cNvPr id="4" name="image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50429"/>
            <a:ext cx="12192000" cy="67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3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Learnings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9571"/>
            <a:ext cx="10515600" cy="470739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Highly valued by those who attend with high attendance rate</a:t>
            </a:r>
          </a:p>
          <a:p>
            <a:endParaRPr lang="en-US" dirty="0" smtClean="0"/>
          </a:p>
          <a:p>
            <a:r>
              <a:rPr lang="en-US" dirty="0" smtClean="0"/>
              <a:t>Great for building relationships</a:t>
            </a:r>
          </a:p>
          <a:p>
            <a:endParaRPr lang="en-US" dirty="0" smtClean="0"/>
          </a:p>
          <a:p>
            <a:r>
              <a:rPr lang="en-US" dirty="0" smtClean="0"/>
              <a:t>Needs thoughtful management and chairing at times</a:t>
            </a:r>
          </a:p>
          <a:p>
            <a:endParaRPr lang="en-US" dirty="0" smtClean="0"/>
          </a:p>
          <a:p>
            <a:r>
              <a:rPr lang="en-US" dirty="0" smtClean="0"/>
              <a:t>No funding but everyone sees this as helpful in their daily work</a:t>
            </a:r>
          </a:p>
          <a:p>
            <a:endParaRPr lang="en-US" dirty="0" smtClean="0"/>
          </a:p>
          <a:p>
            <a:r>
              <a:rPr lang="en-US" dirty="0" smtClean="0"/>
              <a:t>Jobs at the meeting are shared out and often done at the time</a:t>
            </a:r>
          </a:p>
          <a:p>
            <a:endParaRPr lang="en-US" dirty="0" smtClean="0"/>
          </a:p>
          <a:p>
            <a:r>
              <a:rPr lang="en-US" dirty="0" smtClean="0"/>
              <a:t>Ideally would have one referral hub with dedicated triage resource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image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50429"/>
            <a:ext cx="12192000" cy="67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71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Further considerations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9571"/>
            <a:ext cx="10515600" cy="470739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NZ" dirty="0" smtClean="0"/>
              <a:t>Does meeting together highlight inequities between service provisions?</a:t>
            </a:r>
          </a:p>
          <a:p>
            <a:pPr lvl="1">
              <a:lnSpc>
                <a:spcPct val="150000"/>
              </a:lnSpc>
            </a:pPr>
            <a:r>
              <a:rPr lang="en-NZ" dirty="0" smtClean="0"/>
              <a:t>How do we advocate for those inequities to be addressed in an effective fashion?</a:t>
            </a:r>
          </a:p>
          <a:p>
            <a:pPr>
              <a:lnSpc>
                <a:spcPct val="150000"/>
              </a:lnSpc>
            </a:pPr>
            <a:r>
              <a:rPr lang="en-NZ" dirty="0" smtClean="0"/>
              <a:t>How </a:t>
            </a:r>
            <a:r>
              <a:rPr lang="en-NZ" dirty="0"/>
              <a:t>do we balance in-person versus virtual attendance? </a:t>
            </a:r>
          </a:p>
          <a:p>
            <a:pPr>
              <a:lnSpc>
                <a:spcPct val="150000"/>
              </a:lnSpc>
            </a:pPr>
            <a:r>
              <a:rPr lang="en-NZ" dirty="0" smtClean="0"/>
              <a:t>Are </a:t>
            </a:r>
            <a:r>
              <a:rPr lang="en-NZ" dirty="0"/>
              <a:t>there other agencies/professionals we would want to attend? Would additional primary care input be helpful, if possible?</a:t>
            </a:r>
            <a:endParaRPr lang="en-NZ" dirty="0" smtClean="0"/>
          </a:p>
          <a:p>
            <a:pPr>
              <a:lnSpc>
                <a:spcPct val="150000"/>
              </a:lnSpc>
            </a:pPr>
            <a:r>
              <a:rPr lang="en-NZ" dirty="0"/>
              <a:t>H</a:t>
            </a:r>
            <a:r>
              <a:rPr lang="en-NZ" dirty="0" smtClean="0"/>
              <a:t>ow could we include the voices of those </a:t>
            </a:r>
            <a:r>
              <a:rPr lang="en-NZ" dirty="0"/>
              <a:t>with lived </a:t>
            </a:r>
            <a:r>
              <a:rPr lang="en-NZ" dirty="0" smtClean="0"/>
              <a:t>experience?</a:t>
            </a:r>
            <a:endParaRPr lang="en-NZ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image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50429"/>
            <a:ext cx="12192000" cy="67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57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Is CHIRP for you? 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it make sense for the geography in your area?</a:t>
            </a:r>
            <a:endParaRPr lang="en-US" dirty="0"/>
          </a:p>
          <a:p>
            <a:r>
              <a:rPr lang="en-US" dirty="0" smtClean="0"/>
              <a:t>Do you have many referrals that are not clear which service they should be seen by?</a:t>
            </a:r>
          </a:p>
          <a:p>
            <a:r>
              <a:rPr lang="en-US" dirty="0" smtClean="0"/>
              <a:t>Are the other agencies willing to meet weekly or fortnightly, or do you have another meeting you could add on to?</a:t>
            </a:r>
          </a:p>
          <a:p>
            <a:r>
              <a:rPr lang="en-US" dirty="0" smtClean="0"/>
              <a:t>Do you think it would enhance your service? </a:t>
            </a:r>
          </a:p>
          <a:p>
            <a:endParaRPr lang="en-US" dirty="0"/>
          </a:p>
          <a:p>
            <a:endParaRPr lang="en-NZ" dirty="0"/>
          </a:p>
        </p:txBody>
      </p:sp>
      <p:pic>
        <p:nvPicPr>
          <p:cNvPr id="4" name="Picture 2" descr="desktop bann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4" r="-299"/>
          <a:stretch/>
        </p:blipFill>
        <p:spPr bwMode="auto">
          <a:xfrm>
            <a:off x="0" y="4599296"/>
            <a:ext cx="12228394" cy="225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15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Patai</a:t>
            </a:r>
            <a:r>
              <a:rPr lang="en-US" dirty="0" smtClean="0"/>
              <a:t>/Questions</a:t>
            </a:r>
            <a:endParaRPr lang="en-NZ" dirty="0"/>
          </a:p>
        </p:txBody>
      </p:sp>
      <p:pic>
        <p:nvPicPr>
          <p:cNvPr id="2050" name="Picture 2" descr="Welcome to Birding New Zealand : Birding N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4228"/>
            <a:ext cx="12228287" cy="366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932714"/>
            <a:ext cx="12192000" cy="925286"/>
          </a:xfrm>
          <a:prstGeom prst="rect">
            <a:avLst/>
          </a:prstGeom>
        </p:spPr>
      </p:pic>
      <p:sp>
        <p:nvSpPr>
          <p:cNvPr id="8" name="docshape12"/>
          <p:cNvSpPr txBox="1">
            <a:spLocks/>
          </p:cNvSpPr>
          <p:nvPr/>
        </p:nvSpPr>
        <p:spPr bwMode="auto">
          <a:xfrm>
            <a:off x="10222366" y="177165"/>
            <a:ext cx="1762125" cy="3759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1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58783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CHIRP </a:t>
            </a:r>
            <a:r>
              <a:rPr lang="en-US" dirty="0" smtClean="0"/>
              <a:t> </a:t>
            </a:r>
            <a:r>
              <a:rPr lang="en-US" sz="2800" dirty="0"/>
              <a:t>(</a:t>
            </a:r>
            <a:r>
              <a:rPr lang="en-US" sz="2800" dirty="0" smtClean="0"/>
              <a:t>Child Health Integrated Referral Pathways)</a:t>
            </a:r>
            <a:r>
              <a:rPr lang="en-US" b="1" dirty="0" smtClean="0"/>
              <a:t>?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209" y="1556820"/>
            <a:ext cx="9579591" cy="3559466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CHIRP is a structured weekly interagency meeting  </a:t>
            </a:r>
          </a:p>
          <a:p>
            <a:r>
              <a:rPr lang="en-US" sz="3200" dirty="0" smtClean="0"/>
              <a:t>Runs 8-9am every Friday</a:t>
            </a:r>
          </a:p>
          <a:p>
            <a:r>
              <a:rPr lang="en-US" sz="3200" dirty="0" smtClean="0"/>
              <a:t>Face to face with zoom option</a:t>
            </a:r>
          </a:p>
          <a:p>
            <a:r>
              <a:rPr lang="en-US" sz="3200" dirty="0"/>
              <a:t>S</a:t>
            </a:r>
            <a:r>
              <a:rPr lang="en-US" sz="3200" dirty="0" smtClean="0"/>
              <a:t>tanding invitee list</a:t>
            </a:r>
          </a:p>
          <a:p>
            <a:r>
              <a:rPr lang="en-US" sz="3200" dirty="0" smtClean="0"/>
              <a:t>Terms of reference</a:t>
            </a:r>
          </a:p>
          <a:p>
            <a:r>
              <a:rPr lang="en-US" sz="3200" dirty="0" smtClean="0"/>
              <a:t>Discuss referrals for children presenting with complex </a:t>
            </a:r>
            <a:r>
              <a:rPr lang="en-US" sz="3200" dirty="0" err="1" smtClean="0"/>
              <a:t>behavioural</a:t>
            </a:r>
            <a:r>
              <a:rPr lang="en-US" sz="3200" dirty="0" smtClean="0"/>
              <a:t>/developmental/emotional  issues 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45827" y="5116286"/>
            <a:ext cx="11300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 GP referral </a:t>
            </a:r>
            <a:r>
              <a:rPr lang="en-US" sz="2400" dirty="0" smtClean="0"/>
              <a:t>discussed -  </a:t>
            </a:r>
            <a:r>
              <a:rPr lang="en-US" sz="2400" dirty="0"/>
              <a:t>Can you please see Miss S a 7 year old, her mother is concerned she has symptoms of ASD, ADHD and </a:t>
            </a:r>
            <a:r>
              <a:rPr lang="en-US" sz="2400" dirty="0" smtClean="0"/>
              <a:t>anxiety</a:t>
            </a:r>
            <a:r>
              <a:rPr lang="en-US" sz="2400" dirty="0"/>
              <a:t>. </a:t>
            </a:r>
          </a:p>
        </p:txBody>
      </p:sp>
      <p:pic>
        <p:nvPicPr>
          <p:cNvPr id="6" name="image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83086"/>
            <a:ext cx="12192000" cy="67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6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84584"/>
              </p:ext>
            </p:extLst>
          </p:nvPr>
        </p:nvGraphicFramePr>
        <p:xfrm>
          <a:off x="189816" y="803136"/>
          <a:ext cx="11723915" cy="52904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7657">
                  <a:extLst>
                    <a:ext uri="{9D8B030D-6E8A-4147-A177-3AD203B41FA5}">
                      <a16:colId xmlns:a16="http://schemas.microsoft.com/office/drawing/2014/main" val="1054096585"/>
                    </a:ext>
                  </a:extLst>
                </a:gridCol>
                <a:gridCol w="9786258">
                  <a:extLst>
                    <a:ext uri="{9D8B030D-6E8A-4147-A177-3AD203B41FA5}">
                      <a16:colId xmlns:a16="http://schemas.microsoft.com/office/drawing/2014/main" val="4051480841"/>
                    </a:ext>
                  </a:extLst>
                </a:gridCol>
              </a:tblGrid>
              <a:tr h="5290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100" kern="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100" kern="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100" kern="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100" kern="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100" kern="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100" kern="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3600" kern="0" dirty="0" smtClean="0">
                          <a:effectLst/>
                        </a:rPr>
                        <a:t>Members</a:t>
                      </a:r>
                      <a:endParaRPr lang="en-NZ" sz="3600" b="1" kern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 Development Service Team Leader and/or rep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Paediatric Outpatients - Associate Clinical Nurse Manager </a:t>
                      </a:r>
                      <a:endParaRPr lang="en-NZ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Infant Child Adolescent and Family Mental Health Service (ICAFS)</a:t>
                      </a:r>
                      <a:endParaRPr lang="en-NZ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Oranga</a:t>
                      </a:r>
                      <a:r>
                        <a:rPr lang="en-A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Tamariki</a:t>
                      </a:r>
                      <a:r>
                        <a:rPr lang="en-A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Hospital Liaison Social Worker</a:t>
                      </a:r>
                      <a:endParaRPr lang="en-NZ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Resource Teacher Learning and Behaviour (RTLB) cluster managers </a:t>
                      </a:r>
                      <a:endParaRPr lang="en-NZ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Ministry of Education Learning Support Service Managers  </a:t>
                      </a:r>
                      <a:endParaRPr lang="en-NZ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 Health Nurse</a:t>
                      </a:r>
                      <a:r>
                        <a:rPr lang="en-AU" sz="2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representative </a:t>
                      </a:r>
                      <a:r>
                        <a:rPr lang="en-A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NZ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Gateway coordinator  </a:t>
                      </a:r>
                      <a:endParaRPr lang="en-NZ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Gateway/Developmental Paediatrician</a:t>
                      </a:r>
                      <a:endParaRPr lang="en-NZ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Yourway</a:t>
                      </a:r>
                      <a:r>
                        <a:rPr lang="en-A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Kia </a:t>
                      </a:r>
                      <a:r>
                        <a:rPr lang="en-AU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Roha</a:t>
                      </a:r>
                      <a:r>
                        <a:rPr lang="en-A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service co-ordinator</a:t>
                      </a:r>
                      <a:endParaRPr lang="en-NZ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Guests and students on request</a:t>
                      </a:r>
                      <a:endParaRPr lang="en-NZ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392817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24120" y="95250"/>
            <a:ext cx="7055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b="1" dirty="0" smtClean="0"/>
              <a:t>Who attends CHIRP?</a:t>
            </a:r>
            <a:endParaRPr lang="en-NZ" sz="4000" b="1" dirty="0"/>
          </a:p>
        </p:txBody>
      </p:sp>
      <p:pic>
        <p:nvPicPr>
          <p:cNvPr id="4" name="image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26566"/>
            <a:ext cx="12192000" cy="67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3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300118"/>
              </p:ext>
            </p:extLst>
          </p:nvPr>
        </p:nvGraphicFramePr>
        <p:xfrm>
          <a:off x="600502" y="1334832"/>
          <a:ext cx="11211921" cy="3587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3872">
                  <a:extLst>
                    <a:ext uri="{9D8B030D-6E8A-4147-A177-3AD203B41FA5}">
                      <a16:colId xmlns:a16="http://schemas.microsoft.com/office/drawing/2014/main" val="4282463733"/>
                    </a:ext>
                  </a:extLst>
                </a:gridCol>
                <a:gridCol w="8968049">
                  <a:extLst>
                    <a:ext uri="{9D8B030D-6E8A-4147-A177-3AD203B41FA5}">
                      <a16:colId xmlns:a16="http://schemas.microsoft.com/office/drawing/2014/main" val="3999102638"/>
                    </a:ext>
                  </a:extLst>
                </a:gridCol>
              </a:tblGrid>
              <a:tr h="349647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AU" sz="2800" b="1" kern="0" dirty="0">
                          <a:effectLst/>
                        </a:rPr>
                        <a:t>Our </a:t>
                      </a:r>
                      <a:r>
                        <a:rPr lang="en-AU" sz="2800" b="1" kern="0" dirty="0" smtClean="0">
                          <a:effectLst/>
                        </a:rPr>
                        <a:t>Purpose</a:t>
                      </a:r>
                      <a:endParaRPr lang="en-AU" sz="1800" b="1" kern="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AU" sz="1800" b="1" kern="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AU" sz="1800" b="1" kern="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AU" sz="1800" b="1" kern="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AU" sz="2800" b="1" kern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en-AU" sz="2800" b="1" kern="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the individual/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AU" sz="2800" b="1" kern="0" baseline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whānau</a:t>
                      </a:r>
                      <a:endParaRPr lang="en-AU" sz="2800" b="1" kern="0" baseline="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AU" sz="1800" b="1" kern="0" baseline="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AU" sz="1800" b="1" kern="0" baseline="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AU" sz="1800" b="1" kern="0" baseline="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AU" sz="1050" dirty="0" smtClean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050" dirty="0">
                          <a:effectLst/>
                        </a:rPr>
                        <a:t> </a:t>
                      </a:r>
                      <a:endParaRPr lang="en-NZ" sz="1000" dirty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AU" sz="2800" b="0" dirty="0" smtClean="0">
                          <a:effectLst/>
                        </a:rPr>
                        <a:t>Ensure referral goes to most the appropriate service </a:t>
                      </a:r>
                      <a:endParaRPr lang="en-NZ" sz="2800" b="0" dirty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4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AU" sz="2800" b="0" dirty="0" smtClean="0">
                          <a:effectLst/>
                        </a:rPr>
                        <a:t>Reduction of number of appointments</a:t>
                      </a:r>
                      <a:endParaRPr lang="en-NZ" sz="28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64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NZ" sz="2800" b="0" dirty="0">
                          <a:effectLst/>
                        </a:rPr>
                        <a:t>Reducing inequity of </a:t>
                      </a:r>
                      <a:r>
                        <a:rPr lang="en-NZ" sz="2800" b="0" dirty="0" smtClean="0">
                          <a:effectLst/>
                        </a:rPr>
                        <a:t>access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4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AU" sz="2800" b="0" dirty="0" smtClean="0">
                          <a:effectLst/>
                        </a:rPr>
                        <a:t>Creating clear pathways to a coordinated multi-agency response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759851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47800" y="238125"/>
            <a:ext cx="898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 smtClean="0"/>
              <a:t>Why CHIRP?</a:t>
            </a:r>
            <a:endParaRPr lang="en-NZ" sz="3600" b="1" dirty="0"/>
          </a:p>
        </p:txBody>
      </p:sp>
      <p:pic>
        <p:nvPicPr>
          <p:cNvPr id="4" name="Picture 2" descr="desktop bann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4" r="-299"/>
          <a:stretch/>
        </p:blipFill>
        <p:spPr bwMode="auto">
          <a:xfrm>
            <a:off x="0" y="5090615"/>
            <a:ext cx="12228394" cy="225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52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536658"/>
              </p:ext>
            </p:extLst>
          </p:nvPr>
        </p:nvGraphicFramePr>
        <p:xfrm>
          <a:off x="484140" y="1007603"/>
          <a:ext cx="11225893" cy="3912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7886">
                  <a:extLst>
                    <a:ext uri="{9D8B030D-6E8A-4147-A177-3AD203B41FA5}">
                      <a16:colId xmlns:a16="http://schemas.microsoft.com/office/drawing/2014/main" val="4282463733"/>
                    </a:ext>
                  </a:extLst>
                </a:gridCol>
                <a:gridCol w="8548007">
                  <a:extLst>
                    <a:ext uri="{9D8B030D-6E8A-4147-A177-3AD203B41FA5}">
                      <a16:colId xmlns:a16="http://schemas.microsoft.com/office/drawing/2014/main" val="3999102638"/>
                    </a:ext>
                  </a:extLst>
                </a:gridCol>
              </a:tblGrid>
              <a:tr h="391274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AU" sz="2800" b="1" kern="0" dirty="0">
                          <a:effectLst/>
                        </a:rPr>
                        <a:t>Our </a:t>
                      </a:r>
                      <a:r>
                        <a:rPr lang="en-AU" sz="2800" b="1" kern="0" dirty="0" smtClean="0">
                          <a:effectLst/>
                        </a:rPr>
                        <a:t>Purpose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AU" sz="2800" b="1" kern="0" baseline="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AU" sz="2800" b="1" kern="0" baseline="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AU" sz="2800" b="1" kern="0" baseline="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AU" sz="2800" b="1" kern="0" baseline="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AU" sz="2800" b="1" kern="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  services</a:t>
                      </a:r>
                      <a:endParaRPr lang="en-NZ" sz="2800" b="1" kern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AU" sz="2800" b="0" dirty="0" smtClean="0">
                          <a:effectLst/>
                        </a:rPr>
                        <a:t>To provide a forum for discussion of referrals to ensure referrals go to most appropriate services </a:t>
                      </a:r>
                      <a:endParaRPr lang="en-NZ" sz="2800" b="0" dirty="0" smtClean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NZ" sz="2800" b="0" dirty="0" smtClean="0">
                          <a:effectLst/>
                        </a:rPr>
                        <a:t>Reducing waiting lists by ensuring the right referral pathway is used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2800" b="0" dirty="0" smtClean="0">
                          <a:effectLst/>
                        </a:rPr>
                        <a:t>Reduce </a:t>
                      </a:r>
                      <a:r>
                        <a:rPr lang="en-AU" sz="2800" b="0" dirty="0">
                          <a:effectLst/>
                        </a:rPr>
                        <a:t>and </a:t>
                      </a:r>
                      <a:r>
                        <a:rPr lang="en-AU" sz="2800" b="0" dirty="0" smtClean="0">
                          <a:effectLst/>
                        </a:rPr>
                        <a:t>identify</a:t>
                      </a:r>
                      <a:r>
                        <a:rPr lang="en-AU" sz="2800" b="0" baseline="0" dirty="0" smtClean="0">
                          <a:effectLst/>
                        </a:rPr>
                        <a:t> </a:t>
                      </a:r>
                      <a:r>
                        <a:rPr lang="en-AU" sz="2800" b="0" dirty="0" smtClean="0">
                          <a:effectLst/>
                        </a:rPr>
                        <a:t>service gaps</a:t>
                      </a:r>
                      <a:endParaRPr lang="en-NZ" sz="28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2800" b="0" dirty="0" smtClean="0">
                          <a:effectLst/>
                        </a:rPr>
                        <a:t>Education </a:t>
                      </a:r>
                      <a:r>
                        <a:rPr lang="en-AU" sz="2800" b="0" dirty="0">
                          <a:effectLst/>
                        </a:rPr>
                        <a:t>about service  entry </a:t>
                      </a:r>
                      <a:r>
                        <a:rPr lang="en-AU" sz="2800" b="0" dirty="0" smtClean="0">
                          <a:effectLst/>
                        </a:rPr>
                        <a:t>criteria</a:t>
                      </a:r>
                      <a:endParaRPr lang="en-NZ" sz="28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2800" b="0" dirty="0" smtClean="0">
                          <a:effectLst/>
                        </a:rPr>
                        <a:t>Increasing </a:t>
                      </a:r>
                      <a:r>
                        <a:rPr lang="en-AU" sz="2800" b="0" dirty="0">
                          <a:effectLst/>
                        </a:rPr>
                        <a:t>service collaboration </a:t>
                      </a:r>
                      <a:endParaRPr lang="en-NZ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759851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84279" y="0"/>
            <a:ext cx="898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 smtClean="0"/>
              <a:t>Why CHIRP?</a:t>
            </a:r>
            <a:endParaRPr lang="en-NZ" sz="3600" b="1" dirty="0"/>
          </a:p>
        </p:txBody>
      </p:sp>
      <p:pic>
        <p:nvPicPr>
          <p:cNvPr id="4" name="Picture 2" descr="desktop bann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4" r="-299"/>
          <a:stretch/>
        </p:blipFill>
        <p:spPr bwMode="auto">
          <a:xfrm>
            <a:off x="-38882" y="5199798"/>
            <a:ext cx="12228394" cy="225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7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829" y="-45837"/>
            <a:ext cx="9580037" cy="680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Format of CHIRP 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195457" cy="4351338"/>
          </a:xfrm>
        </p:spPr>
        <p:txBody>
          <a:bodyPr/>
          <a:lstStyle/>
          <a:p>
            <a:pPr lvl="1"/>
            <a:r>
              <a:rPr lang="en-US" sz="2800" dirty="0"/>
              <a:t>Opening </a:t>
            </a:r>
            <a:r>
              <a:rPr lang="en-US" sz="2800" dirty="0" err="1"/>
              <a:t>karakia</a:t>
            </a:r>
            <a:r>
              <a:rPr lang="en-US" sz="2800" dirty="0"/>
              <a:t> </a:t>
            </a:r>
          </a:p>
          <a:p>
            <a:pPr lvl="1"/>
            <a:r>
              <a:rPr lang="en-US" sz="2800" dirty="0" smtClean="0"/>
              <a:t>Introductions/</a:t>
            </a:r>
            <a:r>
              <a:rPr lang="en-US" sz="2800" dirty="0" err="1"/>
              <a:t>w</a:t>
            </a:r>
            <a:r>
              <a:rPr lang="en-US" sz="2800" dirty="0" err="1" smtClean="0"/>
              <a:t>hanaungata</a:t>
            </a:r>
            <a:r>
              <a:rPr lang="en-US" sz="2800" dirty="0" smtClean="0"/>
              <a:t> </a:t>
            </a:r>
            <a:r>
              <a:rPr lang="en-US" sz="2800" dirty="0"/>
              <a:t>for new members </a:t>
            </a:r>
          </a:p>
          <a:p>
            <a:pPr lvl="1"/>
            <a:r>
              <a:rPr lang="en-US" sz="2800" dirty="0"/>
              <a:t>Everyone gives number of cases/questions</a:t>
            </a:r>
          </a:p>
          <a:p>
            <a:pPr lvl="1"/>
            <a:r>
              <a:rPr lang="en-US" sz="2800" dirty="0"/>
              <a:t>Cases </a:t>
            </a:r>
          </a:p>
          <a:p>
            <a:pPr lvl="1"/>
            <a:r>
              <a:rPr lang="en-US" sz="2800" dirty="0"/>
              <a:t>Service updates</a:t>
            </a:r>
          </a:p>
          <a:p>
            <a:pPr lvl="1"/>
            <a:r>
              <a:rPr lang="en-US" sz="2800" dirty="0"/>
              <a:t>Closing </a:t>
            </a:r>
            <a:r>
              <a:rPr lang="en-US" sz="2800" dirty="0" err="1"/>
              <a:t>karakia</a:t>
            </a:r>
            <a:endParaRPr lang="en-US" sz="2800" dirty="0"/>
          </a:p>
          <a:p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342" t="-122" r="28263" b="597"/>
          <a:stretch/>
        </p:blipFill>
        <p:spPr>
          <a:xfrm>
            <a:off x="9067800" y="32657"/>
            <a:ext cx="3102429" cy="682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Consent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Most often we have consent from parent/caregiver</a:t>
            </a:r>
          </a:p>
          <a:p>
            <a:endParaRPr lang="en-US" dirty="0"/>
          </a:p>
          <a:p>
            <a:r>
              <a:rPr lang="en-US" dirty="0" smtClean="0"/>
              <a:t>With consent  we still provide the minimal amount of info to answer the question</a:t>
            </a:r>
          </a:p>
          <a:p>
            <a:endParaRPr lang="en-US" dirty="0"/>
          </a:p>
          <a:p>
            <a:r>
              <a:rPr lang="en-US" dirty="0" smtClean="0"/>
              <a:t>If care and protection concerns exist then we can share information without consent when in the best interest of the child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flipH="1">
            <a:off x="11353800" y="1825625"/>
            <a:ext cx="457200" cy="4351338"/>
          </a:xfrm>
        </p:spPr>
        <p:txBody>
          <a:bodyPr/>
          <a:lstStyle/>
          <a:p>
            <a:pPr marL="0" indent="0">
              <a:buNone/>
            </a:pPr>
            <a:endParaRPr lang="en-NZ" dirty="0"/>
          </a:p>
        </p:txBody>
      </p:sp>
      <p:pic>
        <p:nvPicPr>
          <p:cNvPr id="5" name="image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83086"/>
            <a:ext cx="12192000" cy="67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46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1057</TotalTime>
  <Words>1478</Words>
  <Application>Microsoft Office PowerPoint</Application>
  <PresentationFormat>Widescreen</PresentationFormat>
  <Paragraphs>232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Roboto</vt:lpstr>
      <vt:lpstr>Symbol</vt:lpstr>
      <vt:lpstr>Times New Roman</vt:lpstr>
      <vt:lpstr>Office Theme</vt:lpstr>
      <vt:lpstr>CHIRP in the Hutt</vt:lpstr>
      <vt:lpstr>Overview</vt:lpstr>
      <vt:lpstr>What is CHIRP  (Child Health Integrated Referral Pathways)?</vt:lpstr>
      <vt:lpstr>PowerPoint Presentation</vt:lpstr>
      <vt:lpstr>PowerPoint Presentation</vt:lpstr>
      <vt:lpstr>PowerPoint Presentation</vt:lpstr>
      <vt:lpstr>PowerPoint Presentation</vt:lpstr>
      <vt:lpstr>Format of CHIRP </vt:lpstr>
      <vt:lpstr>Consent</vt:lpstr>
      <vt:lpstr>Types of questions/cases</vt:lpstr>
      <vt:lpstr>Record keeping</vt:lpstr>
      <vt:lpstr>PowerPoint Presentation</vt:lpstr>
      <vt:lpstr>Number of Referrals Presented to CHIRP by month </vt:lpstr>
      <vt:lpstr>CHIRP  - ADHD  Assessment example</vt:lpstr>
      <vt:lpstr>PowerPoint Presentation</vt:lpstr>
      <vt:lpstr>PowerPoint Presentation</vt:lpstr>
      <vt:lpstr>PowerPoint Presentation</vt:lpstr>
      <vt:lpstr>PowerPoint Presentation</vt:lpstr>
      <vt:lpstr>CHIRP Positives</vt:lpstr>
      <vt:lpstr>Challenges</vt:lpstr>
      <vt:lpstr>Learnings</vt:lpstr>
      <vt:lpstr>Further considerations</vt:lpstr>
      <vt:lpstr>Is CHIRP for you? </vt:lpstr>
      <vt:lpstr>Patai/Questions</vt:lpstr>
    </vt:vector>
  </TitlesOfParts>
  <Company>3DHB ICT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Stacey Jamieson [CCDHB]</dc:creator>
  <cp:lastModifiedBy>Jessica Allen [HVDHB]</cp:lastModifiedBy>
  <cp:revision>56</cp:revision>
  <dcterms:created xsi:type="dcterms:W3CDTF">2024-10-26T00:59:47Z</dcterms:created>
  <dcterms:modified xsi:type="dcterms:W3CDTF">2025-04-29T00:18:34Z</dcterms:modified>
</cp:coreProperties>
</file>