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0" r:id="rId2"/>
    <p:sldId id="257" r:id="rId3"/>
    <p:sldId id="274" r:id="rId4"/>
    <p:sldId id="263" r:id="rId5"/>
    <p:sldId id="275" r:id="rId6"/>
    <p:sldId id="276" r:id="rId7"/>
    <p:sldId id="280" r:id="rId8"/>
    <p:sldId id="278" r:id="rId9"/>
    <p:sldId id="279" r:id="rId10"/>
    <p:sldId id="261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83"/>
    <p:restoredTop sz="94658"/>
  </p:normalViewPr>
  <p:slideViewPr>
    <p:cSldViewPr snapToGrid="0">
      <p:cViewPr varScale="1">
        <p:scale>
          <a:sx n="94" d="100"/>
          <a:sy n="94" d="100"/>
        </p:scale>
        <p:origin x="21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FBA41-E75B-F04A-B8C4-533DC89B11FB}" type="datetimeFigureOut">
              <a:rPr lang="en-US" smtClean="0"/>
              <a:t>5/15/25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E8C43-9408-B44D-AD89-CFAB039D4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1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262D2-618C-D548-BC84-0D362F4980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46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vision is to embrace the metaphorical journey from the night to the dawn, symbolising growth, renewal, and the emergence of new opportunities. As we awaken to a new morning, we envision a world where potential is realized, aspirations are pursued, and the brilliance of the Māori workforce shines forth - "He po kua </a:t>
            </a:r>
            <a:r>
              <a:rPr lang="en-AU" sz="12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moea</a:t>
            </a:r>
            <a:r>
              <a:rPr lang="en-AU" sz="12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Ao ake ano ana, kei te </a:t>
            </a:r>
            <a:r>
              <a:rPr lang="en-AU" sz="12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matahūhura</a:t>
            </a:r>
            <a:r>
              <a:rPr lang="en-AU" sz="12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 </a:t>
            </a:r>
            <a:r>
              <a:rPr lang="en-AU" sz="1200" dirty="0" err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</a:t>
            </a:r>
            <a:r>
              <a:rPr lang="en-AU" sz="12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ki te Ao."</a:t>
            </a:r>
            <a:endParaRPr lang="en-NZ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262D2-618C-D548-BC84-0D362F4980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44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262D2-618C-D548-BC84-0D362F4980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56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2C36A-3020-57C0-396C-44CC0A740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8248B2-17BE-5634-0B3C-DA5A0F97A5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B14778-881D-8731-A8EF-EBE0E9BDB8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are relationships important? What are the features of good relationships?</a:t>
            </a:r>
          </a:p>
          <a:p>
            <a:pPr lvl="0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Feedback from stakeholders of the Collective stakeholders indicates that relationships are the underpinning, driving force for change – without them, there would be nothing to hold the community together and progress it forward towards a more positive future. Relationships, in the context of Whānau Ora and the Collective, are critical to effective engagement and service delivery, because they:</a:t>
            </a:r>
          </a:p>
          <a:p>
            <a:r>
              <a:rPr lang="en-N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the glue that links services, programmes and people together 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NZ" dirty="0">
                <a:effectLst/>
              </a:rPr>
              <a:t>Aid transparency and accountability </a:t>
            </a: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 a more whānau centred  approach</a:t>
            </a:r>
          </a:p>
          <a:p>
            <a:pPr lvl="0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 up the door to new opportunities and ideas</a:t>
            </a:r>
          </a:p>
          <a:p>
            <a:pPr lvl="0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make or break an outcome</a:t>
            </a:r>
          </a:p>
          <a:p>
            <a:pPr lvl="0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 positive transformation</a:t>
            </a:r>
          </a:p>
          <a:p>
            <a:pPr lvl="0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 people and services – enabling the consolidation of resources</a:t>
            </a:r>
          </a:p>
          <a:p>
            <a:pPr lvl="0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the base on which needs are identified, supports are put in place and needs are met</a:t>
            </a:r>
          </a:p>
          <a:p>
            <a:pPr lvl="0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Enable whānau to access a wide range of, and more appropriate, services and supports to meet their needs</a:t>
            </a:r>
          </a:p>
          <a:p>
            <a:pPr lvl="0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Bring skills and knowledge – and opportunities to share these for the benefit of whānau</a:t>
            </a:r>
          </a:p>
          <a:p>
            <a:pPr lvl="0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 sustainable change.</a:t>
            </a:r>
          </a:p>
          <a:p>
            <a:pPr lvl="0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features that make up good and effective relationships (i.e., how do you know one when you see one?) were identified as: </a:t>
            </a:r>
          </a:p>
          <a:p>
            <a:pPr lvl="0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Genuineness: real; sincere</a:t>
            </a:r>
          </a:p>
          <a:p>
            <a:pPr lvl="0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Reciprocity: there is a mutual or cooperative interchange of </a:t>
            </a:r>
            <a:r>
              <a:rPr lang="en-N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favors</a:t>
            </a: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privileges</a:t>
            </a:r>
          </a:p>
          <a:p>
            <a:pPr lvl="0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Tika: following tikanga in Māori and professional terms; right according to nature and purpose of the engagement</a:t>
            </a:r>
          </a:p>
          <a:p>
            <a:pPr lvl="0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Pono: integrity; honour; truthfulness; mana enhancing (on the premise of valuing culture)</a:t>
            </a:r>
          </a:p>
          <a:p>
            <a:pPr lvl="0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Aroha: compassionate; non-judgmental; congruent thoughts, feelings and actions; respectful </a:t>
            </a:r>
          </a:p>
          <a:p>
            <a:pPr lvl="0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Empathy: ability to feel and share another person’s emotions </a:t>
            </a:r>
          </a:p>
          <a:p>
            <a:pPr lvl="0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Openness and honesty.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D4277-A90F-E64D-AADF-CE6B2F54DD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262D2-618C-D548-BC84-0D362F4980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41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Figure 3: Framework for assessing quality of relationships</a:t>
            </a:r>
            <a:r>
              <a:rPr lang="en-NZ" dirty="0">
                <a:effectLst/>
              </a:rPr>
              <a:t> </a:t>
            </a:r>
          </a:p>
          <a:p>
            <a:pPr lvl="0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are relationships important? What are features of good relationships? What are the success factors and challenges?</a:t>
            </a:r>
          </a:p>
          <a:p>
            <a:pPr lvl="0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did the Collective, at all levels (including funder, and whānau) invest in relationships for Whānau Ora?</a:t>
            </a:r>
          </a:p>
          <a:p>
            <a:pPr lvl="0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did we gain from our investment in relationships? How good are our relationships? To what extent were the relationships worth the investment (or not)?</a:t>
            </a:r>
          </a:p>
          <a:p>
            <a:pPr lvl="0"/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our relationships be improved? What can we do differently?</a:t>
            </a:r>
            <a:endParaRPr lang="en-NZ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E8C43-9408-B44D-AD89-CFAB039D48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33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4B41E-CE31-CBE4-14F3-608B22CD4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7BAC2A-E8F2-4855-02CA-76FD48E43E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92C1B2-2394-3F90-2D24-6985797E4F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an ecological system that is required to maintain the balance of relationships in order for the parts of the system survive. </a:t>
            </a:r>
            <a:r>
              <a:rPr lang="en-N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Ngahere</a:t>
            </a: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connects with, and has its’ own </a:t>
            </a:r>
            <a:r>
              <a:rPr lang="en-N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whakapapa</a:t>
            </a: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N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</a:t>
            </a: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has been passed down throughout the generations.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recognises that everything is inter-related highlighting the need connect the various parts, to work with each other in order for the </a:t>
            </a:r>
            <a:r>
              <a:rPr lang="en-A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ngahere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 whole to flourish; the collective good. </a:t>
            </a: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A450A-3FEF-E076-7EA4-9B4F553B93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262D2-618C-D548-BC84-0D362F4980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44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58681-A834-8B30-D273-394C89AE5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D04B43-95AB-DA17-BC43-A6D7E1344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5D6FF-04A9-2415-FA7F-358B6EA4E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EF65-7246-E049-B3C7-F26918562D2B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3C28E-F402-D7D8-26C2-605088A19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AC9A4-3AD3-EE39-EB0B-247CAD000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746-C514-0448-8CB6-6EC745455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32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95938-730C-D0DF-FFEF-B6C876F48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5B6646-A97B-5B21-4CBC-35444F454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C8ED9-AFA1-4D0B-FE65-8C6EFF194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EF65-7246-E049-B3C7-F26918562D2B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C828D-5897-47D9-E708-D511B75EC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F989A-35A7-DF9B-72D9-765F07F1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746-C514-0448-8CB6-6EC745455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93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905893-BB90-E219-5B1A-63DF59C09B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67927-3A89-7773-94A4-A25AA28E6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7C495-BB0E-255D-18E3-7916FAC14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EF65-7246-E049-B3C7-F26918562D2B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CE59E-B8AA-D3F2-BBE9-F23B8264F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03244-EDD3-B80F-BE2E-67C3EB68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746-C514-0448-8CB6-6EC745455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26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10CFB-EFEC-06DF-D062-9347BFDB1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A7D44-9F0D-38EA-8F14-C127F2746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8341D-5A9D-7A3A-901F-72215F072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EF65-7246-E049-B3C7-F26918562D2B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D854-D54E-BE64-294B-E2F223868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C2A69-B6A4-8221-4231-53B33BE67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746-C514-0448-8CB6-6EC745455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2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6BA4-B88E-9533-B808-4B1D92ED2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44DC8-052D-911A-39ED-1855E5FA7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A17B-CD9C-EE78-4C28-AD9700C62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EF65-7246-E049-B3C7-F26918562D2B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0D31D-2D8D-CFF9-9938-8294D4E56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8ADA8-1D25-FD56-7C10-9E3EADB0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746-C514-0448-8CB6-6EC745455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6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FB625-5409-7F98-43EE-A88531E13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A0640-E3C9-7D7D-84A5-53171FD951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11B370-6EDC-AE03-1150-921E54FD5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5E459-26D4-5695-D45D-9B4D38937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EF65-7246-E049-B3C7-F26918562D2B}" type="datetimeFigureOut">
              <a:rPr lang="en-US" smtClean="0"/>
              <a:t>5/15/25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1C8AB-7C09-A249-3644-8FCC636CD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703AC-7FCF-F965-CA6F-68DEF1B41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746-C514-0448-8CB6-6EC745455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5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D2DD1-8D68-8EC5-0BC2-739BDF349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AA20C-1A69-1AC1-C5C2-2E91C239E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69C9C-77E7-40C3-F0C2-1CD091405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F37B96-E073-AB16-BAA2-0303326FE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73885C-31A3-4148-7813-19F36BD012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4F5431-DA8D-782C-5849-11E2AB3BE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EF65-7246-E049-B3C7-F26918562D2B}" type="datetimeFigureOut">
              <a:rPr lang="en-US" smtClean="0"/>
              <a:t>5/15/25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12928F-60B4-9CE6-5AB0-FF566BEA2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60E2F2-F405-582A-1FA6-DD2187C4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746-C514-0448-8CB6-6EC745455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7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66F13-8B83-9ECA-2CFE-25B0828E7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0A5A98-782A-9A69-4DE2-235499D15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EF65-7246-E049-B3C7-F26918562D2B}" type="datetimeFigureOut">
              <a:rPr lang="en-US" smtClean="0"/>
              <a:t>5/15/25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50D43A-6598-90F6-1A07-B21B18143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4D443-4BFA-C827-BB55-E71C4669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746-C514-0448-8CB6-6EC745455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7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FBA22A-27D5-1382-303E-2727772E2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EF65-7246-E049-B3C7-F26918562D2B}" type="datetimeFigureOut">
              <a:rPr lang="en-US" smtClean="0"/>
              <a:t>5/15/25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31291-E1CF-9AC3-ACB1-6C246398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49698-1742-1DEA-5E1A-DDC19D718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746-C514-0448-8CB6-6EC745455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9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99FF5-6596-5D4B-528B-7F655B07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F8A34-E58E-38DB-35AA-0ABA56217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0EE62D-78BF-1E23-492D-C711E0A9D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B86ED-1D5E-4763-08CD-BD7813F9C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EF65-7246-E049-B3C7-F26918562D2B}" type="datetimeFigureOut">
              <a:rPr lang="en-US" smtClean="0"/>
              <a:t>5/15/25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34E60-FBB1-8F47-74D6-294D221BB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881AE-59FA-E3C7-6C74-488B86300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746-C514-0448-8CB6-6EC745455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4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4146B-B13B-11C0-1D45-79A3D1FC2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EBC9A5-F68D-3999-24D3-B0C32B2E9B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6725A-984D-07D7-AA67-439A9DDA2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C1C0F-75C9-DEA6-CE89-45532B074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EF65-7246-E049-B3C7-F26918562D2B}" type="datetimeFigureOut">
              <a:rPr lang="en-US" smtClean="0"/>
              <a:t>5/15/25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474D5-FD7D-4721-E5F8-7A42402EF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25997-21D4-CB30-EF71-492793FA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746-C514-0448-8CB6-6EC745455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3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1B360-82EF-4708-0FDA-47515E215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23846-299E-4394-B19D-3A21E326F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63E80-B9F9-30D3-673A-0F154C0ED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86EF65-7246-E049-B3C7-F26918562D2B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49A67-7303-E336-097F-D0BFF0B4E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DD868-06E5-B35B-DF40-563B7461E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403746-C514-0448-8CB6-6EC745455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0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applewebdata://67AD59CA-7354-4D37-B3B1-9136E30E36E2/#_ftnref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File:Tsuga_heterophylla_forest.jpg" TargetMode="Externa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BA5E1-E174-8E8A-19E0-7954454421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Whanaungatanga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6083B6-C4C4-F348-9B2B-2BF32550C3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Value of Relationships (</a:t>
            </a:r>
            <a:r>
              <a:rPr lang="en-US" dirty="0" err="1"/>
              <a:t>VoR</a:t>
            </a:r>
            <a:r>
              <a:rPr lang="en-US" dirty="0"/>
              <a:t>)</a:t>
            </a:r>
          </a:p>
          <a:p>
            <a:r>
              <a:rPr lang="en-US" dirty="0"/>
              <a:t>Terri Cassidy</a:t>
            </a:r>
          </a:p>
          <a:p>
            <a:r>
              <a:rPr lang="en-US" dirty="0"/>
              <a:t>15 May 2025</a:t>
            </a:r>
          </a:p>
        </p:txBody>
      </p:sp>
      <p:pic>
        <p:nvPicPr>
          <p:cNvPr id="4" name="Picture 3" descr="A logo with red and blue colors&#10;&#10;AI-generated content may be incorrect.">
            <a:extLst>
              <a:ext uri="{FF2B5EF4-FFF2-40B4-BE49-F238E27FC236}">
                <a16:creationId xmlns:a16="http://schemas.microsoft.com/office/drawing/2014/main" id="{4D9CB560-D117-2DB4-25AB-57DA55D36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183" y="4012323"/>
            <a:ext cx="2155633" cy="2490954"/>
          </a:xfrm>
          <a:prstGeom prst="rect">
            <a:avLst/>
          </a:prstGeom>
        </p:spPr>
      </p:pic>
      <p:pic>
        <p:nvPicPr>
          <p:cNvPr id="6" name="Picture 5" descr="A logo with a leaf&#10;&#10;AI-generated content may be incorrect.">
            <a:extLst>
              <a:ext uri="{FF2B5EF4-FFF2-40B4-BE49-F238E27FC236}">
                <a16:creationId xmlns:a16="http://schemas.microsoft.com/office/drawing/2014/main" id="{D7ABD339-4CBD-F559-1567-293497069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14" y="302097"/>
            <a:ext cx="2915840" cy="205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2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B0DBDAB-BE16-FEE2-A8A3-B31EE1F4B7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EE2BAD-C427-20C9-F36F-B886E119E6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742236"/>
              </p:ext>
            </p:extLst>
          </p:nvPr>
        </p:nvGraphicFramePr>
        <p:xfrm>
          <a:off x="181708" y="17585"/>
          <a:ext cx="11435862" cy="6583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703">
                  <a:extLst>
                    <a:ext uri="{9D8B030D-6E8A-4147-A177-3AD203B41FA5}">
                      <a16:colId xmlns:a16="http://schemas.microsoft.com/office/drawing/2014/main" val="4075313224"/>
                    </a:ext>
                  </a:extLst>
                </a:gridCol>
                <a:gridCol w="2488103">
                  <a:extLst>
                    <a:ext uri="{9D8B030D-6E8A-4147-A177-3AD203B41FA5}">
                      <a16:colId xmlns:a16="http://schemas.microsoft.com/office/drawing/2014/main" val="1463858909"/>
                    </a:ext>
                  </a:extLst>
                </a:gridCol>
                <a:gridCol w="2488103">
                  <a:extLst>
                    <a:ext uri="{9D8B030D-6E8A-4147-A177-3AD203B41FA5}">
                      <a16:colId xmlns:a16="http://schemas.microsoft.com/office/drawing/2014/main" val="1746873000"/>
                    </a:ext>
                  </a:extLst>
                </a:gridCol>
                <a:gridCol w="2488103">
                  <a:extLst>
                    <a:ext uri="{9D8B030D-6E8A-4147-A177-3AD203B41FA5}">
                      <a16:colId xmlns:a16="http://schemas.microsoft.com/office/drawing/2014/main" val="2504038352"/>
                    </a:ext>
                  </a:extLst>
                </a:gridCol>
                <a:gridCol w="2488850">
                  <a:extLst>
                    <a:ext uri="{9D8B030D-6E8A-4147-A177-3AD203B41FA5}">
                      <a16:colId xmlns:a16="http://schemas.microsoft.com/office/drawing/2014/main" val="1424954858"/>
                    </a:ext>
                  </a:extLst>
                </a:gridCol>
              </a:tblGrid>
              <a:tr h="671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800">
                          <a:effectLst/>
                        </a:rPr>
                        <a:t>Quality of relationships </a:t>
                      </a:r>
                      <a:endParaRPr lang="en-NZ" sz="11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32" marR="64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800">
                          <a:effectLst/>
                        </a:rPr>
                        <a:t>Inter-personal relationships between kaimahi &amp; whānau </a:t>
                      </a:r>
                      <a:endParaRPr lang="en-NZ" sz="11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32" marR="64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800">
                          <a:effectLst/>
                        </a:rPr>
                        <a:t>Inter-personal relationships between provider kaimahi </a:t>
                      </a:r>
                      <a:endParaRPr lang="en-NZ" sz="11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32" marR="64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800">
                          <a:effectLst/>
                        </a:rPr>
                        <a:t>Inter-organisational relationships </a:t>
                      </a:r>
                      <a:endParaRPr lang="en-NZ" sz="11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32" marR="64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800">
                          <a:effectLst/>
                        </a:rPr>
                        <a:t>Sector relationships (wider system: funders, Whānau Ora, Health &amp; Social Services, Māori, Iwi) </a:t>
                      </a:r>
                      <a:endParaRPr lang="en-NZ" sz="11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32" marR="64232" marT="0" marB="0"/>
                </a:tc>
                <a:extLst>
                  <a:ext uri="{0D108BD9-81ED-4DB2-BD59-A6C34878D82A}">
                    <a16:rowId xmlns:a16="http://schemas.microsoft.com/office/drawing/2014/main" val="59428796"/>
                  </a:ext>
                </a:extLst>
              </a:tr>
              <a:tr h="1795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800" dirty="0">
                          <a:effectLst/>
                        </a:rPr>
                        <a:t>Tino pai rawa atu</a:t>
                      </a:r>
                      <a:endParaRPr lang="en-NZ" sz="1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32" marR="64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100" dirty="0">
                          <a:effectLst/>
                        </a:rPr>
                        <a:t>Relationships are reciprocal; whānau are responsive to staff, and vice versa.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100" dirty="0">
                          <a:effectLst/>
                        </a:rPr>
                        <a:t>The relationship is conducive to whānau driving their own self-actualisation.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100" dirty="0">
                          <a:effectLst/>
                        </a:rPr>
                        <a:t>The relationship is supportive of whānau maintaining their wellness. </a:t>
                      </a:r>
                      <a:endParaRPr lang="en-NZ" sz="1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32" marR="64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100" dirty="0">
                          <a:effectLst/>
                        </a:rPr>
                        <a:t>Relationships are reciprocal; staff are responsible and accountable to each other.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100" dirty="0">
                          <a:effectLst/>
                        </a:rPr>
                        <a:t>Relationships are centred on the interests of whānau wellbeing.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100" dirty="0">
                          <a:effectLst/>
                        </a:rPr>
                        <a:t>Relationships consistently reflect and uphold the kaupapa </a:t>
                      </a:r>
                      <a:endParaRPr lang="en-NZ" sz="1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32" marR="64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100">
                          <a:effectLst/>
                        </a:rPr>
                        <a:t>Relationships are reciprocal; providers are responsible and accountable to each other.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100">
                          <a:effectLst/>
                        </a:rPr>
                        <a:t>Relationships are centred on the interests of whānau wellbeing.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100">
                          <a:effectLst/>
                        </a:rPr>
                        <a:t>Relationships consistently reflect and uphold the kaupapa </a:t>
                      </a:r>
                      <a:endParaRPr lang="en-NZ" sz="11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32" marR="64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100">
                          <a:effectLst/>
                        </a:rPr>
                        <a:t>Relationships are reciprocal; funders and sector are responsible and accountable to each other.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100">
                          <a:effectLst/>
                        </a:rPr>
                        <a:t>Relationships are centred on the interests of whānau/hapu/iwi wellbeing.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100">
                          <a:effectLst/>
                        </a:rPr>
                        <a:t>Relationships consistently reflect and uphold the kaupapa </a:t>
                      </a:r>
                      <a:endParaRPr lang="en-NZ" sz="11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32" marR="64232" marT="0" marB="0"/>
                </a:tc>
                <a:extLst>
                  <a:ext uri="{0D108BD9-81ED-4DB2-BD59-A6C34878D82A}">
                    <a16:rowId xmlns:a16="http://schemas.microsoft.com/office/drawing/2014/main" val="1361626649"/>
                  </a:ext>
                </a:extLst>
              </a:tr>
              <a:tr h="958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800">
                          <a:effectLst/>
                        </a:rPr>
                        <a:t>Tino pai</a:t>
                      </a:r>
                      <a:endParaRPr lang="en-NZ" sz="11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32" marR="64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100">
                          <a:effectLst/>
                        </a:rPr>
                        <a:t>Relationships are mana-enhancing. They support whānau feeling affirmed and validated, building confidence and pride. </a:t>
                      </a:r>
                      <a:endParaRPr lang="en-NZ" sz="11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32" marR="64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100" dirty="0">
                          <a:effectLst/>
                        </a:rPr>
                        <a:t>Relationships are mana-enhancing. They support staff feeling affirmed and validated, building confidence and pride. </a:t>
                      </a:r>
                      <a:endParaRPr lang="en-NZ" sz="1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32" marR="64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100">
                          <a:effectLst/>
                        </a:rPr>
                        <a:t>Relationships are mana-enhancing. They provide a firm foundation for leaders and staff to create and seize opportunities.  </a:t>
                      </a:r>
                      <a:endParaRPr lang="en-NZ" sz="11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32" marR="64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100">
                          <a:effectLst/>
                        </a:rPr>
                        <a:t>Relationships are mana-enhancing. They provide a firm foundation for leaders and staff to create and seize opportunities.  </a:t>
                      </a:r>
                      <a:endParaRPr lang="en-NZ" sz="11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32" marR="64232" marT="0" marB="0"/>
                </a:tc>
                <a:extLst>
                  <a:ext uri="{0D108BD9-81ED-4DB2-BD59-A6C34878D82A}">
                    <a16:rowId xmlns:a16="http://schemas.microsoft.com/office/drawing/2014/main" val="4222623240"/>
                  </a:ext>
                </a:extLst>
              </a:tr>
              <a:tr h="713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800">
                          <a:effectLst/>
                        </a:rPr>
                        <a:t>Pai</a:t>
                      </a:r>
                      <a:endParaRPr lang="en-NZ" sz="11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32" marR="64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100">
                          <a:effectLst/>
                        </a:rPr>
                        <a:t>Relationships are meaningful and purposeful. They are also trusting, tika, pono, aroha, genuine, honest, open. </a:t>
                      </a:r>
                      <a:endParaRPr lang="en-NZ" sz="11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32" marR="64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100" dirty="0">
                          <a:effectLst/>
                        </a:rPr>
                        <a:t>Relationships are meaningful and purposeful. They are also trusting, tika, pono, aroha, genuine, honest, open.</a:t>
                      </a:r>
                      <a:endParaRPr lang="en-NZ" sz="1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32" marR="64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100" dirty="0">
                          <a:effectLst/>
                        </a:rPr>
                        <a:t>Relationships are meaningful and purposeful. They are also trusting, tika, pono, aroha, genuine, honest, open.</a:t>
                      </a:r>
                      <a:endParaRPr lang="en-NZ" sz="1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32" marR="64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100">
                          <a:effectLst/>
                        </a:rPr>
                        <a:t>Relationships are meaningful and purposeful. They are also trusting, tika, pono, aroha, genuine, honest, open.</a:t>
                      </a:r>
                      <a:endParaRPr lang="en-NZ" sz="11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32" marR="64232" marT="0" marB="0"/>
                </a:tc>
                <a:extLst>
                  <a:ext uri="{0D108BD9-81ED-4DB2-BD59-A6C34878D82A}">
                    <a16:rowId xmlns:a16="http://schemas.microsoft.com/office/drawing/2014/main" val="3960567420"/>
                  </a:ext>
                </a:extLst>
              </a:tr>
              <a:tr h="996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800">
                          <a:effectLst/>
                        </a:rPr>
                        <a:t>Āhua pai te haere </a:t>
                      </a:r>
                      <a:endParaRPr lang="en-NZ" sz="11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32" marR="64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100">
                          <a:effectLst/>
                        </a:rPr>
                        <a:t>Whānau and kaimahi have built a relationship, good enough to start identifying underlying issues. Relationships are respectful and professional. </a:t>
                      </a:r>
                      <a:endParaRPr lang="en-NZ" sz="11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32" marR="64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100">
                          <a:effectLst/>
                        </a:rPr>
                        <a:t>Kaimahi have respectful and professional relationships with one another, good enough to provide a professional service to whānau.</a:t>
                      </a:r>
                      <a:endParaRPr lang="en-NZ" sz="11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32" marR="64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100" dirty="0">
                          <a:effectLst/>
                        </a:rPr>
                        <a:t>Relationships between providers are professional and respectful, good enough to present a united front to whānau, even if some tensions are being resolved behind the scenes. </a:t>
                      </a:r>
                      <a:endParaRPr lang="en-NZ" sz="1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32" marR="64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100">
                          <a:effectLst/>
                        </a:rPr>
                        <a:t>Relationships are professional and respectful. </a:t>
                      </a:r>
                      <a:endParaRPr lang="en-NZ" sz="11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32" marR="64232" marT="0" marB="0"/>
                </a:tc>
                <a:extLst>
                  <a:ext uri="{0D108BD9-81ED-4DB2-BD59-A6C34878D82A}">
                    <a16:rowId xmlns:a16="http://schemas.microsoft.com/office/drawing/2014/main" val="10938795"/>
                  </a:ext>
                </a:extLst>
              </a:tr>
              <a:tr h="1447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800">
                          <a:effectLst/>
                        </a:rPr>
                        <a:t>Kore pai </a:t>
                      </a:r>
                      <a:endParaRPr lang="en-NZ" sz="11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32" marR="64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100" dirty="0">
                          <a:effectLst/>
                        </a:rPr>
                        <a:t>Relationships that just tick the box, will get you by, but not good enough to achieve real engagement. </a:t>
                      </a:r>
                      <a:endParaRPr lang="en-NZ" sz="1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32" marR="64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100">
                          <a:effectLst/>
                        </a:rPr>
                        <a:t>Kaimahi interpersonal relationships are not good enough to provide a professional service to whānau (for example, tensions between staff are evident to whānau visiting the service). </a:t>
                      </a:r>
                      <a:endParaRPr lang="en-NZ" sz="11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32" marR="64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100" dirty="0">
                          <a:effectLst/>
                        </a:rPr>
                        <a:t>Providers are not on the same wavelength in terms of kaupapa. They are looking after their own interests first, instead of the interests of whānau. As a result, whānau receive mixed or contradictory messages. </a:t>
                      </a:r>
                      <a:endParaRPr lang="en-NZ" sz="1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32" marR="64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NZ" sz="1100" dirty="0">
                          <a:effectLst/>
                        </a:rPr>
                        <a:t>Relationships between funders and the sector (and/or within the sector) are unprofessional or disrespectful. </a:t>
                      </a:r>
                      <a:endParaRPr lang="en-NZ" sz="1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32" marR="64232" marT="0" marB="0"/>
                </a:tc>
                <a:extLst>
                  <a:ext uri="{0D108BD9-81ED-4DB2-BD59-A6C34878D82A}">
                    <a16:rowId xmlns:a16="http://schemas.microsoft.com/office/drawing/2014/main" val="163128724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883CA96-E102-0D63-31D1-D31722155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CAA255D-6653-89F9-5CE2-1F35549F4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138" y="6488668"/>
            <a:ext cx="112541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900" b="0" i="0" u="none" strike="noStrike" cap="none" normalizeH="0" baseline="30000" dirty="0">
                <a:ln>
                  <a:noFill/>
                </a:ln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[1]</a:t>
            </a:r>
            <a:r>
              <a:rPr kumimoji="0" lang="en-NZ" altLang="en-US" sz="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NZ" altLang="en-US" sz="9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Tika: following tikanga in Māori and professional terms; right according to nature and purpose of the engagement. Pono: integrity; honour; truthfulness; mana enhancing. Aroha: Compassionate; non-judgmental; congruent thoughts, feelings and actions; respectful.</a:t>
            </a:r>
            <a:r>
              <a:rPr kumimoji="0" lang="en-NZ" altLang="en-US" sz="9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endParaRPr kumimoji="0" lang="en-NZ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474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964B52-AF1F-72EC-DEFA-38806946B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85E2D6-D41F-BC4D-8857-15C4B5354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0" y="36367"/>
            <a:ext cx="10187354" cy="67852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28AA1C-FDBE-D8E7-E035-93DDC2644065}"/>
              </a:ext>
            </a:extLst>
          </p:cNvPr>
          <p:cNvSpPr txBox="1"/>
          <p:nvPr/>
        </p:nvSpPr>
        <p:spPr>
          <a:xfrm>
            <a:off x="650630" y="4153567"/>
            <a:ext cx="8387862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NZ" sz="3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whanaungatanga </a:t>
            </a:r>
            <a:r>
              <a:rPr lang="en-NZ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represented through the </a:t>
            </a:r>
            <a:r>
              <a:rPr lang="en-NZ" sz="36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ngahere</a:t>
            </a:r>
            <a:r>
              <a:rPr lang="en-NZ" sz="3600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whaka</a:t>
            </a:r>
            <a:r>
              <a:rPr lang="en-NZ" sz="3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whanaunga</a:t>
            </a:r>
            <a:r>
              <a:rPr lang="en-NZ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action. </a:t>
            </a:r>
          </a:p>
        </p:txBody>
      </p:sp>
    </p:spTree>
    <p:extLst>
      <p:ext uri="{BB962C8B-B14F-4D97-AF65-F5344CB8AC3E}">
        <p14:creationId xmlns:p14="http://schemas.microsoft.com/office/powerpoint/2010/main" val="35628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26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7B2106-51A0-56CB-6E05-0268EC28DDDD}"/>
              </a:ext>
            </a:extLst>
          </p:cNvPr>
          <p:cNvSpPr txBox="1"/>
          <p:nvPr/>
        </p:nvSpPr>
        <p:spPr>
          <a:xfrm>
            <a:off x="125443" y="894308"/>
            <a:ext cx="425737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NZ" sz="2400" b="1" dirty="0">
                <a:effectLst/>
              </a:rPr>
              <a:t>Ko Tainui te Waka </a:t>
            </a:r>
          </a:p>
          <a:p>
            <a:pPr>
              <a:buNone/>
            </a:pPr>
            <a:endParaRPr lang="en-NZ" sz="2400" b="1" dirty="0">
              <a:effectLst/>
            </a:endParaRPr>
          </a:p>
          <a:p>
            <a:pPr>
              <a:buNone/>
            </a:pPr>
            <a:r>
              <a:rPr lang="en-NZ" sz="2400" b="1" dirty="0">
                <a:effectLst/>
              </a:rPr>
              <a:t>Ko Ngāti Maniapoto te iwi </a:t>
            </a:r>
          </a:p>
          <a:p>
            <a:pPr>
              <a:buNone/>
            </a:pPr>
            <a:endParaRPr lang="en-NZ" sz="2400" b="1" dirty="0">
              <a:effectLst/>
            </a:endParaRPr>
          </a:p>
          <a:p>
            <a:pPr>
              <a:buNone/>
            </a:pPr>
            <a:r>
              <a:rPr lang="en-NZ" sz="2400" b="1" dirty="0">
                <a:effectLst/>
              </a:rPr>
              <a:t>Ko Ngāti Kaputuhi te hapū</a:t>
            </a:r>
          </a:p>
          <a:p>
            <a:pPr>
              <a:buNone/>
            </a:pPr>
            <a:r>
              <a:rPr lang="en-NZ" sz="2400" b="1" dirty="0">
                <a:effectLst/>
              </a:rPr>
              <a:t> </a:t>
            </a:r>
          </a:p>
          <a:p>
            <a:pPr>
              <a:buNone/>
            </a:pPr>
            <a:r>
              <a:rPr lang="en-NZ" sz="2400" b="1" dirty="0">
                <a:effectLst/>
              </a:rPr>
              <a:t>Ko Pukeroa te maunga</a:t>
            </a:r>
          </a:p>
          <a:p>
            <a:pPr>
              <a:buNone/>
            </a:pPr>
            <a:r>
              <a:rPr lang="en-NZ" sz="2400" b="1" dirty="0">
                <a:effectLst/>
              </a:rPr>
              <a:t> </a:t>
            </a:r>
          </a:p>
          <a:p>
            <a:pPr>
              <a:buNone/>
            </a:pPr>
            <a:r>
              <a:rPr lang="en-NZ" sz="2400" b="1" dirty="0">
                <a:effectLst/>
              </a:rPr>
              <a:t>Ko Mangapu te awa </a:t>
            </a:r>
          </a:p>
          <a:p>
            <a:pPr>
              <a:buNone/>
            </a:pPr>
            <a:endParaRPr lang="en-NZ" sz="2400" b="1" dirty="0">
              <a:effectLst/>
            </a:endParaRPr>
          </a:p>
          <a:p>
            <a:r>
              <a:rPr lang="en-NZ" sz="2400" b="1" dirty="0">
                <a:effectLst/>
              </a:rPr>
              <a:t>Ko Kaputuhi te whare tūpuna</a:t>
            </a:r>
          </a:p>
        </p:txBody>
      </p:sp>
      <p:pic>
        <p:nvPicPr>
          <p:cNvPr id="18" name="Picture 17" descr="A group of people standing in front of a building&#10;&#10;AI-generated content may be incorrect.">
            <a:extLst>
              <a:ext uri="{FF2B5EF4-FFF2-40B4-BE49-F238E27FC236}">
                <a16:creationId xmlns:a16="http://schemas.microsoft.com/office/drawing/2014/main" id="{DB22CF6A-F29B-91AE-7BDE-217D9F8CF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1" y="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51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with red and blue colors&#10;&#10;Description automatically generated">
            <a:extLst>
              <a:ext uri="{FF2B5EF4-FFF2-40B4-BE49-F238E27FC236}">
                <a16:creationId xmlns:a16="http://schemas.microsoft.com/office/drawing/2014/main" id="{50CC3448-1296-BEDF-3FAA-2577D6A3D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6" y="1507290"/>
            <a:ext cx="2782993" cy="3217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0F485B-C49A-5577-E08C-6D0478F65498}"/>
              </a:ext>
            </a:extLst>
          </p:cNvPr>
          <p:cNvSpPr txBox="1"/>
          <p:nvPr/>
        </p:nvSpPr>
        <p:spPr>
          <a:xfrm>
            <a:off x="3756129" y="2709895"/>
            <a:ext cx="7640003" cy="2615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800" dirty="0">
                <a:solidFill>
                  <a:srgbClr val="C04B45"/>
                </a:solidFill>
                <a:effectLst/>
                <a:latin typeface="Aptos Ligh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we awaken to a new morning, we envision a world where potential is realised, aspirations are pursued, and the brilliance of the Māori workforce shines forth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55340E-1687-B051-277B-691EAC44E2E2}"/>
              </a:ext>
            </a:extLst>
          </p:cNvPr>
          <p:cNvSpPr txBox="1"/>
          <p:nvPr/>
        </p:nvSpPr>
        <p:spPr>
          <a:xfrm>
            <a:off x="3664055" y="322442"/>
            <a:ext cx="6097904" cy="191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en-AU" sz="2800" dirty="0">
                <a:solidFill>
                  <a:srgbClr val="252574"/>
                </a:solidFill>
                <a:effectLst/>
                <a:latin typeface="Aptos Light" panose="020B0004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 po kua </a:t>
            </a:r>
            <a:r>
              <a:rPr lang="en-AU" sz="2800" dirty="0" err="1">
                <a:solidFill>
                  <a:srgbClr val="252574"/>
                </a:solidFill>
                <a:effectLst/>
                <a:latin typeface="Aptos Light" panose="020B0004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moea</a:t>
            </a:r>
            <a:endParaRPr lang="en-AU" sz="2800" dirty="0">
              <a:solidFill>
                <a:srgbClr val="252574"/>
              </a:solidFill>
              <a:effectLst/>
              <a:latin typeface="Aptos Light" panose="020B0004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en-AU" sz="2800" dirty="0">
                <a:solidFill>
                  <a:srgbClr val="252574"/>
                </a:solidFill>
                <a:effectLst/>
                <a:latin typeface="Aptos Light" panose="020B0004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ao ake ano ana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en-AU" sz="2800" dirty="0">
                <a:solidFill>
                  <a:srgbClr val="252574"/>
                </a:solidFill>
                <a:effectLst/>
                <a:latin typeface="Aptos Light" panose="020B0004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kei te </a:t>
            </a:r>
            <a:r>
              <a:rPr lang="en-AU" sz="2800" dirty="0" err="1">
                <a:solidFill>
                  <a:srgbClr val="252574"/>
                </a:solidFill>
                <a:effectLst/>
                <a:latin typeface="Aptos Light" panose="020B0004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matahūhura</a:t>
            </a:r>
            <a:r>
              <a:rPr lang="en-AU" sz="2800" dirty="0">
                <a:solidFill>
                  <a:srgbClr val="252574"/>
                </a:solidFill>
                <a:effectLst/>
                <a:latin typeface="Aptos Light" panose="020B0004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te </a:t>
            </a:r>
            <a:r>
              <a:rPr lang="en-AU" sz="2800" dirty="0" err="1">
                <a:solidFill>
                  <a:srgbClr val="252574"/>
                </a:solidFill>
                <a:effectLst/>
                <a:latin typeface="Aptos Light" panose="020B0004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ata</a:t>
            </a:r>
            <a:r>
              <a:rPr lang="en-AU" sz="2800" dirty="0">
                <a:solidFill>
                  <a:srgbClr val="252574"/>
                </a:solidFill>
                <a:effectLst/>
                <a:latin typeface="Aptos Light" panose="020B0004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ki te ao</a:t>
            </a:r>
            <a:endParaRPr lang="en-NZ" sz="2800" dirty="0">
              <a:solidFill>
                <a:srgbClr val="252574"/>
              </a:solidFill>
              <a:effectLst/>
              <a:latin typeface="Aptos Light" panose="020B0004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B2A068-805C-0A1E-9B7B-13686C36F63A}"/>
              </a:ext>
            </a:extLst>
          </p:cNvPr>
          <p:cNvSpPr txBox="1"/>
          <p:nvPr/>
        </p:nvSpPr>
        <p:spPr>
          <a:xfrm>
            <a:off x="5654304" y="5344915"/>
            <a:ext cx="6097904" cy="454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>
                <a:solidFill>
                  <a:srgbClr val="252574"/>
                </a:solidFill>
                <a:latin typeface="Arial Rounded MT Bold" panose="020F0704030504030204" pitchFamily="34" charset="77"/>
                <a:cs typeface="Times New Roman" panose="02020603050405020304" pitchFamily="18" charset="0"/>
              </a:rPr>
              <a:t>Ngamaru Raerino 2021</a:t>
            </a:r>
            <a:endParaRPr lang="en-US" dirty="0">
              <a:solidFill>
                <a:srgbClr val="252574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12865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B4E544-E2CD-94AD-C9BC-BE412A3691C2}"/>
              </a:ext>
            </a:extLst>
          </p:cNvPr>
          <p:cNvSpPr txBox="1"/>
          <p:nvPr/>
        </p:nvSpPr>
        <p:spPr>
          <a:xfrm>
            <a:off x="303252" y="263718"/>
            <a:ext cx="4822854" cy="3702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3200" dirty="0"/>
              <a:t>C</a:t>
            </a:r>
            <a:r>
              <a:rPr lang="en-US" sz="3200" dirty="0">
                <a:effectLst/>
              </a:rPr>
              <a:t>reate a transformative ecosystem where the Māori workforce thrives, awakening a ripple effect of inspiration and wellbeing throughout whānau and communities – oranga whānau.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4B616B-EAEA-4385-BD61-692E08382F0B}"/>
              </a:ext>
            </a:extLst>
          </p:cNvPr>
          <p:cNvSpPr txBox="1"/>
          <p:nvPr/>
        </p:nvSpPr>
        <p:spPr>
          <a:xfrm>
            <a:off x="165092" y="4203102"/>
            <a:ext cx="5564555" cy="105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AU" sz="28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Igniting and unleashing the potential of the Māori workforce</a:t>
            </a:r>
            <a:endParaRPr lang="en-NZ" sz="2800" b="1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oster of a fish made of woven material&#10;&#10;Description automatically generated">
            <a:extLst>
              <a:ext uri="{FF2B5EF4-FFF2-40B4-BE49-F238E27FC236}">
                <a16:creationId xmlns:a16="http://schemas.microsoft.com/office/drawing/2014/main" id="{21E95F87-B4C7-11E7-B19A-897ABB8EF9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775" b="25990"/>
          <a:stretch>
            <a:fillRect/>
          </a:stretch>
        </p:blipFill>
        <p:spPr>
          <a:xfrm>
            <a:off x="5532002" y="-1"/>
            <a:ext cx="7030600" cy="63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61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E4F53A-6E6B-0CB5-2494-F5DAC909D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185"/>
            <a:ext cx="10515600" cy="5930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Whakapapa – Genealogy, Building a solid foundation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value the wisdom of our ancestors, intergenerational knowledge transfer and the continuous exploration of new ideas, blending the traditional with the contemporary.</a:t>
            </a:r>
            <a:endParaRPr lang="en-NZ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AU" sz="2400" kern="0" dirty="0">
                <a:solidFill>
                  <a:srgbClr val="37415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W</a:t>
            </a:r>
            <a:r>
              <a:rPr lang="en-AU" sz="2400" kern="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e acknowledge the interconnectedness of our actions and </a:t>
            </a:r>
            <a:r>
              <a:rPr lang="en-AU" sz="2400" kern="0" dirty="0">
                <a:solidFill>
                  <a:srgbClr val="37415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their impact </a:t>
            </a:r>
            <a:r>
              <a:rPr lang="en-AU" sz="2400" kern="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on the world around us</a:t>
            </a:r>
            <a:r>
              <a:rPr lang="en-NZ" sz="2400" kern="0" dirty="0">
                <a:solidFill>
                  <a:srgbClr val="37415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Whakawhanaunga – Meaningful collaboration</a:t>
            </a:r>
          </a:p>
          <a:p>
            <a:pPr marL="0" lvl="0" indent="0">
              <a:buNone/>
              <a:tabLst>
                <a:tab pos="457200" algn="l"/>
              </a:tabLst>
            </a:pPr>
            <a:r>
              <a:rPr lang="en-NZ" sz="2400" dirty="0">
                <a:solidFill>
                  <a:srgbClr val="37415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C</a:t>
            </a:r>
            <a:r>
              <a:rPr lang="en-NZ" sz="24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ultivating collaborative relationships with Māori communities, iwi, individuals and organisations to ensure our initiatives align with their aspirations and needs. </a:t>
            </a:r>
          </a:p>
          <a:p>
            <a:pPr marL="0" lvl="0" indent="0">
              <a:buNone/>
              <a:tabLst>
                <a:tab pos="457200" algn="l"/>
              </a:tabLst>
            </a:pP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Manaaki – Uplifting others</a:t>
            </a:r>
          </a:p>
          <a:p>
            <a:pPr marL="0" indent="0">
              <a:buNone/>
            </a:pPr>
            <a:r>
              <a:rPr lang="en-NZ" sz="2400" dirty="0">
                <a:solidFill>
                  <a:srgbClr val="37415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Actively contribute to positive social change and advocate for the rights and aspirations of the Māori workforce. 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84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E5F23-6F5C-DDAE-D972-03B572B59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87" y="711200"/>
            <a:ext cx="10515600" cy="55753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4000"/>
              </a:lnSpc>
              <a:buNone/>
            </a:pPr>
            <a:r>
              <a:rPr lang="en-US" sz="3600" dirty="0">
                <a:effectLst/>
                <a:latin typeface="Open Sans Light" panose="020B0306030504020204" pitchFamily="34" charset="0"/>
                <a:ea typeface="Times New Roman" panose="02020603050405020304" pitchFamily="18" charset="0"/>
              </a:rPr>
              <a:t>Kaupapa Māori workforce development is more than growing capability and capacity. </a:t>
            </a:r>
          </a:p>
          <a:p>
            <a:pPr marL="0" indent="0">
              <a:lnSpc>
                <a:spcPct val="124000"/>
              </a:lnSpc>
              <a:buNone/>
            </a:pPr>
            <a:r>
              <a:rPr lang="en-US" sz="3600" dirty="0">
                <a:effectLst/>
                <a:latin typeface="Open Sans Light" panose="020B0306030504020204" pitchFamily="34" charset="0"/>
                <a:ea typeface="Times New Roman" panose="02020603050405020304" pitchFamily="18" charset="0"/>
              </a:rPr>
              <a:t>It involves simultaneously considering individual, organisational, and systems approaches to developing (and sustaining) a workforce grounded in Māori ways of thinking, knowing, doing, and being that is fit for purpose.</a:t>
            </a:r>
          </a:p>
          <a:p>
            <a:pPr marL="0" indent="0" algn="just">
              <a:lnSpc>
                <a:spcPct val="124000"/>
              </a:lnSpc>
              <a:buNone/>
            </a:pPr>
            <a:endParaRPr lang="en-NZ" sz="3600" dirty="0">
              <a:effectLst/>
              <a:latin typeface="Open Sans Light" panose="020B030603050402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4000"/>
              </a:lnSpc>
              <a:buNone/>
            </a:pPr>
            <a:endParaRPr lang="en-NZ" sz="3600" dirty="0">
              <a:effectLst/>
              <a:latin typeface="Open Sans Light" panose="020B0306030504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4000"/>
              </a:lnSpc>
              <a:buNone/>
            </a:pPr>
            <a:r>
              <a:rPr lang="en-GB" sz="1800" dirty="0">
                <a:effectLst/>
                <a:latin typeface="Open Sans Light" panose="020B03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Adapted from </a:t>
            </a:r>
            <a:r>
              <a:rPr lang="mi-NZ" sz="1800" dirty="0">
                <a:effectLst/>
                <a:latin typeface="Open Sans Light" panose="020B0306030504020204" pitchFamily="34" charset="0"/>
                <a:ea typeface="Calibri" panose="020F0502020204030204" pitchFamily="34" charset="0"/>
                <a:cs typeface="Open Sans Light" panose="020B0306030504020204" pitchFamily="34" charset="0"/>
              </a:rPr>
              <a:t>Jacobs, R., &amp; Hawley, J. (2009). Emergence of Workforce Development: Definition, Conceptual Boundaries, and Implications. In R. MacLean &amp; D. Wilson (eds.), International Handbook of Technical and Vocational Education and Training. Amsterdam: Kluwer.</a:t>
            </a:r>
            <a:endParaRPr lang="en-NZ" sz="1800" dirty="0">
              <a:effectLst/>
              <a:latin typeface="Open Sans Light" panose="020B03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4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6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4F3757-68E1-B2C7-8CB3-3AD4A32C6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79" y="325376"/>
            <a:ext cx="10413241" cy="6532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288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799967-8D25-FFC5-1CE1-F360772D1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872B9E-4AA2-BD8C-2647-5261D28A8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08" y="158261"/>
            <a:ext cx="10292861" cy="69143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2463A5-460F-0508-0D7E-194A8FB4082B}"/>
              </a:ext>
            </a:extLst>
          </p:cNvPr>
          <p:cNvSpPr txBox="1"/>
          <p:nvPr/>
        </p:nvSpPr>
        <p:spPr>
          <a:xfrm rot="16200000">
            <a:off x="-1855178" y="2345316"/>
            <a:ext cx="61018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Logic Model for Value of Relationships</a:t>
            </a:r>
            <a:r>
              <a:rPr lang="en-NZ" sz="2400" dirty="0">
                <a:effectLst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9162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41503" y="3596855"/>
            <a:ext cx="1792671" cy="2822938"/>
          </a:xfrm>
          <a:prstGeom prst="rect">
            <a:avLst/>
          </a:prstGeom>
          <a:solidFill>
            <a:schemeClr val="accent3">
              <a:lumMod val="20000"/>
              <a:lumOff val="80000"/>
              <a:alpha val="54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5" name="TextBox 44"/>
          <p:cNvSpPr txBox="1"/>
          <p:nvPr/>
        </p:nvSpPr>
        <p:spPr>
          <a:xfrm>
            <a:off x="6731853" y="4219753"/>
            <a:ext cx="12943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5D03967-CF6C-501D-70EE-8C087F56C6D0}"/>
              </a:ext>
            </a:extLst>
          </p:cNvPr>
          <p:cNvGrpSpPr/>
          <p:nvPr/>
        </p:nvGrpSpPr>
        <p:grpSpPr>
          <a:xfrm>
            <a:off x="1160060" y="158157"/>
            <a:ext cx="10222869" cy="6541685"/>
            <a:chOff x="191928" y="284473"/>
            <a:chExt cx="8725304" cy="6135320"/>
          </a:xfrm>
        </p:grpSpPr>
        <p:sp>
          <p:nvSpPr>
            <p:cNvPr id="7" name="Rectangle 6"/>
            <p:cNvSpPr/>
            <p:nvPr/>
          </p:nvSpPr>
          <p:spPr>
            <a:xfrm>
              <a:off x="3219679" y="1548213"/>
              <a:ext cx="1792671" cy="1980993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6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8494BB3-6440-03E8-4EF0-4AFAF8D17F4D}"/>
                </a:ext>
              </a:extLst>
            </p:cNvPr>
            <p:cNvGrpSpPr/>
            <p:nvPr/>
          </p:nvGrpSpPr>
          <p:grpSpPr>
            <a:xfrm>
              <a:off x="191928" y="284473"/>
              <a:ext cx="8725304" cy="6135320"/>
              <a:chOff x="191928" y="284473"/>
              <a:chExt cx="8725304" cy="613532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708891" y="1548213"/>
                <a:ext cx="1399988" cy="487158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  <a:alpha val="29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1DAD8269-5397-BFCF-FDFC-4E04ADB0A03F}"/>
                  </a:ext>
                </a:extLst>
              </p:cNvPr>
              <p:cNvGrpSpPr/>
              <p:nvPr/>
            </p:nvGrpSpPr>
            <p:grpSpPr>
              <a:xfrm>
                <a:off x="191928" y="1027707"/>
                <a:ext cx="4844339" cy="5385859"/>
                <a:chOff x="191928" y="1027707"/>
                <a:chExt cx="4844339" cy="5385859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215641" y="1530997"/>
                  <a:ext cx="1382450" cy="487158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  <a:alpha val="13000"/>
                  </a:schemeClr>
                </a:solidFill>
                <a:ln>
                  <a:noFill/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43052" y="2212582"/>
                  <a:ext cx="1205779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solidFill>
                        <a:schemeClr val="accent2"/>
                      </a:solidFill>
                    </a:rPr>
                    <a:t>Tika, Pono Aroha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243052" y="3795312"/>
                  <a:ext cx="1116011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solidFill>
                        <a:schemeClr val="accent2"/>
                      </a:solidFill>
                    </a:rPr>
                    <a:t>Rangatiratanga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809020" y="1818115"/>
                  <a:ext cx="115470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 err="1"/>
                    <a:t>Whānau</a:t>
                  </a:r>
                  <a:r>
                    <a:rPr lang="en-US" sz="1050" dirty="0"/>
                    <a:t> led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1809020" y="2256953"/>
                  <a:ext cx="1291052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/>
                    <a:t>Quality engagement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3311651" y="2541909"/>
                  <a:ext cx="1294364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/>
                    <a:t>Buy in to messages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1809020" y="2695791"/>
                  <a:ext cx="115470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/>
                    <a:t>Quality relationships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809020" y="3288517"/>
                  <a:ext cx="1032749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/>
                    <a:t>Quality experience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3311651" y="2218713"/>
                  <a:ext cx="1628936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/>
                    <a:t>Confidence in the service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1809020" y="4489358"/>
                  <a:ext cx="1283827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/>
                    <a:t>Affirmation of being Māori 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1809020" y="3881243"/>
                  <a:ext cx="128382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/>
                    <a:t>Access to the right supports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1809020" y="5097473"/>
                  <a:ext cx="1283827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 err="1"/>
                    <a:t>Mahi</a:t>
                  </a:r>
                  <a:r>
                    <a:rPr lang="en-US" sz="1050" dirty="0"/>
                    <a:t>-a-whānau </a:t>
                  </a:r>
                  <a:br>
                    <a:rPr lang="en-US" sz="1050" dirty="0"/>
                  </a:br>
                  <a:r>
                    <a:rPr lang="en-US" sz="1050" dirty="0"/>
                    <a:t>– collective focus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3311651" y="4554547"/>
                  <a:ext cx="152491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/>
                    <a:t>Understand </a:t>
                  </a:r>
                  <a:r>
                    <a:rPr lang="en-US" sz="1050" dirty="0" err="1"/>
                    <a:t>whānau</a:t>
                  </a:r>
                  <a:r>
                    <a:rPr lang="en-US" sz="1050" dirty="0"/>
                    <a:t> realities, dynamics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3311651" y="3913578"/>
                  <a:ext cx="1628936" cy="5770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 err="1"/>
                    <a:t>Recognise</a:t>
                  </a:r>
                  <a:r>
                    <a:rPr lang="en-US" sz="1050" dirty="0"/>
                    <a:t> whānau  contribution to individual health &amp; wellbeing 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3311651" y="5033933"/>
                  <a:ext cx="1628936" cy="5770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 err="1"/>
                    <a:t>Recognise</a:t>
                  </a:r>
                  <a:r>
                    <a:rPr lang="en-US" sz="1050" dirty="0"/>
                    <a:t> </a:t>
                  </a:r>
                  <a:r>
                    <a:rPr lang="en-US" sz="1050" dirty="0" err="1"/>
                    <a:t>wairua</a:t>
                  </a:r>
                  <a:r>
                    <a:rPr lang="en-US" sz="1050" dirty="0"/>
                    <a:t> contribution to health &amp; wellbeing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1809020" y="5690196"/>
                  <a:ext cx="1283826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/>
                    <a:t>Tapa </a:t>
                  </a:r>
                  <a:r>
                    <a:rPr lang="en-US" sz="1050" dirty="0" err="1"/>
                    <a:t>wha</a:t>
                  </a:r>
                  <a:r>
                    <a:rPr lang="en-US" sz="1050" dirty="0"/>
                    <a:t> </a:t>
                  </a:r>
                  <a:br>
                    <a:rPr lang="en-US" sz="1050" dirty="0"/>
                  </a:br>
                  <a:r>
                    <a:rPr lang="en-US" sz="1050" dirty="0"/>
                    <a:t>– whole person 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191928" y="1027707"/>
                  <a:ext cx="138245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accent3">
                          <a:lumMod val="50000"/>
                        </a:schemeClr>
                      </a:solidFill>
                    </a:rPr>
                    <a:t>When we enact these principles…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1647897" y="1196984"/>
                  <a:ext cx="1585471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accent3">
                          <a:lumMod val="50000"/>
                        </a:schemeClr>
                      </a:solidFill>
                    </a:rPr>
                    <a:t>…whānau experience… 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3311651" y="1887823"/>
                  <a:ext cx="1294364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/>
                    <a:t>Confidence in selves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3311651" y="2865105"/>
                  <a:ext cx="1724616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/>
                    <a:t>Increase in health literacy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3311651" y="5674902"/>
                  <a:ext cx="1724616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/>
                    <a:t>Interconnectedness – within provider; between the organisations and other wider sector</a:t>
                  </a: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243052" y="3007794"/>
                  <a:ext cx="925253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solidFill>
                        <a:schemeClr val="accent2"/>
                      </a:solidFill>
                    </a:rPr>
                    <a:t>Kotahitanga</a:t>
                  </a: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3311651" y="3188300"/>
                  <a:ext cx="1724616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/>
                    <a:t>Make sustainable changes</a:t>
                  </a: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3243596" y="1556933"/>
                  <a:ext cx="1792671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accent3">
                          <a:lumMod val="50000"/>
                        </a:schemeClr>
                      </a:solidFill>
                    </a:rPr>
                    <a:t>Whānau:  </a:t>
                  </a: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3243596" y="3588080"/>
                  <a:ext cx="1792671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accent3">
                          <a:lumMod val="50000"/>
                        </a:schemeClr>
                      </a:solidFill>
                    </a:rPr>
                    <a:t>Service: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88002C7-5613-67DA-11C5-F950E0DC1FD8}"/>
                  </a:ext>
                </a:extLst>
              </p:cNvPr>
              <p:cNvGrpSpPr/>
              <p:nvPr/>
            </p:nvGrpSpPr>
            <p:grpSpPr>
              <a:xfrm>
                <a:off x="209324" y="284473"/>
                <a:ext cx="8707908" cy="6135320"/>
                <a:chOff x="209324" y="284473"/>
                <a:chExt cx="8707908" cy="6135320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3217502" y="1196984"/>
                  <a:ext cx="1792671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accent3">
                          <a:lumMod val="50000"/>
                        </a:schemeClr>
                      </a:solidFill>
                    </a:rPr>
                    <a:t>…leading to better results…</a:t>
                  </a:r>
                </a:p>
              </p:txBody>
            </p:sp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57878EC5-23A6-E95F-59C7-893B76E71BAD}"/>
                    </a:ext>
                  </a:extLst>
                </p:cNvPr>
                <p:cNvGrpSpPr/>
                <p:nvPr/>
              </p:nvGrpSpPr>
              <p:grpSpPr>
                <a:xfrm>
                  <a:off x="209324" y="284473"/>
                  <a:ext cx="8707908" cy="6135320"/>
                  <a:chOff x="209324" y="284473"/>
                  <a:chExt cx="8707908" cy="6135320"/>
                </a:xfrm>
              </p:grpSpPr>
              <p:sp>
                <p:nvSpPr>
                  <p:cNvPr id="4" name="Rectangle 3"/>
                  <p:cNvSpPr/>
                  <p:nvPr/>
                </p:nvSpPr>
                <p:spPr>
                  <a:xfrm>
                    <a:off x="5122403" y="1545798"/>
                    <a:ext cx="1672426" cy="4871580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  <a:alpha val="68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6" name="Rectangle 5"/>
                  <p:cNvSpPr/>
                  <p:nvPr/>
                </p:nvSpPr>
                <p:spPr>
                  <a:xfrm>
                    <a:off x="6906375" y="1548213"/>
                    <a:ext cx="1843985" cy="4871580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209324" y="284473"/>
                    <a:ext cx="8707908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i="1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When we work in </a:t>
                    </a:r>
                    <a:r>
                      <a:rPr lang="en-US" sz="2000" b="1" i="1" dirty="0" err="1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kaupapa</a:t>
                    </a:r>
                    <a:r>
                      <a:rPr lang="en-US" sz="2000" b="1" i="1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 Māori ways…         …we get </a:t>
                    </a:r>
                    <a:r>
                      <a:rPr lang="en-US" sz="2000" b="1" i="1" dirty="0" err="1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kaupapa</a:t>
                    </a:r>
                    <a:r>
                      <a:rPr lang="en-US" sz="2000" b="1" i="1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 Māori outcomes</a:t>
                    </a:r>
                  </a:p>
                </p:txBody>
              </p: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5088494" y="1196984"/>
                    <a:ext cx="1809183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…better service outcomes...</a:t>
                    </a:r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6973714" y="1843847"/>
                    <a:ext cx="1584744" cy="738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50" b="1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Rangatiratanga</a:t>
                    </a:r>
                    <a:br>
                      <a:rPr lang="en-US" sz="1050" dirty="0"/>
                    </a:br>
                    <a:r>
                      <a:rPr lang="en-US" sz="1050" dirty="0"/>
                      <a:t>– whānau reclaim and have confidence in their own rangatiratanga</a:t>
                    </a:r>
                  </a:p>
                </p:txBody>
              </p: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6940044" y="3261710"/>
                    <a:ext cx="1776645" cy="5770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50" b="1" dirty="0">
                        <a:solidFill>
                          <a:srgbClr val="4F6228"/>
                        </a:solidFill>
                      </a:rPr>
                      <a:t>Matatau ana te whanau</a:t>
                    </a:r>
                    <a:br>
                      <a:rPr lang="en-US" sz="1050" dirty="0"/>
                    </a:br>
                    <a:r>
                      <a:rPr lang="en-US" sz="1050" dirty="0"/>
                      <a:t>Whānau are experts in their own reality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6973715" y="4274969"/>
                    <a:ext cx="1776646" cy="5770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50" b="1" dirty="0">
                        <a:solidFill>
                          <a:srgbClr val="4F6228"/>
                        </a:solidFill>
                      </a:rPr>
                      <a:t>Tū pakari</a:t>
                    </a:r>
                    <a:endParaRPr lang="en-US" sz="1050" dirty="0"/>
                  </a:p>
                  <a:p>
                    <a:r>
                      <a:rPr lang="en-US" sz="1050" dirty="0"/>
                      <a:t>Whānau are thriving and healthy</a:t>
                    </a: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973714" y="5031482"/>
                    <a:ext cx="1776644" cy="5770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50" b="1" dirty="0">
                        <a:solidFill>
                          <a:srgbClr val="4F6228"/>
                        </a:solidFill>
                      </a:rPr>
                      <a:t>Mana Ora </a:t>
                    </a:r>
                    <a:br>
                      <a:rPr lang="en-US" sz="1050" dirty="0"/>
                    </a:br>
                    <a:r>
                      <a:rPr lang="en-US" sz="1050" dirty="0"/>
                      <a:t>Vibrant community leadership</a:t>
                    </a:r>
                  </a:p>
                </p:txBody>
              </p: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5222297" y="1812342"/>
                    <a:ext cx="1559515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Oranga Whānau</a:t>
                    </a:r>
                  </a:p>
                  <a:p>
                    <a:endParaRPr lang="en-US" sz="11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5169021" y="3243649"/>
                    <a:ext cx="1628936" cy="4154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5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Confidence &amp; courage to  make changes</a:t>
                    </a:r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5207853" y="2400653"/>
                    <a:ext cx="1294364" cy="4154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5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Strengthened cultural identity</a:t>
                    </a:r>
                  </a:p>
                </p:txBody>
              </p: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5222297" y="4275732"/>
                    <a:ext cx="1724616" cy="2539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5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Achieving goals</a:t>
                    </a:r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6824052" y="1196984"/>
                    <a:ext cx="2023596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…and better whānau outcomes.</a:t>
                    </a: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5222297" y="5209785"/>
                    <a:ext cx="1724616" cy="4154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5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Participation in the community 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792187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9045590-B143-D34F-82F9-E1ED4425A1AA}" vid="{E2DC8F68-AA57-0848-8E55-0EB522C86A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1656</Words>
  <Application>Microsoft Macintosh PowerPoint</Application>
  <PresentationFormat>Widescreen</PresentationFormat>
  <Paragraphs>148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Aptos Light</vt:lpstr>
      <vt:lpstr>Arial</vt:lpstr>
      <vt:lpstr>Arial Rounded MT Bold</vt:lpstr>
      <vt:lpstr>Calibri</vt:lpstr>
      <vt:lpstr>Open Sans Light</vt:lpstr>
      <vt:lpstr>Segoe UI</vt:lpstr>
      <vt:lpstr>Office Theme</vt:lpstr>
      <vt:lpstr>Whanaungatanga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Terri Cassidy</dc:creator>
  <cp:lastModifiedBy>Terri Cassidy</cp:lastModifiedBy>
  <cp:revision>3</cp:revision>
  <dcterms:created xsi:type="dcterms:W3CDTF">2025-05-14T19:24:16Z</dcterms:created>
  <dcterms:modified xsi:type="dcterms:W3CDTF">2025-05-14T23:10:42Z</dcterms:modified>
</cp:coreProperties>
</file>