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147472276" r:id="rId6"/>
    <p:sldId id="2147472268" r:id="rId7"/>
    <p:sldId id="2147472263" r:id="rId8"/>
    <p:sldId id="2147472255" r:id="rId9"/>
    <p:sldId id="2147472266" r:id="rId10"/>
    <p:sldId id="2147472256" r:id="rId11"/>
    <p:sldId id="2147472251" r:id="rId12"/>
    <p:sldId id="2147472260" r:id="rId13"/>
    <p:sldId id="2147472264" r:id="rId14"/>
    <p:sldId id="2147472267" r:id="rId15"/>
    <p:sldId id="2147472265" r:id="rId16"/>
    <p:sldId id="2147472270" r:id="rId17"/>
    <p:sldId id="2147472271" r:id="rId18"/>
    <p:sldId id="2147472272" r:id="rId19"/>
    <p:sldId id="2147472273" r:id="rId20"/>
    <p:sldId id="2147472274" r:id="rId21"/>
    <p:sldId id="2147472275" r:id="rId22"/>
    <p:sldId id="2147472258" r:id="rId23"/>
    <p:sldId id="260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99C"/>
    <a:srgbClr val="00A79D"/>
    <a:srgbClr val="00467F"/>
    <a:srgbClr val="A6BFA0"/>
    <a:srgbClr val="8FD678"/>
    <a:srgbClr val="C2D3C0"/>
    <a:srgbClr val="CC6600"/>
    <a:srgbClr val="474C55"/>
    <a:srgbClr val="00B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04847-4A7B-460B-8445-013F72FBE53E}" v="7" dt="2025-06-11T03:57:16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84" autoAdjust="0"/>
    <p:restoredTop sz="82805" autoAdjust="0"/>
  </p:normalViewPr>
  <p:slideViewPr>
    <p:cSldViewPr snapToGrid="0" snapToObjects="1" showGuides="1">
      <p:cViewPr varScale="1">
        <p:scale>
          <a:sx n="91" d="100"/>
          <a:sy n="91" d="100"/>
        </p:scale>
        <p:origin x="5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6" d="100"/>
          <a:sy n="176" d="100"/>
        </p:scale>
        <p:origin x="3832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14D75-33CC-8B4F-85B9-42C66686A07A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084AB-AB66-6246-A2B3-3B4143B52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7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084AB-AB66-6246-A2B3-3B4143B52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084AB-AB66-6246-A2B3-3B4143B52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084AB-AB66-6246-A2B3-3B4143B52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084AB-AB66-6246-A2B3-3B4143B526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F6B4A42-4E00-2540-A202-6C16C8E7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216115"/>
            <a:ext cx="12192000" cy="2641958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095AA8-91E3-DE4A-A798-2FFE5397AB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8420" y="-1"/>
            <a:ext cx="2303579" cy="2221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3EE74-3A1B-DB45-B352-8AE023D4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44" y="3818827"/>
            <a:ext cx="9387840" cy="1827466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1579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2A67C-F67E-874C-9045-8F80969C1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44" y="5680329"/>
            <a:ext cx="9387840" cy="77851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9497-4891-BA47-9634-1B7EE03C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18D7D-EB4E-A249-B8AC-76594615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5C11-FCD9-5044-8664-63B0DC21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6F33803-FF9D-4E0E-84D1-A20FD05E79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3589" y="1"/>
            <a:ext cx="2303579" cy="14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4272-C6D3-0643-BBEB-69F94E0E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72" y="365125"/>
            <a:ext cx="9454551" cy="1325563"/>
          </a:xfrm>
        </p:spPr>
        <p:txBody>
          <a:bodyPr/>
          <a:lstStyle>
            <a:lvl1pPr>
              <a:defRPr>
                <a:solidFill>
                  <a:srgbClr val="1579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47D8-03B4-E242-9B3F-00663F3F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0" y="1825625"/>
            <a:ext cx="9454553" cy="4351338"/>
          </a:xfrm>
        </p:spPr>
        <p:txBody>
          <a:bodyPr/>
          <a:lstStyle>
            <a:lvl1pPr marL="361950" indent="-361950">
              <a:lnSpc>
                <a:spcPct val="100000"/>
              </a:lnSpc>
              <a:buClr>
                <a:srgbClr val="15799C"/>
              </a:buClr>
              <a:buFont typeface="Wingdings" panose="05000000000000000000" pitchFamily="2" charset="2"/>
              <a:buChar char="§"/>
              <a:defRPr/>
            </a:lvl1pPr>
            <a:lvl2pPr marL="715963" indent="-258763">
              <a:lnSpc>
                <a:spcPct val="100000"/>
              </a:lnSpc>
              <a:buClr>
                <a:srgbClr val="15799C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15799C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15799C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3824B-02E0-E442-B552-89E7F800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015E-DE95-AE4A-8296-2CD5E4FD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95EC-63F9-1748-BA4A-F58B1D1E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1FF056-2930-8543-9D96-BE3436B59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6853" y="-1"/>
            <a:ext cx="1565146" cy="1509714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BA38935-21E1-44EE-AF48-F5F4B088B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4316" y="-1"/>
            <a:ext cx="1762107" cy="10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9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C358C9-F8C1-284C-9545-CEDDAFAA94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216042"/>
            <a:ext cx="12192000" cy="2641958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5D2EFF-ED5B-D448-B3F1-D9D0D77DF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8420" y="-1"/>
            <a:ext cx="2303579" cy="2221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41FBE-81CB-C249-8025-B4A48C48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3758184"/>
            <a:ext cx="10515600" cy="1904492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1579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D2CC-3BF2-4B4A-A96B-C4F141C2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144" y="5696712"/>
            <a:ext cx="10515600" cy="796163"/>
          </a:xfrm>
        </p:spPr>
        <p:txBody>
          <a:bodyPr/>
          <a:lstStyle>
            <a:lvl1pPr marL="0" indent="0">
              <a:buNone/>
              <a:defRPr sz="2400">
                <a:solidFill>
                  <a:srgbClr val="474C5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E9D46-AF94-784E-AC00-24C51F70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47E0-ACC8-FD4E-BF16-B897EF10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2C16-6EDD-1C48-9DBD-656B83E0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021C626-7FEE-4D05-9445-6820DFA66A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1214" y="0"/>
            <a:ext cx="2303578" cy="14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2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E407-7A34-7B44-97FA-9CB68A19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79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6217-1923-114E-A8B0-50BF4C7DA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144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20050-D0FD-4C48-A2F4-28AE77A29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144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474C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4085F-4627-0F4E-98FE-1817C6F5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ED94-9EF3-314D-A006-3D59963D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FCA3E-79F7-9149-9BBE-C6DB3F0F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C35D20-C2AB-461A-BCDC-99545F240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6854" y="0"/>
            <a:ext cx="1565146" cy="150971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734844E-A53C-439A-A7E3-E0DD33385E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1286" y="-15933"/>
            <a:ext cx="1758623" cy="10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2C98D-3ECF-9844-ABA4-512D7F6E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4A056-EACC-5545-8B11-D4B70715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3540E-C923-7842-BC6B-366F0D7E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B6317C-4419-4391-979A-46628D13FE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533" y="0"/>
            <a:ext cx="1565146" cy="150971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4605092-01A4-4E0C-888B-23A1E9CB6F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2526" y="0"/>
            <a:ext cx="1697343" cy="10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3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9385-0668-4082-AF2A-2DC5ECC0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92" y="365125"/>
            <a:ext cx="9652959" cy="1325563"/>
          </a:xfrm>
        </p:spPr>
        <p:txBody>
          <a:bodyPr/>
          <a:lstStyle>
            <a:lvl1pPr marL="0" indent="0">
              <a:defRPr>
                <a:solidFill>
                  <a:srgbClr val="1579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39053-4CE5-4AC0-8778-5E7F779E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5977-89DE-C74E-8462-7B233869912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64460-D5EC-4C85-96FE-2B2296BF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8B3F4-6357-4FE5-B160-E2BAC55D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FAE48A-C699-477A-85A2-1AF354047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533" y="0"/>
            <a:ext cx="1565146" cy="150971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1E4B6ED-A17A-4E9A-A01C-1F61A0145C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6484" y="0"/>
            <a:ext cx="1681301" cy="10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64C8F-C9A2-C44A-B95E-C10969E4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1F3C-04C6-5845-A4CF-7AAF50332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14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A8324-AF57-B64A-A076-838C437BA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014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5977-89DE-C74E-8462-7B233869912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1687-2A29-BC4B-A4D3-C31E9B4EB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3344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58A29-62F9-ED49-BA28-9F68799D4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744" y="6093714"/>
            <a:ext cx="1207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C513-A509-8D4A-ABDA-076B99FB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5799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pou.co.nz/resources/tupuranga-a-place-to-grow" TargetMode="External"/><Relationship Id="rId2" Type="http://schemas.openxmlformats.org/officeDocument/2006/relationships/hyperlink" Target="https://www.coachingmentoring.co.nz/?gad_source=1&amp;gad_campaignid=2101900&amp;gclid=EAIaIQobChMI2LK9hp3ojQMVK2wPAh0Bai-7EAAYASAAEgLN7PD_Bw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i.Hampton@tepou.co.nz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ukorolearning.co.nz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36038FF-A606-7C45-9486-F5D090FFE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144" y="3191547"/>
            <a:ext cx="9387840" cy="2563794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Supervision - Reflective practice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6CBB132-52D4-3C42-AB13-9AC7BEBD8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44" y="5755341"/>
            <a:ext cx="9387840" cy="703498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9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72ADB-F555-C7C2-74D2-75C61C305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72B5-4563-FD71-B87F-84C37F5B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Contracting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9BB6A-D4C4-3F25-6CDA-509A227D2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Why this is important 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Watch Fiona’s video</a:t>
            </a:r>
          </a:p>
          <a:p>
            <a:r>
              <a:rPr lang="en-NZ" dirty="0"/>
              <a:t>What do you include ?</a:t>
            </a:r>
          </a:p>
          <a:p>
            <a:r>
              <a:rPr lang="en-NZ" dirty="0"/>
              <a:t>What are Fiona’s key points ?</a:t>
            </a:r>
          </a:p>
          <a:p>
            <a:r>
              <a:rPr lang="en-NZ" dirty="0"/>
              <a:t>What can we take away from Fiona’s practice ?</a:t>
            </a:r>
          </a:p>
          <a:p>
            <a:r>
              <a:rPr lang="en-US" dirty="0"/>
              <a:t>What other things can we add to the contracting process that Fiona did not mention?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1137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0653-F090-0A43-E559-AB2ADEDC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Mana enhancing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F16F-49B8-3014-4C36-CB2419CC5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NZ" dirty="0"/>
          </a:p>
          <a:p>
            <a:endParaRPr lang="en-NZ" dirty="0"/>
          </a:p>
          <a:p>
            <a:r>
              <a:rPr lang="en-NZ" dirty="0"/>
              <a:t>Whakawhānaungatanga</a:t>
            </a:r>
          </a:p>
          <a:p>
            <a:r>
              <a:rPr lang="en-NZ" dirty="0"/>
              <a:t>Significance of karakia</a:t>
            </a:r>
          </a:p>
          <a:p>
            <a:r>
              <a:rPr lang="en-NZ" dirty="0" err="1"/>
              <a:t>Whakataukī</a:t>
            </a:r>
            <a:r>
              <a:rPr lang="en-NZ" dirty="0"/>
              <a:t> and </a:t>
            </a:r>
            <a:r>
              <a:rPr lang="en-NZ" dirty="0" err="1"/>
              <a:t>whakatauākī</a:t>
            </a: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Te Naihi Wilson, Kaumātua 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8878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BDFF-AF43-0F68-E310-794F28AF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to bring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8953D-C8EA-849A-38E6-E73ACE8BC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Situations that could have been approached differently </a:t>
            </a:r>
          </a:p>
          <a:p>
            <a:r>
              <a:rPr lang="en-NZ" dirty="0"/>
              <a:t>Things that went well</a:t>
            </a:r>
          </a:p>
          <a:p>
            <a:r>
              <a:rPr lang="en-NZ" dirty="0"/>
              <a:t>An event or situation you keep thinking about </a:t>
            </a:r>
          </a:p>
          <a:p>
            <a:r>
              <a:rPr lang="en-NZ" dirty="0"/>
              <a:t>Relational issues</a:t>
            </a:r>
          </a:p>
          <a:p>
            <a:r>
              <a:rPr lang="en-NZ" dirty="0"/>
              <a:t>A situation in process</a:t>
            </a:r>
          </a:p>
          <a:p>
            <a:r>
              <a:rPr lang="en-NZ" dirty="0"/>
              <a:t>Progress on our support for tāngata whai ora, projects</a:t>
            </a:r>
          </a:p>
          <a:p>
            <a:r>
              <a:rPr lang="en-NZ" dirty="0"/>
              <a:t>Decisions, ethical dilemmas or complex aspects to your role</a:t>
            </a:r>
          </a:p>
          <a:p>
            <a:r>
              <a:rPr lang="en-NZ" dirty="0"/>
              <a:t>Career or role development issues</a:t>
            </a:r>
          </a:p>
          <a:p>
            <a:r>
              <a:rPr lang="en-NZ" dirty="0"/>
              <a:t>A theme or issue apparent in your work</a:t>
            </a:r>
          </a:p>
          <a:p>
            <a:r>
              <a:rPr lang="en-NZ" dirty="0"/>
              <a:t>Our personal wellbeing , and how this interacts with our mahi</a:t>
            </a:r>
          </a:p>
          <a:p>
            <a:pPr marL="0" indent="0">
              <a:buNone/>
            </a:pPr>
            <a:r>
              <a:rPr lang="en-NZ" sz="2600" i="1" dirty="0"/>
              <a:t>( If nothing is brought ?  Give two min to think of something based on this list)</a:t>
            </a:r>
          </a:p>
        </p:txBody>
      </p:sp>
    </p:spTree>
    <p:extLst>
      <p:ext uri="{BB962C8B-B14F-4D97-AF65-F5344CB8AC3E}">
        <p14:creationId xmlns:p14="http://schemas.microsoft.com/office/powerpoint/2010/main" val="217139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CD65-9975-1B1B-EF0E-AC715620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7 simple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24D49-7937-27AF-388A-B4E3026A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Purposeful – start fast: What’s on your mind? What do you want out of the kōrero? How would you like things to be different?</a:t>
            </a:r>
          </a:p>
          <a:p>
            <a:pPr marL="0" indent="0">
              <a:buNone/>
            </a:pPr>
            <a:r>
              <a:rPr lang="en-NZ" dirty="0"/>
              <a:t>                      - finish strong: What have you learned?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Listen</a:t>
            </a:r>
          </a:p>
          <a:p>
            <a:r>
              <a:rPr lang="en-NZ" dirty="0"/>
              <a:t>Reflect – back what you hear, reflect feelings, meaning, themes,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197573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F3D-B778-A0D2-5029-3F07F01F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7 simple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A9C6-3656-59C5-5DE5-5500E9A8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Notice -  what’s happening for you as you listen, for them, between the two of you, their body language.</a:t>
            </a:r>
          </a:p>
          <a:p>
            <a:r>
              <a:rPr lang="en-NZ" dirty="0"/>
              <a:t>Positive feedback – say what impresses you, validate, point out their strengths </a:t>
            </a:r>
          </a:p>
          <a:p>
            <a:r>
              <a:rPr lang="en-NZ" dirty="0"/>
              <a:t>Ask 1 or 2 good questions – Ask q’s that arise in the moment out of what you notice , rather than thinking about solutions or answers</a:t>
            </a:r>
          </a:p>
          <a:p>
            <a:r>
              <a:rPr lang="en-NZ" dirty="0"/>
              <a:t>Alternative perspective – “I notice that…it seems to me that…”</a:t>
            </a:r>
          </a:p>
        </p:txBody>
      </p:sp>
    </p:spTree>
    <p:extLst>
      <p:ext uri="{BB962C8B-B14F-4D97-AF65-F5344CB8AC3E}">
        <p14:creationId xmlns:p14="http://schemas.microsoft.com/office/powerpoint/2010/main" val="183168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2717-6718-5419-BE24-11D934A3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WHOA to 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0A21-4946-741B-1E2B-39405232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What’s happening now ?  </a:t>
            </a:r>
          </a:p>
          <a:p>
            <a:endParaRPr lang="en-NZ" dirty="0"/>
          </a:p>
          <a:p>
            <a:r>
              <a:rPr lang="en-NZ" dirty="0"/>
              <a:t>How would you like it to be different?    </a:t>
            </a:r>
          </a:p>
          <a:p>
            <a:endParaRPr lang="en-NZ" dirty="0"/>
          </a:p>
          <a:p>
            <a:r>
              <a:rPr lang="en-NZ" dirty="0"/>
              <a:t>Options – exploration or alternatives?</a:t>
            </a:r>
          </a:p>
          <a:p>
            <a:endParaRPr lang="en-NZ" dirty="0"/>
          </a:p>
          <a:p>
            <a:r>
              <a:rPr lang="en-NZ" dirty="0"/>
              <a:t>Action – commitment to action</a:t>
            </a:r>
          </a:p>
        </p:txBody>
      </p:sp>
    </p:spTree>
    <p:extLst>
      <p:ext uri="{BB962C8B-B14F-4D97-AF65-F5344CB8AC3E}">
        <p14:creationId xmlns:p14="http://schemas.microsoft.com/office/powerpoint/2010/main" val="1391546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FD9A-CBBC-DBBB-5240-BC0FD95B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WHOA to 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93B1-AE55-BD3E-2419-00A75498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what way ?</a:t>
            </a:r>
          </a:p>
          <a:p>
            <a:r>
              <a:rPr lang="en-NZ" dirty="0"/>
              <a:t>How so?</a:t>
            </a:r>
          </a:p>
          <a:p>
            <a:r>
              <a:rPr lang="en-NZ" dirty="0"/>
              <a:t>What make you say/think that?</a:t>
            </a:r>
          </a:p>
          <a:p>
            <a:r>
              <a:rPr lang="en-NZ" dirty="0"/>
              <a:t>How specifically?</a:t>
            </a:r>
          </a:p>
          <a:p>
            <a:r>
              <a:rPr lang="en-NZ" dirty="0"/>
              <a:t>What do you mean by..?</a:t>
            </a:r>
          </a:p>
          <a:p>
            <a:r>
              <a:rPr lang="en-NZ" dirty="0"/>
              <a:t>Who exactly ?</a:t>
            </a:r>
          </a:p>
          <a:p>
            <a:r>
              <a:rPr lang="en-NZ" dirty="0"/>
              <a:t>Can you give me an example?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5384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B700-21F7-7405-78D8-A7B7B75F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WHOA to 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CCA1-E529-275C-F766-9F372E76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i="1" dirty="0"/>
              <a:t>We supervise the person not the practice</a:t>
            </a:r>
          </a:p>
          <a:p>
            <a:r>
              <a:rPr lang="en-NZ" dirty="0"/>
              <a:t>So what is the real challenge for you in that ?</a:t>
            </a:r>
          </a:p>
          <a:p>
            <a:r>
              <a:rPr lang="en-NZ" dirty="0"/>
              <a:t>So how was that for you ?</a:t>
            </a:r>
          </a:p>
          <a:p>
            <a:r>
              <a:rPr lang="en-NZ" dirty="0"/>
              <a:t>So what’s the main issue for you ?</a:t>
            </a:r>
          </a:p>
          <a:p>
            <a:r>
              <a:rPr lang="en-NZ" dirty="0"/>
              <a:t>So how would you rather have things turned out ?</a:t>
            </a:r>
          </a:p>
          <a:p>
            <a:r>
              <a:rPr lang="en-NZ" dirty="0"/>
              <a:t>What of this would you like to focus on ?</a:t>
            </a:r>
          </a:p>
          <a:p>
            <a:r>
              <a:rPr lang="en-NZ" dirty="0"/>
              <a:t>What professional issues did this highlight ?</a:t>
            </a:r>
          </a:p>
        </p:txBody>
      </p:sp>
    </p:spTree>
    <p:extLst>
      <p:ext uri="{BB962C8B-B14F-4D97-AF65-F5344CB8AC3E}">
        <p14:creationId xmlns:p14="http://schemas.microsoft.com/office/powerpoint/2010/main" val="362951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297D-CEA3-B347-2818-E12A9F1D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Supervision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D64E-EB2D-61FB-7549-6A1BF273D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Supervisee/kaimahi – recent success / something going well.  What happened ? What your role was, why you think it turned out well.</a:t>
            </a:r>
          </a:p>
          <a:p>
            <a:r>
              <a:rPr lang="en-NZ" dirty="0"/>
              <a:t>The group – listens, then each give f/back on either:  what you think contributed to their sense of success OR their approach/actions/attitudes to this positive story</a:t>
            </a:r>
          </a:p>
          <a:p>
            <a:r>
              <a:rPr lang="en-NZ" dirty="0"/>
              <a:t>Supervisee/kaimahi – listen in silence.  Then comment back on what you are taking away, any insights or new learning for you.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680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FD8-B0EA-45C9-6764-BF782397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72" y="681037"/>
            <a:ext cx="9454551" cy="1144588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br>
              <a:rPr lang="en-NZ" dirty="0"/>
            </a:br>
            <a:r>
              <a:rPr lang="en-NZ" dirty="0"/>
              <a:t>Connecting to courage in supervision </a:t>
            </a:r>
            <a:r>
              <a:rPr lang="en-NZ" sz="2000" dirty="0"/>
              <a:t>(Weld 2021)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E4A4-F881-D5BE-CEF2-BC6255A5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Is there an experience where you felt you coped with something frightening or uncertain ?</a:t>
            </a:r>
          </a:p>
          <a:p>
            <a:r>
              <a:rPr lang="en-NZ" sz="2400" dirty="0"/>
              <a:t>In this experience, did you find yourself experiencing uncertainty, vulnerability or fear ?  Can you describe your top three worries around this ? </a:t>
            </a:r>
          </a:p>
          <a:p>
            <a:r>
              <a:rPr lang="en-NZ" sz="2400" dirty="0"/>
              <a:t>It sounds like you made a conscious decision to act despite these feelings, can you tell me what motivated you ?</a:t>
            </a:r>
          </a:p>
          <a:p>
            <a:r>
              <a:rPr lang="en-NZ" sz="2400" dirty="0"/>
              <a:t>How do these connect to your personal beliefs and values ?</a:t>
            </a:r>
          </a:p>
          <a:p>
            <a:r>
              <a:rPr lang="en-NZ" sz="2400" dirty="0"/>
              <a:t>If someone else had been watching, what attributes or behaviours would they have seen / see you enacting?</a:t>
            </a:r>
          </a:p>
          <a:p>
            <a:endParaRPr lang="en-NZ" sz="24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477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22CA-984C-CA1A-6DF6-C49FBD18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Reflective practice -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7BF5-BCD6-33D3-C5B4-60F603623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New Zealand Coaching &amp; Mentoring Centre — </a:t>
            </a:r>
            <a:r>
              <a:rPr lang="en-US" dirty="0" err="1">
                <a:hlinkClick r:id="rId2"/>
              </a:rPr>
              <a:t>Execu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tive</a:t>
            </a:r>
            <a:r>
              <a:rPr lang="en-US" dirty="0">
                <a:hlinkClick r:id="rId2"/>
              </a:rPr>
              <a:t> Coaching, Training &amp; Consulting</a:t>
            </a:r>
            <a:r>
              <a:rPr lang="en-US" dirty="0"/>
              <a:t>  Aly McNicoll</a:t>
            </a:r>
          </a:p>
          <a:p>
            <a:r>
              <a:rPr lang="en-US" dirty="0">
                <a:hlinkClick r:id="rId3"/>
              </a:rPr>
              <a:t>Tupuranga: a place to grow framework | Te Pou</a:t>
            </a:r>
            <a:endParaRPr lang="en-NZ" dirty="0"/>
          </a:p>
          <a:p>
            <a:endParaRPr lang="en-US" dirty="0"/>
          </a:p>
          <a:p>
            <a:r>
              <a:rPr lang="en-US" dirty="0"/>
              <a:t>Refresher</a:t>
            </a:r>
          </a:p>
          <a:p>
            <a:r>
              <a:rPr lang="en-US" dirty="0"/>
              <a:t>Reflective practice and supervision are interchangeable</a:t>
            </a:r>
          </a:p>
          <a:p>
            <a:r>
              <a:rPr lang="en-US" dirty="0"/>
              <a:t>Models, continuum of experience</a:t>
            </a:r>
          </a:p>
        </p:txBody>
      </p:sp>
    </p:spTree>
    <p:extLst>
      <p:ext uri="{BB962C8B-B14F-4D97-AF65-F5344CB8AC3E}">
        <p14:creationId xmlns:p14="http://schemas.microsoft.com/office/powerpoint/2010/main" val="194054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F41A5-70FA-8A8F-621D-5744E70D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1" y="3763563"/>
            <a:ext cx="9877438" cy="3099816"/>
          </a:xfrm>
        </p:spPr>
        <p:txBody>
          <a:bodyPr>
            <a:normAutofit fontScale="90000"/>
          </a:bodyPr>
          <a:lstStyle/>
          <a:p>
            <a:br>
              <a:rPr lang="mi-NZ" dirty="0">
                <a:solidFill>
                  <a:srgbClr val="E78B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mi-NZ" dirty="0">
                <a:solidFill>
                  <a:srgbClr val="E78B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mi-NZ" dirty="0">
                <a:solidFill>
                  <a:srgbClr val="E78B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mi-NZ" dirty="0">
                <a:solidFill>
                  <a:srgbClr val="E78B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mi-NZ" dirty="0">
                <a:solidFill>
                  <a:srgbClr val="E78B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mi-NZ" dirty="0">
                <a:solidFill>
                  <a:srgbClr val="E78B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mi-NZ" dirty="0">
                <a:solidFill>
                  <a:srgbClr val="E78B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mi-NZ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jacqui.hampton@tepou.co.nz</a:t>
            </a:r>
            <a:br>
              <a:rPr lang="mi-NZ" dirty="0"/>
            </a:br>
            <a:endParaRPr lang="en-NZ" dirty="0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D8EF07D4-0C03-7EF2-C697-C311B5788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0" y="5753612"/>
            <a:ext cx="624411" cy="6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EE0C-B37F-5E6E-B688-3413D100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Cultural safety in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4BD78-E634-BFEB-3255-4C97AA0F2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supervision </a:t>
            </a:r>
          </a:p>
          <a:p>
            <a:r>
              <a:rPr lang="en-US" dirty="0"/>
              <a:t>Cultural safety within reflective practice</a:t>
            </a:r>
          </a:p>
          <a:p>
            <a:r>
              <a:rPr lang="en-US" i="1" dirty="0"/>
              <a:t>Cultural safety is an approach that acknowledges, respects, and values the cultural identities and experiences of (kaimahi and) tāngata whai ora while addressing power imbalances in relationships</a:t>
            </a:r>
          </a:p>
          <a:p>
            <a:pPr marL="3657600" lvl="8" indent="0">
              <a:buNone/>
            </a:pPr>
            <a:r>
              <a:rPr lang="en-US" sz="1400" dirty="0"/>
              <a:t>		(Nursing Council of New Zealand, 2025)</a:t>
            </a:r>
          </a:p>
          <a:p>
            <a:pPr marL="0" indent="0">
              <a:buNone/>
            </a:pP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257152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CA9A-C5FE-25B9-C9EB-2289716C3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DEFD-C9B7-7771-C5F5-120A9E38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What is Reflective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3380-4494-AD00-FA7A-C59831BD0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000" b="1" dirty="0"/>
              <a:t>A core and essential part of people who work with people</a:t>
            </a:r>
            <a:r>
              <a:rPr lang="en-NZ" sz="2000" dirty="0"/>
              <a:t>			</a:t>
            </a:r>
          </a:p>
          <a:p>
            <a:pPr marL="0" indent="0">
              <a:buNone/>
            </a:pPr>
            <a:r>
              <a:rPr lang="en-NZ" sz="2000" dirty="0"/>
              <a:t>Formal relationship that:</a:t>
            </a:r>
          </a:p>
          <a:p>
            <a:r>
              <a:rPr lang="en-NZ" sz="2000" dirty="0"/>
              <a:t>Helps us learn and grow in our roles</a:t>
            </a:r>
          </a:p>
          <a:p>
            <a:r>
              <a:rPr lang="en-NZ" sz="2000" dirty="0"/>
              <a:t>It enables development of cultural responsiveness</a:t>
            </a:r>
          </a:p>
          <a:p>
            <a:r>
              <a:rPr lang="en-NZ" sz="2000" dirty="0"/>
              <a:t>Supports safe and effective practice for tāngata whai ora and their whānau</a:t>
            </a:r>
          </a:p>
          <a:p>
            <a:r>
              <a:rPr lang="en-NZ" sz="2000" dirty="0"/>
              <a:t>Ethical decision making</a:t>
            </a:r>
          </a:p>
          <a:p>
            <a:r>
              <a:rPr lang="en-NZ" sz="2000" dirty="0"/>
              <a:t>Attends to the emotional impact and wellbeing of kaimahi</a:t>
            </a:r>
          </a:p>
          <a:p>
            <a:pPr marL="0" indent="0">
              <a:buNone/>
            </a:pPr>
            <a:endParaRPr lang="en-NZ" sz="2000" dirty="0"/>
          </a:p>
          <a:p>
            <a:r>
              <a:rPr lang="en-US" sz="2400" i="1" dirty="0"/>
              <a:t>refers to an ongoing process of facilitated, in-depth conversations on your professional practice. </a:t>
            </a:r>
            <a:r>
              <a:rPr lang="en-US" sz="1800" dirty="0"/>
              <a:t>(Tupuranga, 2025)</a:t>
            </a:r>
            <a:endParaRPr lang="en-NZ" sz="1800" dirty="0"/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000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161289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FF73-160B-6692-1C6E-7EA51C00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Protecting your 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1B25-A565-8337-93C6-D99F745A3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In our mahi, we are more susceptible to :</a:t>
            </a:r>
          </a:p>
          <a:p>
            <a:pPr marL="0" indent="0">
              <a:buNone/>
            </a:pPr>
            <a:r>
              <a:rPr lang="en-NZ" dirty="0"/>
              <a:t> 	Burnout – physical and emotional exhaustion</a:t>
            </a:r>
          </a:p>
          <a:p>
            <a:pPr marL="0" indent="0">
              <a:buNone/>
            </a:pPr>
            <a:r>
              <a:rPr lang="en-NZ" dirty="0"/>
              <a:t>	Compassion fatigue</a:t>
            </a:r>
          </a:p>
          <a:p>
            <a:pPr marL="0" indent="0">
              <a:buNone/>
            </a:pPr>
            <a:r>
              <a:rPr lang="en-NZ" dirty="0"/>
              <a:t>	Vicarious trauma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Look for warning signs and take action if they appear</a:t>
            </a:r>
          </a:p>
          <a:p>
            <a:r>
              <a:rPr lang="en-NZ" dirty="0"/>
              <a:t>Actively do things to protect your wellbeing</a:t>
            </a:r>
          </a:p>
          <a:p>
            <a:r>
              <a:rPr lang="en-NZ" dirty="0"/>
              <a:t>Retaining the balance in Te Whare Tapa Whā</a:t>
            </a:r>
          </a:p>
          <a:p>
            <a:endParaRPr lang="en-NZ" dirty="0"/>
          </a:p>
          <a:p>
            <a:r>
              <a:rPr lang="en-NZ" dirty="0"/>
              <a:t>Sweet spot</a:t>
            </a:r>
          </a:p>
        </p:txBody>
      </p:sp>
    </p:spTree>
    <p:extLst>
      <p:ext uri="{BB962C8B-B14F-4D97-AF65-F5344CB8AC3E}">
        <p14:creationId xmlns:p14="http://schemas.microsoft.com/office/powerpoint/2010/main" val="342966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5A3F-F7E8-B9BE-DE19-AB8598CF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E5AF-38FD-69A5-74E4-330DCB20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Build understanding of what Supervision is</a:t>
            </a:r>
          </a:p>
          <a:p>
            <a:r>
              <a:rPr lang="en-NZ" dirty="0"/>
              <a:t>Ensure protected time</a:t>
            </a:r>
          </a:p>
          <a:p>
            <a:r>
              <a:rPr lang="en-NZ" dirty="0"/>
              <a:t>Review regularly</a:t>
            </a:r>
          </a:p>
          <a:p>
            <a:r>
              <a:rPr lang="en-NZ" dirty="0"/>
              <a:t>Pre-supervision prep</a:t>
            </a:r>
          </a:p>
          <a:p>
            <a:pPr marL="0" indent="0">
              <a:buNone/>
            </a:pPr>
            <a:r>
              <a:rPr lang="en-NZ" dirty="0"/>
              <a:t>      -  what are the themes</a:t>
            </a:r>
          </a:p>
          <a:p>
            <a:pPr marL="0" indent="0">
              <a:buNone/>
            </a:pPr>
            <a:r>
              <a:rPr lang="en-NZ" dirty="0"/>
              <a:t>      -  what’s coming up for you</a:t>
            </a:r>
          </a:p>
        </p:txBody>
      </p:sp>
    </p:spTree>
    <p:extLst>
      <p:ext uri="{BB962C8B-B14F-4D97-AF65-F5344CB8AC3E}">
        <p14:creationId xmlns:p14="http://schemas.microsoft.com/office/powerpoint/2010/main" val="2300410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D27A-2303-B202-8AA6-8E9C3D42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Supervisee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EDF-AF23-6A61-A8F3-3D234CD4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/>
              <a:t>Come prepared – areas of concern from clinical and non-clinical practice</a:t>
            </a:r>
          </a:p>
          <a:p>
            <a:r>
              <a:rPr lang="en-NZ" dirty="0"/>
              <a:t>Identify aspects of work which have a safety or ethical implications</a:t>
            </a:r>
          </a:p>
          <a:p>
            <a:r>
              <a:rPr lang="en-NZ" dirty="0"/>
              <a:t>Follow through on mutually agreed outcomes</a:t>
            </a:r>
          </a:p>
          <a:p>
            <a:r>
              <a:rPr lang="en-NZ" dirty="0"/>
              <a:t>Discuss with supervisor any event or circumstance that may be affecting provision of support </a:t>
            </a:r>
          </a:p>
          <a:p>
            <a:r>
              <a:rPr lang="en-NZ" dirty="0"/>
              <a:t>Explore if there is an attitude shift towards a person/group</a:t>
            </a:r>
          </a:p>
          <a:p>
            <a:r>
              <a:rPr lang="en-NZ" dirty="0"/>
              <a:t>To provide feedback for what is or is not helpful</a:t>
            </a:r>
          </a:p>
        </p:txBody>
      </p:sp>
    </p:spTree>
    <p:extLst>
      <p:ext uri="{BB962C8B-B14F-4D97-AF65-F5344CB8AC3E}">
        <p14:creationId xmlns:p14="http://schemas.microsoft.com/office/powerpoint/2010/main" val="352989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ADC2-5222-D1C0-FF03-1160B35A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Access to e-learning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15DE1-96B6-004D-C86F-5CA814A38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144" y="1825625"/>
            <a:ext cx="5431536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15799C"/>
              </a:buClr>
            </a:pPr>
            <a:r>
              <a:rPr lang="en-NZ" dirty="0"/>
              <a:t> Hosted on Pūkoro, a separate learning management platform</a:t>
            </a:r>
          </a:p>
          <a:p>
            <a:pPr>
              <a:buClr>
                <a:srgbClr val="15799C"/>
              </a:buClr>
            </a:pPr>
            <a:r>
              <a:rPr lang="en-NZ" dirty="0"/>
              <a:t>Full list of e-learning modules on Te Pou website.  </a:t>
            </a:r>
          </a:p>
          <a:p>
            <a:endParaRPr lang="en-NZ" dirty="0"/>
          </a:p>
        </p:txBody>
      </p:sp>
      <p:pic>
        <p:nvPicPr>
          <p:cNvPr id="12" name="Content Placeholder 11" descr="A computer screen with a website&#10;&#10;AI-generated content may be incorrect.">
            <a:extLst>
              <a:ext uri="{FF2B5EF4-FFF2-40B4-BE49-F238E27FC236}">
                <a16:creationId xmlns:a16="http://schemas.microsoft.com/office/drawing/2014/main" id="{58B868DD-891D-1B30-D96D-ABF2735825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0525" y="1842294"/>
            <a:ext cx="5181600" cy="43180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04E4DE-CD34-68F5-DB45-F356422C3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57" y="6254780"/>
            <a:ext cx="761905" cy="47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DE5FAB-C137-41F5-FDE0-BA7B85237733}"/>
              </a:ext>
            </a:extLst>
          </p:cNvPr>
          <p:cNvSpPr txBox="1"/>
          <p:nvPr/>
        </p:nvSpPr>
        <p:spPr>
          <a:xfrm>
            <a:off x="1261062" y="6251940"/>
            <a:ext cx="7188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600" u="sng" dirty="0">
                <a:solidFill>
                  <a:srgbClr val="15799C"/>
                </a:solidFill>
              </a:rPr>
              <a:t>www.pukorolearning.co.nz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301DF4C-3C68-C4B0-2D23-BA8787FEE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54780"/>
            <a:ext cx="761905" cy="47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5851F7-B2AC-EB3D-96E7-ED0C3B6F0654}"/>
              </a:ext>
            </a:extLst>
          </p:cNvPr>
          <p:cNvSpPr txBox="1"/>
          <p:nvPr/>
        </p:nvSpPr>
        <p:spPr>
          <a:xfrm>
            <a:off x="6903976" y="6254780"/>
            <a:ext cx="3090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600" u="sng" dirty="0">
                <a:solidFill>
                  <a:srgbClr val="15799C"/>
                </a:solidFill>
              </a:rPr>
              <a:t>www.tepou.co.nz/e-learning</a:t>
            </a:r>
          </a:p>
        </p:txBody>
      </p:sp>
    </p:spTree>
    <p:extLst>
      <p:ext uri="{BB962C8B-B14F-4D97-AF65-F5344CB8AC3E}">
        <p14:creationId xmlns:p14="http://schemas.microsoft.com/office/powerpoint/2010/main" val="38887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with a login pag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A17FA403-95C7-332B-1141-65BA34F8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1848465"/>
            <a:ext cx="5288634" cy="4457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B1E3F-3C0F-D11E-0820-806CCF868563}"/>
              </a:ext>
            </a:extLst>
          </p:cNvPr>
          <p:cNvSpPr txBox="1"/>
          <p:nvPr/>
        </p:nvSpPr>
        <p:spPr>
          <a:xfrm>
            <a:off x="202121" y="798378"/>
            <a:ext cx="786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rgbClr val="15799C"/>
                </a:solidFill>
                <a:latin typeface="Aeonik" panose="020B0503030300000000" pitchFamily="34" charset="0"/>
              </a:rPr>
              <a:t>Access to e-learning - Pūkoro</a:t>
            </a:r>
            <a:endParaRPr lang="en-US" sz="4400" b="1" dirty="0">
              <a:solidFill>
                <a:srgbClr val="15799C"/>
              </a:solidFill>
              <a:latin typeface="Aeonik" panose="020B05030303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3D91A-33C8-00EA-9C08-AE9462A7CE4E}"/>
              </a:ext>
            </a:extLst>
          </p:cNvPr>
          <p:cNvSpPr txBox="1"/>
          <p:nvPr/>
        </p:nvSpPr>
        <p:spPr>
          <a:xfrm>
            <a:off x="661852" y="3085363"/>
            <a:ext cx="521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Aeonik" panose="020B0503030300000000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to www.pukorolearning.co.nz</a:t>
            </a:r>
            <a:endParaRPr lang="en-US" sz="2400" dirty="0">
              <a:latin typeface="Aeonik" panose="020B05030303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92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 Pou - Brand Colours">
      <a:dk1>
        <a:srgbClr val="000000"/>
      </a:dk1>
      <a:lt1>
        <a:srgbClr val="FFFFFF"/>
      </a:lt1>
      <a:dk2>
        <a:srgbClr val="585E68"/>
      </a:dk2>
      <a:lt2>
        <a:srgbClr val="DEE4ED"/>
      </a:lt2>
      <a:accent1>
        <a:srgbClr val="70C45D"/>
      </a:accent1>
      <a:accent2>
        <a:srgbClr val="00C7EC"/>
      </a:accent2>
      <a:accent3>
        <a:srgbClr val="F49D6D"/>
      </a:accent3>
      <a:accent4>
        <a:srgbClr val="EAB61B"/>
      </a:accent4>
      <a:accent5>
        <a:srgbClr val="B4C9AF"/>
      </a:accent5>
      <a:accent6>
        <a:srgbClr val="9394B6"/>
      </a:accent6>
      <a:hlink>
        <a:srgbClr val="E78B8E"/>
      </a:hlink>
      <a:folHlink>
        <a:srgbClr val="BC61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 Pou and Blueprint cobranded ppt template" id="{F60281EA-6C8A-4FEF-996D-C1D904B23F33}" vid="{C02E79CA-4ACA-40F8-A4BA-9FD04DF157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036b2f-1ee6-4a72-90b5-e60ea21a0144" xsi:nil="true"/>
    <lcf76f155ced4ddcb4097134ff3c332f xmlns="f9418fdb-10cd-47b2-93bb-348b957f1640">
      <Terms xmlns="http://schemas.microsoft.com/office/infopath/2007/PartnerControls"/>
    </lcf76f155ced4ddcb4097134ff3c332f>
    <_Flow_SignoffStatus xmlns="f9418fdb-10cd-47b2-93bb-348b957f16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84638B572D1468A53F89599AE4F5A" ma:contentTypeVersion="20" ma:contentTypeDescription="Create a new document." ma:contentTypeScope="" ma:versionID="ed76e062db2dd0fdb16b2c2bc1a6ef09">
  <xsd:schema xmlns:xsd="http://www.w3.org/2001/XMLSchema" xmlns:xs="http://www.w3.org/2001/XMLSchema" xmlns:p="http://schemas.microsoft.com/office/2006/metadata/properties" xmlns:ns2="f9418fdb-10cd-47b2-93bb-348b957f1640" xmlns:ns3="1d6a90a6-4f54-4d1f-aafe-85d10adc6365" xmlns:ns4="24036b2f-1ee6-4a72-90b5-e60ea21a0144" targetNamespace="http://schemas.microsoft.com/office/2006/metadata/properties" ma:root="true" ma:fieldsID="e3595cf4ddb4826b0435563e265c38e2" ns2:_="" ns3:_="" ns4:_="">
    <xsd:import namespace="f9418fdb-10cd-47b2-93bb-348b957f1640"/>
    <xsd:import namespace="1d6a90a6-4f54-4d1f-aafe-85d10adc6365"/>
    <xsd:import namespace="24036b2f-1ee6-4a72-90b5-e60ea21a01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18fdb-10cd-47b2-93bb-348b957f1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30c194-a10f-45cf-b8ac-c2c77eb901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_x0024_Resources_x003a_core_x002c_Signoff_Status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90a6-4f54-4d1f-aafe-85d10adc6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36b2f-1ee6-4a72-90b5-e60ea21a014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abbfb8-c7cc-40bd-8bc4-116c6c78f852}" ma:internalName="TaxCatchAll" ma:showField="CatchAllData" ma:web="1d6a90a6-4f54-4d1f-aafe-85d10adc6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7DA29C-E02E-4200-BCA5-22582975FEE5}">
  <ds:schemaRefs>
    <ds:schemaRef ds:uri="f9418fdb-10cd-47b2-93bb-348b957f1640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24036b2f-1ee6-4a72-90b5-e60ea21a0144"/>
    <ds:schemaRef ds:uri="1d6a90a6-4f54-4d1f-aafe-85d10adc6365"/>
  </ds:schemaRefs>
</ds:datastoreItem>
</file>

<file path=customXml/itemProps2.xml><?xml version="1.0" encoding="utf-8"?>
<ds:datastoreItem xmlns:ds="http://schemas.openxmlformats.org/officeDocument/2006/customXml" ds:itemID="{B779D348-E141-4B1E-8524-EBBB408751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91F62-3C54-4236-BF13-39D919DE1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18fdb-10cd-47b2-93bb-348b957f1640"/>
    <ds:schemaRef ds:uri="1d6a90a6-4f54-4d1f-aafe-85d10adc6365"/>
    <ds:schemaRef ds:uri="24036b2f-1ee6-4a72-90b5-e60ea21a01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 Pou and Blueprint cobranded ppt template</Template>
  <TotalTime>23058</TotalTime>
  <Words>1018</Words>
  <Application>Microsoft Office PowerPoint</Application>
  <PresentationFormat>Widescreen</PresentationFormat>
  <Paragraphs>139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Aeonik</vt:lpstr>
      <vt:lpstr>Arial</vt:lpstr>
      <vt:lpstr>Calibri</vt:lpstr>
      <vt:lpstr>Wingdings</vt:lpstr>
      <vt:lpstr>Office Theme</vt:lpstr>
      <vt:lpstr> Supervision - Reflective practice</vt:lpstr>
      <vt:lpstr>Reflective practice - supervision</vt:lpstr>
      <vt:lpstr>Cultural safety in Supervision</vt:lpstr>
      <vt:lpstr>What is Reflective practice</vt:lpstr>
      <vt:lpstr>Protecting your wellbeing</vt:lpstr>
      <vt:lpstr>Supervisors</vt:lpstr>
      <vt:lpstr>Supervisee</vt:lpstr>
      <vt:lpstr>Access to e-learning</vt:lpstr>
      <vt:lpstr>PowerPoint Presentation</vt:lpstr>
      <vt:lpstr>Contracting</vt:lpstr>
      <vt:lpstr>Mana enhancing practice</vt:lpstr>
      <vt:lpstr>What to bring</vt:lpstr>
      <vt:lpstr>7 simple skills </vt:lpstr>
      <vt:lpstr>7 simple skills</vt:lpstr>
      <vt:lpstr>WHOA to GO </vt:lpstr>
      <vt:lpstr>WHOA to GO </vt:lpstr>
      <vt:lpstr>WHOA to GO </vt:lpstr>
      <vt:lpstr>Supervision in Action</vt:lpstr>
      <vt:lpstr>   Connecting to courage in supervision (Weld 2021)</vt:lpstr>
      <vt:lpstr>       jacqui.hampton@tepou.co.nz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&amp; Addiction Nursing</dc:title>
  <dc:creator>Jacqui Hampton</dc:creator>
  <cp:lastModifiedBy>Abigail McDonald</cp:lastModifiedBy>
  <cp:revision>9</cp:revision>
  <cp:lastPrinted>2023-04-26T05:10:44Z</cp:lastPrinted>
  <dcterms:created xsi:type="dcterms:W3CDTF">2023-04-16T22:09:39Z</dcterms:created>
  <dcterms:modified xsi:type="dcterms:W3CDTF">2025-06-11T22:37:09Z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0x01010025B84638B572D1468A53F89599AE4F5A</vt:lpwstr>
  </property>
  <property fmtid="{D5CDD505-2E9C-101B-9397-08002B2CF9AE}" pid="3" name="MediaServiceImageTags">
    <vt:lpwstr/>
  </property>
</Properties>
</file>