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Poppins Bold" charset="1" panose="00000800000000000000"/>
      <p:regular r:id="rId17"/>
    </p:embeddedFont>
    <p:embeddedFont>
      <p:font typeface="Poppins" charset="1" panose="000005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4770" y="467602"/>
            <a:ext cx="17438460" cy="9351796"/>
            <a:chOff x="0" y="0"/>
            <a:chExt cx="4592845" cy="2463024"/>
          </a:xfrm>
        </p:grpSpPr>
        <p:sp>
          <p:nvSpPr>
            <p:cNvPr name="Freeform 3" id="3"/>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4" id="4"/>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AutoShape 5" id="5"/>
          <p:cNvSpPr/>
          <p:nvPr/>
        </p:nvSpPr>
        <p:spPr>
          <a:xfrm rot="0">
            <a:off x="1614438" y="6223423"/>
            <a:ext cx="1170156" cy="108286"/>
          </a:xfrm>
          <a:prstGeom prst="rect">
            <a:avLst/>
          </a:prstGeom>
          <a:solidFill>
            <a:srgbClr val="0000FD"/>
          </a:solidFill>
        </p:spPr>
      </p:sp>
      <p:sp>
        <p:nvSpPr>
          <p:cNvPr name="Freeform 6" id="6"/>
          <p:cNvSpPr/>
          <p:nvPr/>
        </p:nvSpPr>
        <p:spPr>
          <a:xfrm flipH="false" flipV="false" rot="0">
            <a:off x="8847493" y="2516244"/>
            <a:ext cx="7617592" cy="4894303"/>
          </a:xfrm>
          <a:custGeom>
            <a:avLst/>
            <a:gdLst/>
            <a:ahLst/>
            <a:cxnLst/>
            <a:rect r="r" b="b" t="t" l="l"/>
            <a:pathLst>
              <a:path h="4894303" w="7617592">
                <a:moveTo>
                  <a:pt x="0" y="0"/>
                </a:moveTo>
                <a:lnTo>
                  <a:pt x="7617592" y="0"/>
                </a:lnTo>
                <a:lnTo>
                  <a:pt x="7617592" y="4894303"/>
                </a:lnTo>
                <a:lnTo>
                  <a:pt x="0" y="4894303"/>
                </a:lnTo>
                <a:lnTo>
                  <a:pt x="0" y="0"/>
                </a:lnTo>
                <a:close/>
              </a:path>
            </a:pathLst>
          </a:custGeom>
          <a:blipFill>
            <a:blip r:embed="rId2"/>
            <a:stretch>
              <a:fillRect l="0" t="0" r="0" b="0"/>
            </a:stretch>
          </a:blipFill>
        </p:spPr>
      </p:sp>
      <p:sp>
        <p:nvSpPr>
          <p:cNvPr name="TextBox 7" id="7"/>
          <p:cNvSpPr txBox="true"/>
          <p:nvPr/>
        </p:nvSpPr>
        <p:spPr>
          <a:xfrm rot="0">
            <a:off x="1614438" y="6550784"/>
            <a:ext cx="6714974" cy="1263015"/>
          </a:xfrm>
          <a:prstGeom prst="rect">
            <a:avLst/>
          </a:prstGeom>
        </p:spPr>
        <p:txBody>
          <a:bodyPr anchor="t" rtlCol="false" tIns="0" lIns="0" bIns="0" rIns="0">
            <a:spAutoFit/>
          </a:bodyPr>
          <a:lstStyle/>
          <a:p>
            <a:pPr algn="l">
              <a:lnSpc>
                <a:spcPts val="3359"/>
              </a:lnSpc>
            </a:pPr>
            <a:r>
              <a:rPr lang="en-US" sz="2400" b="true">
                <a:solidFill>
                  <a:srgbClr val="16214B"/>
                </a:solidFill>
                <a:latin typeface="Poppins Bold"/>
                <a:ea typeface="Poppins Bold"/>
                <a:cs typeface="Poppins Bold"/>
                <a:sym typeface="Poppins Bold"/>
              </a:rPr>
              <a:t>Presenters: </a:t>
            </a:r>
          </a:p>
          <a:p>
            <a:pPr algn="l">
              <a:lnSpc>
                <a:spcPts val="3359"/>
              </a:lnSpc>
            </a:pPr>
            <a:r>
              <a:rPr lang="en-US" sz="2400">
                <a:solidFill>
                  <a:srgbClr val="16214B"/>
                </a:solidFill>
                <a:latin typeface="Poppins"/>
                <a:ea typeface="Poppins"/>
                <a:cs typeface="Poppins"/>
                <a:sym typeface="Poppins"/>
              </a:rPr>
              <a:t>Anna Ashton Consumer Advisor</a:t>
            </a:r>
          </a:p>
          <a:p>
            <a:pPr algn="l">
              <a:lnSpc>
                <a:spcPts val="3359"/>
              </a:lnSpc>
              <a:spcBef>
                <a:spcPct val="0"/>
              </a:spcBef>
            </a:pPr>
            <a:r>
              <a:rPr lang="en-US" sz="2400">
                <a:solidFill>
                  <a:srgbClr val="16214B"/>
                </a:solidFill>
                <a:latin typeface="Poppins"/>
                <a:ea typeface="Poppins"/>
                <a:cs typeface="Poppins"/>
                <a:sym typeface="Poppins"/>
              </a:rPr>
              <a:t>Sarah Tomes Family-Whānau Advisor</a:t>
            </a:r>
          </a:p>
        </p:txBody>
      </p:sp>
      <p:sp>
        <p:nvSpPr>
          <p:cNvPr name="TextBox 8" id="8"/>
          <p:cNvSpPr txBox="true"/>
          <p:nvPr/>
        </p:nvSpPr>
        <p:spPr>
          <a:xfrm rot="0">
            <a:off x="1614438" y="1365001"/>
            <a:ext cx="8742796" cy="4574672"/>
          </a:xfrm>
          <a:prstGeom prst="rect">
            <a:avLst/>
          </a:prstGeom>
        </p:spPr>
        <p:txBody>
          <a:bodyPr anchor="t" rtlCol="false" tIns="0" lIns="0" bIns="0" rIns="0">
            <a:spAutoFit/>
          </a:bodyPr>
          <a:lstStyle/>
          <a:p>
            <a:pPr algn="l">
              <a:lnSpc>
                <a:spcPts val="11664"/>
              </a:lnSpc>
            </a:pPr>
            <a:r>
              <a:rPr lang="en-US" sz="10800" b="true">
                <a:solidFill>
                  <a:srgbClr val="0000FD"/>
                </a:solidFill>
                <a:latin typeface="Poppins Bold"/>
                <a:ea typeface="Poppins Bold"/>
                <a:cs typeface="Poppins Bold"/>
                <a:sym typeface="Poppins Bold"/>
              </a:rPr>
              <a:t>Engaging Family Whānau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4770" y="467602"/>
            <a:ext cx="17438460" cy="9351796"/>
            <a:chOff x="0" y="0"/>
            <a:chExt cx="4592845" cy="2463024"/>
          </a:xfrm>
        </p:grpSpPr>
        <p:sp>
          <p:nvSpPr>
            <p:cNvPr name="Freeform 3" id="3"/>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4" id="4"/>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TextBox 5" id="5"/>
          <p:cNvSpPr txBox="true"/>
          <p:nvPr/>
        </p:nvSpPr>
        <p:spPr>
          <a:xfrm rot="0">
            <a:off x="1028700" y="1062867"/>
            <a:ext cx="15084599"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AUDITING</a:t>
            </a:r>
          </a:p>
        </p:txBody>
      </p:sp>
      <p:sp>
        <p:nvSpPr>
          <p:cNvPr name="TextBox 6" id="6"/>
          <p:cNvSpPr txBox="true"/>
          <p:nvPr/>
        </p:nvSpPr>
        <p:spPr>
          <a:xfrm rot="0">
            <a:off x="1028700" y="3363834"/>
            <a:ext cx="10982968" cy="18326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Audits like this give our Advisory Group the information needed to develop solutions and our Engine Group and Family-Whānau Champions specific actions to take to make improvements. It’s also nice to be able to celebrate areas that are doing well.</a:t>
            </a:r>
          </a:p>
        </p:txBody>
      </p:sp>
      <p:sp>
        <p:nvSpPr>
          <p:cNvPr name="TextBox 7" id="7"/>
          <p:cNvSpPr txBox="true"/>
          <p:nvPr/>
        </p:nvSpPr>
        <p:spPr>
          <a:xfrm rot="0">
            <a:off x="1028700" y="2283699"/>
            <a:ext cx="10982968" cy="918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We have recently made an audit checklist (adapted from existing examples) for our Family-Whānau Champions to use. </a:t>
            </a:r>
          </a:p>
        </p:txBody>
      </p:sp>
      <p:sp>
        <p:nvSpPr>
          <p:cNvPr name="Freeform 8" id="8"/>
          <p:cNvSpPr/>
          <p:nvPr/>
        </p:nvSpPr>
        <p:spPr>
          <a:xfrm flipH="false" flipV="false" rot="-160132">
            <a:off x="11790793" y="1082166"/>
            <a:ext cx="5068747" cy="4061334"/>
          </a:xfrm>
          <a:custGeom>
            <a:avLst/>
            <a:gdLst/>
            <a:ahLst/>
            <a:cxnLst/>
            <a:rect r="r" b="b" t="t" l="l"/>
            <a:pathLst>
              <a:path h="4061334" w="5068747">
                <a:moveTo>
                  <a:pt x="0" y="0"/>
                </a:moveTo>
                <a:lnTo>
                  <a:pt x="5068748" y="0"/>
                </a:lnTo>
                <a:lnTo>
                  <a:pt x="5068748" y="4061334"/>
                </a:lnTo>
                <a:lnTo>
                  <a:pt x="0" y="4061334"/>
                </a:lnTo>
                <a:lnTo>
                  <a:pt x="0" y="0"/>
                </a:lnTo>
                <a:close/>
              </a:path>
            </a:pathLst>
          </a:custGeom>
          <a:blipFill>
            <a:blip r:embed="rId2"/>
            <a:stretch>
              <a:fillRect l="0" t="0" r="0" b="0"/>
            </a:stretch>
          </a:blipFill>
        </p:spPr>
      </p:sp>
      <p:sp>
        <p:nvSpPr>
          <p:cNvPr name="Freeform 9" id="9"/>
          <p:cNvSpPr/>
          <p:nvPr/>
        </p:nvSpPr>
        <p:spPr>
          <a:xfrm flipH="false" flipV="false" rot="164520">
            <a:off x="11739977" y="4752507"/>
            <a:ext cx="5223289" cy="2383126"/>
          </a:xfrm>
          <a:custGeom>
            <a:avLst/>
            <a:gdLst/>
            <a:ahLst/>
            <a:cxnLst/>
            <a:rect r="r" b="b" t="t" l="l"/>
            <a:pathLst>
              <a:path h="2383126" w="5223289">
                <a:moveTo>
                  <a:pt x="0" y="0"/>
                </a:moveTo>
                <a:lnTo>
                  <a:pt x="5223289" y="0"/>
                </a:lnTo>
                <a:lnTo>
                  <a:pt x="5223289" y="2383126"/>
                </a:lnTo>
                <a:lnTo>
                  <a:pt x="0" y="2383126"/>
                </a:lnTo>
                <a:lnTo>
                  <a:pt x="0" y="0"/>
                </a:lnTo>
                <a:close/>
              </a:path>
            </a:pathLst>
          </a:custGeom>
          <a:blipFill>
            <a:blip r:embed="rId3"/>
            <a:stretch>
              <a:fillRect l="0" t="0" r="0" b="0"/>
            </a:stretch>
          </a:blipFill>
        </p:spPr>
      </p:sp>
      <p:sp>
        <p:nvSpPr>
          <p:cNvPr name="Freeform 10" id="10"/>
          <p:cNvSpPr/>
          <p:nvPr/>
        </p:nvSpPr>
        <p:spPr>
          <a:xfrm flipH="false" flipV="false" rot="0">
            <a:off x="11817248" y="6694837"/>
            <a:ext cx="5068747" cy="2711780"/>
          </a:xfrm>
          <a:custGeom>
            <a:avLst/>
            <a:gdLst/>
            <a:ahLst/>
            <a:cxnLst/>
            <a:rect r="r" b="b" t="t" l="l"/>
            <a:pathLst>
              <a:path h="2711780" w="5068747">
                <a:moveTo>
                  <a:pt x="0" y="0"/>
                </a:moveTo>
                <a:lnTo>
                  <a:pt x="5068747" y="0"/>
                </a:lnTo>
                <a:lnTo>
                  <a:pt x="5068747" y="2711780"/>
                </a:lnTo>
                <a:lnTo>
                  <a:pt x="0" y="2711780"/>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62867"/>
            <a:ext cx="15084599"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SURVEYING</a:t>
            </a:r>
          </a:p>
        </p:txBody>
      </p:sp>
      <p:grpSp>
        <p:nvGrpSpPr>
          <p:cNvPr name="Group 3" id="3"/>
          <p:cNvGrpSpPr/>
          <p:nvPr/>
        </p:nvGrpSpPr>
        <p:grpSpPr>
          <a:xfrm rot="0">
            <a:off x="424770" y="467602"/>
            <a:ext cx="17438460" cy="9351796"/>
            <a:chOff x="0" y="0"/>
            <a:chExt cx="4592845" cy="2463024"/>
          </a:xfrm>
        </p:grpSpPr>
        <p:sp>
          <p:nvSpPr>
            <p:cNvPr name="Freeform 4" id="4"/>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5" id="5"/>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Freeform 6" id="6"/>
          <p:cNvSpPr/>
          <p:nvPr/>
        </p:nvSpPr>
        <p:spPr>
          <a:xfrm flipH="false" flipV="false" rot="240829">
            <a:off x="12297110" y="1268584"/>
            <a:ext cx="4181367" cy="5952124"/>
          </a:xfrm>
          <a:custGeom>
            <a:avLst/>
            <a:gdLst/>
            <a:ahLst/>
            <a:cxnLst/>
            <a:rect r="r" b="b" t="t" l="l"/>
            <a:pathLst>
              <a:path h="5952124" w="4181367">
                <a:moveTo>
                  <a:pt x="0" y="0"/>
                </a:moveTo>
                <a:lnTo>
                  <a:pt x="4181368" y="0"/>
                </a:lnTo>
                <a:lnTo>
                  <a:pt x="4181368" y="5952124"/>
                </a:lnTo>
                <a:lnTo>
                  <a:pt x="0" y="5952124"/>
                </a:lnTo>
                <a:lnTo>
                  <a:pt x="0" y="0"/>
                </a:lnTo>
                <a:close/>
              </a:path>
            </a:pathLst>
          </a:custGeom>
          <a:blipFill>
            <a:blip r:embed="rId2"/>
            <a:stretch>
              <a:fillRect l="0" t="0" r="0" b="0"/>
            </a:stretch>
          </a:blipFill>
        </p:spPr>
      </p:sp>
      <p:sp>
        <p:nvSpPr>
          <p:cNvPr name="Freeform 7" id="7"/>
          <p:cNvSpPr/>
          <p:nvPr/>
        </p:nvSpPr>
        <p:spPr>
          <a:xfrm flipH="false" flipV="false" rot="-79157">
            <a:off x="13844483" y="5840995"/>
            <a:ext cx="3235697" cy="3037511"/>
          </a:xfrm>
          <a:custGeom>
            <a:avLst/>
            <a:gdLst/>
            <a:ahLst/>
            <a:cxnLst/>
            <a:rect r="r" b="b" t="t" l="l"/>
            <a:pathLst>
              <a:path h="3037511" w="3235697">
                <a:moveTo>
                  <a:pt x="0" y="0"/>
                </a:moveTo>
                <a:lnTo>
                  <a:pt x="3235698" y="0"/>
                </a:lnTo>
                <a:lnTo>
                  <a:pt x="3235698" y="3037511"/>
                </a:lnTo>
                <a:lnTo>
                  <a:pt x="0" y="3037511"/>
                </a:lnTo>
                <a:lnTo>
                  <a:pt x="0" y="0"/>
                </a:lnTo>
                <a:close/>
              </a:path>
            </a:pathLst>
          </a:custGeom>
          <a:blipFill>
            <a:blip r:embed="rId3"/>
            <a:stretch>
              <a:fillRect l="0" t="0" r="0" b="0"/>
            </a:stretch>
          </a:blipFill>
        </p:spPr>
      </p:sp>
      <p:sp>
        <p:nvSpPr>
          <p:cNvPr name="TextBox 8" id="8"/>
          <p:cNvSpPr txBox="true"/>
          <p:nvPr/>
        </p:nvSpPr>
        <p:spPr>
          <a:xfrm rot="0">
            <a:off x="1028700" y="2225653"/>
            <a:ext cx="9929980" cy="918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To measure our efficacy and provide direction for initiatives we have a staff survey.</a:t>
            </a:r>
          </a:p>
        </p:txBody>
      </p:sp>
      <p:sp>
        <p:nvSpPr>
          <p:cNvPr name="TextBox 9" id="9"/>
          <p:cNvSpPr txBox="true"/>
          <p:nvPr/>
        </p:nvSpPr>
        <p:spPr>
          <a:xfrm rot="0">
            <a:off x="1028700" y="3326436"/>
            <a:ext cx="9929980" cy="918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We are able to pinpoint which areas or professions have specific barriers or training needs that we can address.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4770" y="467602"/>
            <a:ext cx="17438460" cy="9351796"/>
            <a:chOff x="0" y="0"/>
            <a:chExt cx="4592845" cy="2463024"/>
          </a:xfrm>
        </p:grpSpPr>
        <p:sp>
          <p:nvSpPr>
            <p:cNvPr name="Freeform 3" id="3"/>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4" id="4"/>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233983">
            <a:off x="12225229" y="2261559"/>
            <a:ext cx="4370076" cy="6209700"/>
          </a:xfrm>
          <a:custGeom>
            <a:avLst/>
            <a:gdLst/>
            <a:ahLst/>
            <a:cxnLst/>
            <a:rect r="r" b="b" t="t" l="l"/>
            <a:pathLst>
              <a:path h="6209700" w="4370076">
                <a:moveTo>
                  <a:pt x="0" y="0"/>
                </a:moveTo>
                <a:lnTo>
                  <a:pt x="4370076" y="0"/>
                </a:lnTo>
                <a:lnTo>
                  <a:pt x="4370076" y="6209699"/>
                </a:lnTo>
                <a:lnTo>
                  <a:pt x="0" y="6209699"/>
                </a:lnTo>
                <a:lnTo>
                  <a:pt x="0" y="0"/>
                </a:lnTo>
                <a:close/>
              </a:path>
            </a:pathLst>
          </a:custGeom>
          <a:blipFill>
            <a:blip r:embed="rId2"/>
            <a:stretch>
              <a:fillRect l="0" t="0" r="0" b="0"/>
            </a:stretch>
          </a:blipFill>
        </p:spPr>
      </p:sp>
      <p:sp>
        <p:nvSpPr>
          <p:cNvPr name="TextBox 6" id="6"/>
          <p:cNvSpPr txBox="true"/>
          <p:nvPr/>
        </p:nvSpPr>
        <p:spPr>
          <a:xfrm rot="0">
            <a:off x="1028700" y="1062867"/>
            <a:ext cx="11321620"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HOW WE WORK</a:t>
            </a:r>
          </a:p>
        </p:txBody>
      </p:sp>
      <p:sp>
        <p:nvSpPr>
          <p:cNvPr name="TextBox 7" id="7"/>
          <p:cNvSpPr txBox="true"/>
          <p:nvPr/>
        </p:nvSpPr>
        <p:spPr>
          <a:xfrm rot="0">
            <a:off x="1028700" y="3396713"/>
            <a:ext cx="10990426" cy="13754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Based on the Supporting Parents Healthy Children guidelines but we widened our scope to cover all types of family-whānau (not just tāngata whai ora with tamariki).</a:t>
            </a:r>
          </a:p>
        </p:txBody>
      </p:sp>
      <p:sp>
        <p:nvSpPr>
          <p:cNvPr name="TextBox 8" id="8"/>
          <p:cNvSpPr txBox="true"/>
          <p:nvPr/>
        </p:nvSpPr>
        <p:spPr>
          <a:xfrm rot="0">
            <a:off x="1028700" y="2297528"/>
            <a:ext cx="10990426" cy="918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The purpose of our committee is to improve outcomes for family-whānau supporting a loved one accessing SMHS. </a:t>
            </a:r>
          </a:p>
        </p:txBody>
      </p:sp>
      <p:sp>
        <p:nvSpPr>
          <p:cNvPr name="TextBox 9" id="9"/>
          <p:cNvSpPr txBox="true"/>
          <p:nvPr/>
        </p:nvSpPr>
        <p:spPr>
          <a:xfrm rot="0">
            <a:off x="1028700" y="4953098"/>
            <a:ext cx="10990426" cy="13754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Our staff are really busy but we wanted to ensure representation across the service clusters so we have a more flexible committee structure to support this and maintain our momentum.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4770" y="467602"/>
            <a:ext cx="17438460" cy="9351796"/>
            <a:chOff x="0" y="0"/>
            <a:chExt cx="4592845" cy="2463024"/>
          </a:xfrm>
        </p:grpSpPr>
        <p:sp>
          <p:nvSpPr>
            <p:cNvPr name="Freeform 3" id="3"/>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4" id="4"/>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233983">
            <a:off x="12225229" y="2261559"/>
            <a:ext cx="4370076" cy="6209700"/>
          </a:xfrm>
          <a:custGeom>
            <a:avLst/>
            <a:gdLst/>
            <a:ahLst/>
            <a:cxnLst/>
            <a:rect r="r" b="b" t="t" l="l"/>
            <a:pathLst>
              <a:path h="6209700" w="4370076">
                <a:moveTo>
                  <a:pt x="0" y="0"/>
                </a:moveTo>
                <a:lnTo>
                  <a:pt x="4370076" y="0"/>
                </a:lnTo>
                <a:lnTo>
                  <a:pt x="4370076" y="6209699"/>
                </a:lnTo>
                <a:lnTo>
                  <a:pt x="0" y="6209699"/>
                </a:lnTo>
                <a:lnTo>
                  <a:pt x="0" y="0"/>
                </a:lnTo>
                <a:close/>
              </a:path>
            </a:pathLst>
          </a:custGeom>
          <a:blipFill>
            <a:blip r:embed="rId2"/>
            <a:stretch>
              <a:fillRect l="0" t="0" r="0" b="0"/>
            </a:stretch>
          </a:blipFill>
        </p:spPr>
      </p:sp>
      <p:sp>
        <p:nvSpPr>
          <p:cNvPr name="TextBox 6" id="6"/>
          <p:cNvSpPr txBox="true"/>
          <p:nvPr/>
        </p:nvSpPr>
        <p:spPr>
          <a:xfrm rot="0">
            <a:off x="1028700" y="1062867"/>
            <a:ext cx="11321620"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HOW WE WORK</a:t>
            </a:r>
          </a:p>
        </p:txBody>
      </p:sp>
      <p:sp>
        <p:nvSpPr>
          <p:cNvPr name="TextBox 7" id="7"/>
          <p:cNvSpPr txBox="true"/>
          <p:nvPr/>
        </p:nvSpPr>
        <p:spPr>
          <a:xfrm rot="0">
            <a:off x="1028700" y="2268960"/>
            <a:ext cx="10638785" cy="36614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Advisory Group:</a:t>
            </a:r>
          </a:p>
          <a:p>
            <a:pPr algn="l" marL="518160" indent="-259080" lvl="1">
              <a:lnSpc>
                <a:spcPts val="3600"/>
              </a:lnSpc>
              <a:buFont typeface="Arial"/>
              <a:buChar char="•"/>
            </a:pPr>
            <a:r>
              <a:rPr lang="en-US" sz="2400">
                <a:solidFill>
                  <a:srgbClr val="16214B"/>
                </a:solidFill>
                <a:latin typeface="Poppins"/>
                <a:ea typeface="Poppins"/>
                <a:cs typeface="Poppins"/>
                <a:sym typeface="Poppins"/>
              </a:rPr>
              <a:t>Consists of Family Champions (clinicians who promote Family-Whānau Engagement in their service), Social Work, Lived Experience, NGOs, Quality, Pukenga Atawhai. </a:t>
            </a:r>
          </a:p>
          <a:p>
            <a:pPr algn="l" marL="518160" indent="-259080" lvl="1">
              <a:lnSpc>
                <a:spcPts val="3600"/>
              </a:lnSpc>
              <a:buFont typeface="Arial"/>
              <a:buChar char="•"/>
            </a:pPr>
            <a:r>
              <a:rPr lang="en-US" sz="2400">
                <a:solidFill>
                  <a:srgbClr val="16214B"/>
                </a:solidFill>
                <a:latin typeface="Poppins"/>
                <a:ea typeface="Poppins"/>
                <a:cs typeface="Poppins"/>
                <a:sym typeface="Poppins"/>
              </a:rPr>
              <a:t>Develops family-whānau engagement initiatives based on group member feedback and discussion.</a:t>
            </a:r>
          </a:p>
          <a:p>
            <a:pPr algn="l" marL="518160" indent="-259080" lvl="1">
              <a:lnSpc>
                <a:spcPts val="3600"/>
              </a:lnSpc>
              <a:buFont typeface="Arial"/>
              <a:buChar char="•"/>
            </a:pPr>
            <a:r>
              <a:rPr lang="en-US" sz="2400">
                <a:solidFill>
                  <a:srgbClr val="16214B"/>
                </a:solidFill>
                <a:latin typeface="Poppins"/>
                <a:ea typeface="Poppins"/>
                <a:cs typeface="Poppins"/>
                <a:sym typeface="Poppins"/>
              </a:rPr>
              <a:t>Having NGOs as part of our Advisory Group helps us break down silos in our area and creates a more reciprocal relationship.</a:t>
            </a:r>
          </a:p>
        </p:txBody>
      </p:sp>
      <p:sp>
        <p:nvSpPr>
          <p:cNvPr name="TextBox 8" id="8"/>
          <p:cNvSpPr txBox="true"/>
          <p:nvPr/>
        </p:nvSpPr>
        <p:spPr>
          <a:xfrm rot="0">
            <a:off x="1028700" y="6079189"/>
            <a:ext cx="10638785" cy="18326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Engine Group</a:t>
            </a:r>
          </a:p>
          <a:p>
            <a:pPr algn="l" marL="518160" indent="-259080" lvl="1">
              <a:lnSpc>
                <a:spcPts val="3600"/>
              </a:lnSpc>
              <a:buFont typeface="Arial"/>
              <a:buChar char="•"/>
            </a:pPr>
            <a:r>
              <a:rPr lang="en-US" sz="2400">
                <a:solidFill>
                  <a:srgbClr val="16214B"/>
                </a:solidFill>
                <a:latin typeface="Poppins"/>
                <a:ea typeface="Poppins"/>
                <a:cs typeface="Poppins"/>
                <a:sym typeface="Poppins"/>
              </a:rPr>
              <a:t>Representatives from each of the above. </a:t>
            </a:r>
          </a:p>
          <a:p>
            <a:pPr algn="l" marL="518160" indent="-259080" lvl="1">
              <a:lnSpc>
                <a:spcPts val="3600"/>
              </a:lnSpc>
              <a:buFont typeface="Arial"/>
              <a:buChar char="•"/>
            </a:pPr>
            <a:r>
              <a:rPr lang="en-US" sz="2400">
                <a:solidFill>
                  <a:srgbClr val="16214B"/>
                </a:solidFill>
                <a:latin typeface="Poppins"/>
                <a:ea typeface="Poppins"/>
                <a:cs typeface="Poppins"/>
                <a:sym typeface="Poppins"/>
              </a:rPr>
              <a:t>Capacity to carry out initiatives and reports back to the Advisory Group.</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62867"/>
            <a:ext cx="15084599"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FAMILY-WHĀNAU CHAMPIONS</a:t>
            </a:r>
          </a:p>
        </p:txBody>
      </p:sp>
      <p:grpSp>
        <p:nvGrpSpPr>
          <p:cNvPr name="Group 3" id="3"/>
          <p:cNvGrpSpPr/>
          <p:nvPr/>
        </p:nvGrpSpPr>
        <p:grpSpPr>
          <a:xfrm rot="0">
            <a:off x="424770" y="467602"/>
            <a:ext cx="17438460" cy="9351796"/>
            <a:chOff x="0" y="0"/>
            <a:chExt cx="4592845" cy="2463024"/>
          </a:xfrm>
        </p:grpSpPr>
        <p:sp>
          <p:nvSpPr>
            <p:cNvPr name="Freeform 4" id="4"/>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5" id="5"/>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Freeform 6" id="6"/>
          <p:cNvSpPr/>
          <p:nvPr/>
        </p:nvSpPr>
        <p:spPr>
          <a:xfrm flipH="false" flipV="false" rot="0">
            <a:off x="13005417" y="2580001"/>
            <a:ext cx="3709137" cy="5224137"/>
          </a:xfrm>
          <a:custGeom>
            <a:avLst/>
            <a:gdLst/>
            <a:ahLst/>
            <a:cxnLst/>
            <a:rect r="r" b="b" t="t" l="l"/>
            <a:pathLst>
              <a:path h="5224137" w="3709137">
                <a:moveTo>
                  <a:pt x="0" y="0"/>
                </a:moveTo>
                <a:lnTo>
                  <a:pt x="3709137" y="0"/>
                </a:lnTo>
                <a:lnTo>
                  <a:pt x="3709137" y="5224136"/>
                </a:lnTo>
                <a:lnTo>
                  <a:pt x="0" y="5224136"/>
                </a:lnTo>
                <a:lnTo>
                  <a:pt x="0" y="0"/>
                </a:lnTo>
                <a:close/>
              </a:path>
            </a:pathLst>
          </a:custGeom>
          <a:blipFill>
            <a:blip r:embed="rId2"/>
            <a:stretch>
              <a:fillRect l="0" t="0" r="0" b="0"/>
            </a:stretch>
          </a:blipFill>
        </p:spPr>
      </p:sp>
      <p:sp>
        <p:nvSpPr>
          <p:cNvPr name="Freeform 7" id="7"/>
          <p:cNvSpPr/>
          <p:nvPr/>
        </p:nvSpPr>
        <p:spPr>
          <a:xfrm flipH="false" flipV="false" rot="318329">
            <a:off x="12463546" y="6223360"/>
            <a:ext cx="4771793" cy="2469403"/>
          </a:xfrm>
          <a:custGeom>
            <a:avLst/>
            <a:gdLst/>
            <a:ahLst/>
            <a:cxnLst/>
            <a:rect r="r" b="b" t="t" l="l"/>
            <a:pathLst>
              <a:path h="2469403" w="4771793">
                <a:moveTo>
                  <a:pt x="0" y="0"/>
                </a:moveTo>
                <a:lnTo>
                  <a:pt x="4771793" y="0"/>
                </a:lnTo>
                <a:lnTo>
                  <a:pt x="4771793" y="2469403"/>
                </a:lnTo>
                <a:lnTo>
                  <a:pt x="0" y="2469403"/>
                </a:lnTo>
                <a:lnTo>
                  <a:pt x="0" y="0"/>
                </a:lnTo>
                <a:close/>
              </a:path>
            </a:pathLst>
          </a:custGeom>
          <a:blipFill>
            <a:blip r:embed="rId3"/>
            <a:stretch>
              <a:fillRect l="0" t="0" r="0" b="0"/>
            </a:stretch>
          </a:blipFill>
        </p:spPr>
      </p:sp>
      <p:sp>
        <p:nvSpPr>
          <p:cNvPr name="TextBox 8" id="8"/>
          <p:cNvSpPr txBox="true"/>
          <p:nvPr/>
        </p:nvSpPr>
        <p:spPr>
          <a:xfrm rot="0">
            <a:off x="1028700" y="2297528"/>
            <a:ext cx="9929980" cy="3204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What are Family-Whānau Champions?</a:t>
            </a:r>
          </a:p>
          <a:p>
            <a:pPr algn="l" marL="518160" indent="-259080" lvl="1">
              <a:lnSpc>
                <a:spcPts val="3600"/>
              </a:lnSpc>
              <a:buFont typeface="Arial"/>
              <a:buChar char="•"/>
            </a:pPr>
            <a:r>
              <a:rPr lang="en-US" sz="2400">
                <a:solidFill>
                  <a:srgbClr val="16214B"/>
                </a:solidFill>
                <a:latin typeface="Poppins"/>
                <a:ea typeface="Poppins"/>
                <a:cs typeface="Poppins"/>
                <a:sym typeface="Poppins"/>
              </a:rPr>
              <a:t>E</a:t>
            </a:r>
            <a:r>
              <a:rPr lang="en-US" sz="2400">
                <a:solidFill>
                  <a:srgbClr val="16214B"/>
                </a:solidFill>
                <a:latin typeface="Poppins"/>
                <a:ea typeface="Poppins"/>
                <a:cs typeface="Poppins"/>
                <a:sym typeface="Poppins"/>
              </a:rPr>
              <a:t>xperienced at working alongside family-whānau. </a:t>
            </a:r>
          </a:p>
          <a:p>
            <a:pPr algn="l" marL="518160" indent="-259080" lvl="1">
              <a:lnSpc>
                <a:spcPts val="3600"/>
              </a:lnSpc>
              <a:buFont typeface="Arial"/>
              <a:buChar char="•"/>
            </a:pPr>
            <a:r>
              <a:rPr lang="en-US" sz="2400">
                <a:solidFill>
                  <a:srgbClr val="16214B"/>
                </a:solidFill>
                <a:latin typeface="Poppins"/>
                <a:ea typeface="Poppins"/>
                <a:cs typeface="Poppins"/>
                <a:sym typeface="Poppins"/>
              </a:rPr>
              <a:t>Committed to mentoring and educating team members.</a:t>
            </a:r>
          </a:p>
          <a:p>
            <a:pPr algn="l" marL="518160" indent="-259080" lvl="1">
              <a:lnSpc>
                <a:spcPts val="3600"/>
              </a:lnSpc>
              <a:buFont typeface="Arial"/>
              <a:buChar char="•"/>
            </a:pPr>
            <a:r>
              <a:rPr lang="en-US" sz="2400">
                <a:solidFill>
                  <a:srgbClr val="16214B"/>
                </a:solidFill>
                <a:latin typeface="Poppins"/>
                <a:ea typeface="Poppins"/>
                <a:cs typeface="Poppins"/>
                <a:sym typeface="Poppins"/>
              </a:rPr>
              <a:t>Interest in SPHC, SMHS policies, and supports for family-whānau.</a:t>
            </a:r>
          </a:p>
          <a:p>
            <a:pPr algn="l" marL="518160" indent="-259080" lvl="1">
              <a:lnSpc>
                <a:spcPts val="3600"/>
              </a:lnSpc>
              <a:buFont typeface="Arial"/>
              <a:buChar char="•"/>
            </a:pPr>
            <a:r>
              <a:rPr lang="en-US" sz="2400">
                <a:solidFill>
                  <a:srgbClr val="16214B"/>
                </a:solidFill>
                <a:latin typeface="Poppins"/>
                <a:ea typeface="Poppins"/>
                <a:cs typeface="Poppins"/>
                <a:sym typeface="Poppins"/>
              </a:rPr>
              <a:t>Understanding of impacts of mental health and addiction on family-whānau. </a:t>
            </a:r>
          </a:p>
        </p:txBody>
      </p:sp>
      <p:sp>
        <p:nvSpPr>
          <p:cNvPr name="TextBox 9" id="9"/>
          <p:cNvSpPr txBox="true"/>
          <p:nvPr/>
        </p:nvSpPr>
        <p:spPr>
          <a:xfrm rot="0">
            <a:off x="1028700" y="5625452"/>
            <a:ext cx="9929980" cy="18326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We keep a register of Family-Champions in each service on our Intranet page. Other clinicians can reach out to them to ask about resources, policy, and other information shared in the Advisory Group (e.g., updates from NGOs).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4770" y="467602"/>
            <a:ext cx="17438460" cy="9351796"/>
            <a:chOff x="0" y="0"/>
            <a:chExt cx="4592845" cy="2463024"/>
          </a:xfrm>
        </p:grpSpPr>
        <p:sp>
          <p:nvSpPr>
            <p:cNvPr name="Freeform 3" id="3"/>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4" id="4"/>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TextBox 5" id="5"/>
          <p:cNvSpPr txBox="true"/>
          <p:nvPr/>
        </p:nvSpPr>
        <p:spPr>
          <a:xfrm rot="0">
            <a:off x="1028700" y="1062867"/>
            <a:ext cx="11321620"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FAIR DAY</a:t>
            </a:r>
          </a:p>
        </p:txBody>
      </p:sp>
      <p:sp>
        <p:nvSpPr>
          <p:cNvPr name="Freeform 6" id="6"/>
          <p:cNvSpPr/>
          <p:nvPr/>
        </p:nvSpPr>
        <p:spPr>
          <a:xfrm flipH="false" flipV="false" rot="0">
            <a:off x="13433640" y="1299612"/>
            <a:ext cx="3474078" cy="4927771"/>
          </a:xfrm>
          <a:custGeom>
            <a:avLst/>
            <a:gdLst/>
            <a:ahLst/>
            <a:cxnLst/>
            <a:rect r="r" b="b" t="t" l="l"/>
            <a:pathLst>
              <a:path h="4927771" w="3474078">
                <a:moveTo>
                  <a:pt x="0" y="0"/>
                </a:moveTo>
                <a:lnTo>
                  <a:pt x="3474078" y="0"/>
                </a:lnTo>
                <a:lnTo>
                  <a:pt x="3474078" y="4927770"/>
                </a:lnTo>
                <a:lnTo>
                  <a:pt x="0" y="4927770"/>
                </a:lnTo>
                <a:lnTo>
                  <a:pt x="0" y="0"/>
                </a:lnTo>
                <a:close/>
              </a:path>
            </a:pathLst>
          </a:custGeom>
          <a:blipFill>
            <a:blip r:embed="rId2"/>
            <a:stretch>
              <a:fillRect l="0" t="0" r="0" b="0"/>
            </a:stretch>
          </a:blipFill>
        </p:spPr>
      </p:sp>
      <p:sp>
        <p:nvSpPr>
          <p:cNvPr name="TextBox 7" id="7"/>
          <p:cNvSpPr txBox="true"/>
          <p:nvPr/>
        </p:nvSpPr>
        <p:spPr>
          <a:xfrm rot="0">
            <a:off x="1028700" y="2297528"/>
            <a:ext cx="10346102" cy="50330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We held an NGO Fair Day where SMHS staff could drop in between 12-4 and connect with family-whānau focused NGOs including: </a:t>
            </a:r>
          </a:p>
          <a:p>
            <a:pPr algn="l" marL="518160" indent="-259080" lvl="1">
              <a:lnSpc>
                <a:spcPts val="3600"/>
              </a:lnSpc>
              <a:buFont typeface="Arial"/>
              <a:buChar char="•"/>
            </a:pPr>
            <a:r>
              <a:rPr lang="en-US" sz="2400">
                <a:solidFill>
                  <a:srgbClr val="16214B"/>
                </a:solidFill>
                <a:latin typeface="Poppins"/>
                <a:ea typeface="Poppins"/>
                <a:cs typeface="Poppins"/>
                <a:sym typeface="Poppins"/>
              </a:rPr>
              <a:t>Yellow Brick Road </a:t>
            </a:r>
          </a:p>
          <a:p>
            <a:pPr algn="l" marL="518160" indent="-259080" lvl="1">
              <a:lnSpc>
                <a:spcPts val="3600"/>
              </a:lnSpc>
              <a:buFont typeface="Arial"/>
              <a:buChar char="•"/>
            </a:pPr>
            <a:r>
              <a:rPr lang="en-US" sz="2400">
                <a:solidFill>
                  <a:srgbClr val="16214B"/>
                </a:solidFill>
                <a:latin typeface="Poppins"/>
                <a:ea typeface="Poppins"/>
                <a:cs typeface="Poppins"/>
                <a:sym typeface="Poppins"/>
              </a:rPr>
              <a:t>He Waka Tapu</a:t>
            </a:r>
          </a:p>
          <a:p>
            <a:pPr algn="l" marL="518160" indent="-259080" lvl="1">
              <a:lnSpc>
                <a:spcPts val="3600"/>
              </a:lnSpc>
              <a:buFont typeface="Arial"/>
              <a:buChar char="•"/>
            </a:pPr>
            <a:r>
              <a:rPr lang="en-US" sz="2400">
                <a:solidFill>
                  <a:srgbClr val="16214B"/>
                </a:solidFill>
                <a:latin typeface="Poppins"/>
                <a:ea typeface="Poppins"/>
                <a:cs typeface="Poppins"/>
                <a:sym typeface="Poppins"/>
              </a:rPr>
              <a:t>Ka Puta Ka Ora Emerge Aotearoa</a:t>
            </a:r>
          </a:p>
          <a:p>
            <a:pPr algn="l" marL="518160" indent="-259080" lvl="1">
              <a:lnSpc>
                <a:spcPts val="3600"/>
              </a:lnSpc>
              <a:buFont typeface="Arial"/>
              <a:buChar char="•"/>
            </a:pPr>
            <a:r>
              <a:rPr lang="en-US" sz="2400">
                <a:solidFill>
                  <a:srgbClr val="16214B"/>
                </a:solidFill>
                <a:latin typeface="Poppins"/>
                <a:ea typeface="Poppins"/>
                <a:cs typeface="Poppins"/>
                <a:sym typeface="Poppins"/>
              </a:rPr>
              <a:t>Family Drug Support</a:t>
            </a:r>
          </a:p>
          <a:p>
            <a:pPr algn="l" marL="518160" indent="-259080" lvl="1">
              <a:lnSpc>
                <a:spcPts val="3600"/>
              </a:lnSpc>
              <a:buFont typeface="Arial"/>
              <a:buChar char="•"/>
            </a:pPr>
            <a:r>
              <a:rPr lang="en-US" sz="2400">
                <a:solidFill>
                  <a:srgbClr val="16214B"/>
                </a:solidFill>
                <a:latin typeface="Poppins"/>
                <a:ea typeface="Poppins"/>
                <a:cs typeface="Poppins"/>
                <a:sym typeface="Poppins"/>
              </a:rPr>
              <a:t>The Collaborative Trust </a:t>
            </a:r>
          </a:p>
          <a:p>
            <a:pPr algn="l" marL="518160" indent="-259080" lvl="1">
              <a:lnSpc>
                <a:spcPts val="3600"/>
              </a:lnSpc>
              <a:buFont typeface="Arial"/>
              <a:buChar char="•"/>
            </a:pPr>
            <a:r>
              <a:rPr lang="en-US" sz="2400">
                <a:solidFill>
                  <a:srgbClr val="16214B"/>
                </a:solidFill>
                <a:latin typeface="Poppins"/>
                <a:ea typeface="Poppins"/>
                <a:cs typeface="Poppins"/>
                <a:sym typeface="Poppins"/>
              </a:rPr>
              <a:t>Odyssey House</a:t>
            </a:r>
          </a:p>
          <a:p>
            <a:pPr algn="l">
              <a:lnSpc>
                <a:spcPts val="3600"/>
              </a:lnSpc>
            </a:pPr>
            <a:r>
              <a:rPr lang="en-US" sz="2400">
                <a:solidFill>
                  <a:srgbClr val="16214B"/>
                </a:solidFill>
                <a:latin typeface="Poppins"/>
                <a:ea typeface="Poppins"/>
                <a:cs typeface="Poppins"/>
                <a:sym typeface="Poppins"/>
              </a:rPr>
              <a:t>We also had two SMHS stalls: </a:t>
            </a:r>
          </a:p>
          <a:p>
            <a:pPr algn="l" marL="518160" indent="-259080" lvl="1">
              <a:lnSpc>
                <a:spcPts val="3600"/>
              </a:lnSpc>
              <a:buFont typeface="Arial"/>
              <a:buChar char="•"/>
            </a:pPr>
            <a:r>
              <a:rPr lang="en-US" sz="2400">
                <a:solidFill>
                  <a:srgbClr val="16214B"/>
                </a:solidFill>
                <a:latin typeface="Poppins"/>
                <a:ea typeface="Poppins"/>
                <a:cs typeface="Poppins"/>
                <a:sym typeface="Poppins"/>
              </a:rPr>
              <a:t>Pukenga Atawhai </a:t>
            </a:r>
          </a:p>
          <a:p>
            <a:pPr algn="l" marL="518160" indent="-259080" lvl="1">
              <a:lnSpc>
                <a:spcPts val="3600"/>
              </a:lnSpc>
              <a:buFont typeface="Arial"/>
              <a:buChar char="•"/>
            </a:pPr>
            <a:r>
              <a:rPr lang="en-US" sz="2400">
                <a:solidFill>
                  <a:srgbClr val="16214B"/>
                </a:solidFill>
                <a:latin typeface="Poppins"/>
                <a:ea typeface="Poppins"/>
                <a:cs typeface="Poppins"/>
                <a:sym typeface="Poppins"/>
              </a:rPr>
              <a:t>Lived Experience (on behalf of the committee)</a:t>
            </a:r>
          </a:p>
        </p:txBody>
      </p:sp>
      <p:sp>
        <p:nvSpPr>
          <p:cNvPr name="TextBox 8" id="8"/>
          <p:cNvSpPr txBox="true"/>
          <p:nvPr/>
        </p:nvSpPr>
        <p:spPr>
          <a:xfrm rot="0">
            <a:off x="1028700" y="7511513"/>
            <a:ext cx="11321620" cy="918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A highlight of this event was the tikanga provided by Pukenga Atawhai at the opening, which set the tone for our engagement with each other. </a:t>
            </a:r>
          </a:p>
        </p:txBody>
      </p:sp>
      <p:sp>
        <p:nvSpPr>
          <p:cNvPr name="Freeform 9" id="9"/>
          <p:cNvSpPr/>
          <p:nvPr/>
        </p:nvSpPr>
        <p:spPr>
          <a:xfrm flipH="false" flipV="false" rot="119049">
            <a:off x="13210849" y="7348757"/>
            <a:ext cx="3919660" cy="1842240"/>
          </a:xfrm>
          <a:custGeom>
            <a:avLst/>
            <a:gdLst/>
            <a:ahLst/>
            <a:cxnLst/>
            <a:rect r="r" b="b" t="t" l="l"/>
            <a:pathLst>
              <a:path h="1842240" w="3919660">
                <a:moveTo>
                  <a:pt x="0" y="0"/>
                </a:moveTo>
                <a:lnTo>
                  <a:pt x="3919660" y="0"/>
                </a:lnTo>
                <a:lnTo>
                  <a:pt x="3919660" y="1842240"/>
                </a:lnTo>
                <a:lnTo>
                  <a:pt x="0" y="1842240"/>
                </a:lnTo>
                <a:lnTo>
                  <a:pt x="0" y="0"/>
                </a:lnTo>
                <a:close/>
              </a:path>
            </a:pathLst>
          </a:custGeom>
          <a:blipFill>
            <a:blip r:embed="rId3"/>
            <a:stretch>
              <a:fillRect l="0" t="0" r="0" b="0"/>
            </a:stretch>
          </a:blipFill>
        </p:spPr>
      </p:sp>
      <p:sp>
        <p:nvSpPr>
          <p:cNvPr name="Freeform 10" id="10"/>
          <p:cNvSpPr/>
          <p:nvPr/>
        </p:nvSpPr>
        <p:spPr>
          <a:xfrm flipH="false" flipV="false" rot="-199189">
            <a:off x="13166424" y="4893096"/>
            <a:ext cx="3838711" cy="2744679"/>
          </a:xfrm>
          <a:custGeom>
            <a:avLst/>
            <a:gdLst/>
            <a:ahLst/>
            <a:cxnLst/>
            <a:rect r="r" b="b" t="t" l="l"/>
            <a:pathLst>
              <a:path h="2744679" w="3838711">
                <a:moveTo>
                  <a:pt x="0" y="0"/>
                </a:moveTo>
                <a:lnTo>
                  <a:pt x="3838712" y="0"/>
                </a:lnTo>
                <a:lnTo>
                  <a:pt x="3838712" y="2744679"/>
                </a:lnTo>
                <a:lnTo>
                  <a:pt x="0" y="2744679"/>
                </a:lnTo>
                <a:lnTo>
                  <a:pt x="0" y="0"/>
                </a:lnTo>
                <a:close/>
              </a:path>
            </a:pathLst>
          </a:custGeom>
          <a:blipFill>
            <a:blip r:embed="rId4"/>
            <a:stretch>
              <a:fillRect l="0" t="0" r="0" b="0"/>
            </a:stretch>
          </a:blipFill>
        </p:spPr>
      </p:sp>
      <p:sp>
        <p:nvSpPr>
          <p:cNvPr name="Freeform 11" id="11"/>
          <p:cNvSpPr/>
          <p:nvPr/>
        </p:nvSpPr>
        <p:spPr>
          <a:xfrm flipH="false" flipV="false" rot="0">
            <a:off x="14345099" y="6684042"/>
            <a:ext cx="2914201" cy="1194822"/>
          </a:xfrm>
          <a:custGeom>
            <a:avLst/>
            <a:gdLst/>
            <a:ahLst/>
            <a:cxnLst/>
            <a:rect r="r" b="b" t="t" l="l"/>
            <a:pathLst>
              <a:path h="1194822" w="2914201">
                <a:moveTo>
                  <a:pt x="0" y="0"/>
                </a:moveTo>
                <a:lnTo>
                  <a:pt x="2914201" y="0"/>
                </a:lnTo>
                <a:lnTo>
                  <a:pt x="2914201" y="1194823"/>
                </a:lnTo>
                <a:lnTo>
                  <a:pt x="0" y="1194823"/>
                </a:lnTo>
                <a:lnTo>
                  <a:pt x="0" y="0"/>
                </a:lnTo>
                <a:close/>
              </a:path>
            </a:pathLst>
          </a:custGeom>
          <a:blipFill>
            <a:blip r:embed="rId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4770" y="467602"/>
            <a:ext cx="17438460" cy="9351796"/>
            <a:chOff x="0" y="0"/>
            <a:chExt cx="4592845" cy="2463024"/>
          </a:xfrm>
        </p:grpSpPr>
        <p:sp>
          <p:nvSpPr>
            <p:cNvPr name="Freeform 3" id="3"/>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4" id="4"/>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0">
            <a:off x="13433640" y="1299612"/>
            <a:ext cx="3474078" cy="4927771"/>
          </a:xfrm>
          <a:custGeom>
            <a:avLst/>
            <a:gdLst/>
            <a:ahLst/>
            <a:cxnLst/>
            <a:rect r="r" b="b" t="t" l="l"/>
            <a:pathLst>
              <a:path h="4927771" w="3474078">
                <a:moveTo>
                  <a:pt x="0" y="0"/>
                </a:moveTo>
                <a:lnTo>
                  <a:pt x="3474078" y="0"/>
                </a:lnTo>
                <a:lnTo>
                  <a:pt x="3474078" y="4927770"/>
                </a:lnTo>
                <a:lnTo>
                  <a:pt x="0" y="4927770"/>
                </a:lnTo>
                <a:lnTo>
                  <a:pt x="0" y="0"/>
                </a:lnTo>
                <a:close/>
              </a:path>
            </a:pathLst>
          </a:custGeom>
          <a:blipFill>
            <a:blip r:embed="rId2"/>
            <a:stretch>
              <a:fillRect l="0" t="0" r="0" b="0"/>
            </a:stretch>
          </a:blipFill>
        </p:spPr>
      </p:sp>
      <p:sp>
        <p:nvSpPr>
          <p:cNvPr name="Freeform 6" id="6"/>
          <p:cNvSpPr/>
          <p:nvPr/>
        </p:nvSpPr>
        <p:spPr>
          <a:xfrm flipH="false" flipV="false" rot="119049">
            <a:off x="13210849" y="7348757"/>
            <a:ext cx="3919660" cy="1842240"/>
          </a:xfrm>
          <a:custGeom>
            <a:avLst/>
            <a:gdLst/>
            <a:ahLst/>
            <a:cxnLst/>
            <a:rect r="r" b="b" t="t" l="l"/>
            <a:pathLst>
              <a:path h="1842240" w="3919660">
                <a:moveTo>
                  <a:pt x="0" y="0"/>
                </a:moveTo>
                <a:lnTo>
                  <a:pt x="3919660" y="0"/>
                </a:lnTo>
                <a:lnTo>
                  <a:pt x="3919660" y="1842240"/>
                </a:lnTo>
                <a:lnTo>
                  <a:pt x="0" y="1842240"/>
                </a:lnTo>
                <a:lnTo>
                  <a:pt x="0" y="0"/>
                </a:lnTo>
                <a:close/>
              </a:path>
            </a:pathLst>
          </a:custGeom>
          <a:blipFill>
            <a:blip r:embed="rId3"/>
            <a:stretch>
              <a:fillRect l="0" t="0" r="0" b="0"/>
            </a:stretch>
          </a:blipFill>
        </p:spPr>
      </p:sp>
      <p:sp>
        <p:nvSpPr>
          <p:cNvPr name="Freeform 7" id="7"/>
          <p:cNvSpPr/>
          <p:nvPr/>
        </p:nvSpPr>
        <p:spPr>
          <a:xfrm flipH="false" flipV="false" rot="-199189">
            <a:off x="13166424" y="4893096"/>
            <a:ext cx="3838711" cy="2744679"/>
          </a:xfrm>
          <a:custGeom>
            <a:avLst/>
            <a:gdLst/>
            <a:ahLst/>
            <a:cxnLst/>
            <a:rect r="r" b="b" t="t" l="l"/>
            <a:pathLst>
              <a:path h="2744679" w="3838711">
                <a:moveTo>
                  <a:pt x="0" y="0"/>
                </a:moveTo>
                <a:lnTo>
                  <a:pt x="3838712" y="0"/>
                </a:lnTo>
                <a:lnTo>
                  <a:pt x="3838712" y="2744679"/>
                </a:lnTo>
                <a:lnTo>
                  <a:pt x="0" y="2744679"/>
                </a:lnTo>
                <a:lnTo>
                  <a:pt x="0" y="0"/>
                </a:lnTo>
                <a:close/>
              </a:path>
            </a:pathLst>
          </a:custGeom>
          <a:blipFill>
            <a:blip r:embed="rId4"/>
            <a:stretch>
              <a:fillRect l="0" t="0" r="0" b="0"/>
            </a:stretch>
          </a:blipFill>
        </p:spPr>
      </p:sp>
      <p:sp>
        <p:nvSpPr>
          <p:cNvPr name="Freeform 8" id="8"/>
          <p:cNvSpPr/>
          <p:nvPr/>
        </p:nvSpPr>
        <p:spPr>
          <a:xfrm flipH="false" flipV="false" rot="0">
            <a:off x="14345099" y="6684042"/>
            <a:ext cx="2914201" cy="1194822"/>
          </a:xfrm>
          <a:custGeom>
            <a:avLst/>
            <a:gdLst/>
            <a:ahLst/>
            <a:cxnLst/>
            <a:rect r="r" b="b" t="t" l="l"/>
            <a:pathLst>
              <a:path h="1194822" w="2914201">
                <a:moveTo>
                  <a:pt x="0" y="0"/>
                </a:moveTo>
                <a:lnTo>
                  <a:pt x="2914201" y="0"/>
                </a:lnTo>
                <a:lnTo>
                  <a:pt x="2914201" y="1194823"/>
                </a:lnTo>
                <a:lnTo>
                  <a:pt x="0" y="1194823"/>
                </a:lnTo>
                <a:lnTo>
                  <a:pt x="0" y="0"/>
                </a:lnTo>
                <a:close/>
              </a:path>
            </a:pathLst>
          </a:custGeom>
          <a:blipFill>
            <a:blip r:embed="rId5"/>
            <a:stretch>
              <a:fillRect l="0" t="0" r="0" b="0"/>
            </a:stretch>
          </a:blipFill>
        </p:spPr>
      </p:sp>
      <p:sp>
        <p:nvSpPr>
          <p:cNvPr name="TextBox 9" id="9"/>
          <p:cNvSpPr txBox="true"/>
          <p:nvPr/>
        </p:nvSpPr>
        <p:spPr>
          <a:xfrm rot="0">
            <a:off x="1028700" y="2871425"/>
            <a:ext cx="10427693" cy="3204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We learned a lot about what made the event successful: </a:t>
            </a:r>
          </a:p>
          <a:p>
            <a:pPr algn="l" marL="518160" indent="-259080" lvl="1">
              <a:lnSpc>
                <a:spcPts val="3600"/>
              </a:lnSpc>
              <a:buFont typeface="Arial"/>
              <a:buChar char="•"/>
            </a:pPr>
            <a:r>
              <a:rPr lang="en-US" sz="2400">
                <a:solidFill>
                  <a:srgbClr val="16214B"/>
                </a:solidFill>
                <a:latin typeface="Poppins"/>
                <a:ea typeface="Poppins"/>
                <a:cs typeface="Poppins"/>
                <a:sym typeface="Poppins"/>
              </a:rPr>
              <a:t>Drop in style event gave staff more opportunity to attend and helped with the flow so NGOs could speak with more people.</a:t>
            </a:r>
          </a:p>
          <a:p>
            <a:pPr algn="l" marL="518160" indent="-259080" lvl="1">
              <a:lnSpc>
                <a:spcPts val="3600"/>
              </a:lnSpc>
              <a:buFont typeface="Arial"/>
              <a:buChar char="•"/>
            </a:pPr>
            <a:r>
              <a:rPr lang="en-US" sz="2400">
                <a:solidFill>
                  <a:srgbClr val="16214B"/>
                </a:solidFill>
                <a:latin typeface="Poppins"/>
                <a:ea typeface="Poppins"/>
                <a:cs typeface="Poppins"/>
                <a:sym typeface="Poppins"/>
              </a:rPr>
              <a:t>Committee members sending out emails and putting up posters in break rooms got the word out well. </a:t>
            </a:r>
          </a:p>
          <a:p>
            <a:pPr algn="l" marL="518160" indent="-259080" lvl="1">
              <a:lnSpc>
                <a:spcPts val="3600"/>
              </a:lnSpc>
              <a:buFont typeface="Arial"/>
              <a:buChar char="•"/>
            </a:pPr>
            <a:r>
              <a:rPr lang="en-US" sz="2400">
                <a:solidFill>
                  <a:srgbClr val="16214B"/>
                </a:solidFill>
                <a:latin typeface="Poppins"/>
                <a:ea typeface="Poppins"/>
                <a:cs typeface="Poppins"/>
                <a:sym typeface="Poppins"/>
              </a:rPr>
              <a:t>The main constructive feedback is that we needed more space (it gets loud)!</a:t>
            </a:r>
          </a:p>
        </p:txBody>
      </p:sp>
      <p:sp>
        <p:nvSpPr>
          <p:cNvPr name="TextBox 10" id="10"/>
          <p:cNvSpPr txBox="true"/>
          <p:nvPr/>
        </p:nvSpPr>
        <p:spPr>
          <a:xfrm rot="0">
            <a:off x="1028700" y="1062867"/>
            <a:ext cx="11321620"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FAIR DAY</a:t>
            </a:r>
          </a:p>
        </p:txBody>
      </p:sp>
      <p:sp>
        <p:nvSpPr>
          <p:cNvPr name="TextBox 11" id="11"/>
          <p:cNvSpPr txBox="true"/>
          <p:nvPr/>
        </p:nvSpPr>
        <p:spPr>
          <a:xfrm rot="0">
            <a:off x="1028700" y="2262618"/>
            <a:ext cx="11542570" cy="4610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41 out of 45 people who completed feedback forms gave us 4-5 stars!</a:t>
            </a:r>
          </a:p>
        </p:txBody>
      </p:sp>
      <p:sp>
        <p:nvSpPr>
          <p:cNvPr name="TextBox 12" id="12"/>
          <p:cNvSpPr txBox="true"/>
          <p:nvPr/>
        </p:nvSpPr>
        <p:spPr>
          <a:xfrm rot="0">
            <a:off x="1028700" y="6317524"/>
            <a:ext cx="10427693" cy="18326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Staff appreciated: </a:t>
            </a:r>
          </a:p>
          <a:p>
            <a:pPr algn="l" marL="518160" indent="-259080" lvl="1">
              <a:lnSpc>
                <a:spcPts val="3600"/>
              </a:lnSpc>
              <a:buFont typeface="Arial"/>
              <a:buChar char="•"/>
            </a:pPr>
            <a:r>
              <a:rPr lang="en-US" sz="2400">
                <a:solidFill>
                  <a:srgbClr val="16214B"/>
                </a:solidFill>
                <a:latin typeface="Poppins"/>
                <a:ea typeface="Poppins"/>
                <a:cs typeface="Poppins"/>
                <a:sym typeface="Poppins"/>
              </a:rPr>
              <a:t>Networking (putting names and faces to organisations).</a:t>
            </a:r>
          </a:p>
          <a:p>
            <a:pPr algn="l" marL="518160" indent="-259080" lvl="1">
              <a:lnSpc>
                <a:spcPts val="3600"/>
              </a:lnSpc>
              <a:buFont typeface="Arial"/>
              <a:buChar char="•"/>
            </a:pPr>
            <a:r>
              <a:rPr lang="en-US" sz="2400">
                <a:solidFill>
                  <a:srgbClr val="16214B"/>
                </a:solidFill>
                <a:latin typeface="Poppins"/>
                <a:ea typeface="Poppins"/>
                <a:cs typeface="Poppins"/>
                <a:sym typeface="Poppins"/>
              </a:rPr>
              <a:t>Collecting resources for family-whānau. </a:t>
            </a:r>
          </a:p>
          <a:p>
            <a:pPr algn="l" marL="518160" indent="-259080" lvl="1">
              <a:lnSpc>
                <a:spcPts val="3600"/>
              </a:lnSpc>
              <a:buFont typeface="Arial"/>
              <a:buChar char="•"/>
            </a:pPr>
            <a:r>
              <a:rPr lang="en-US" sz="2400">
                <a:solidFill>
                  <a:srgbClr val="16214B"/>
                </a:solidFill>
                <a:latin typeface="Poppins"/>
                <a:ea typeface="Poppins"/>
                <a:cs typeface="Poppins"/>
                <a:sym typeface="Poppins"/>
              </a:rPr>
              <a:t>Reminders about what exists in the community.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4770" y="467602"/>
            <a:ext cx="17438460" cy="9351796"/>
            <a:chOff x="0" y="0"/>
            <a:chExt cx="4592845" cy="2463024"/>
          </a:xfrm>
        </p:grpSpPr>
        <p:sp>
          <p:nvSpPr>
            <p:cNvPr name="Freeform 3" id="3"/>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4" id="4"/>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TextBox 5" id="5"/>
          <p:cNvSpPr txBox="true"/>
          <p:nvPr/>
        </p:nvSpPr>
        <p:spPr>
          <a:xfrm rot="0">
            <a:off x="1028700" y="1062867"/>
            <a:ext cx="15045806"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PROFESSIONAL DEVELOPMENT</a:t>
            </a:r>
          </a:p>
        </p:txBody>
      </p:sp>
      <p:sp>
        <p:nvSpPr>
          <p:cNvPr name="Freeform 6" id="6"/>
          <p:cNvSpPr/>
          <p:nvPr/>
        </p:nvSpPr>
        <p:spPr>
          <a:xfrm flipH="false" flipV="false" rot="269824">
            <a:off x="15297427" y="1481212"/>
            <a:ext cx="1990759" cy="2864401"/>
          </a:xfrm>
          <a:custGeom>
            <a:avLst/>
            <a:gdLst/>
            <a:ahLst/>
            <a:cxnLst/>
            <a:rect r="r" b="b" t="t" l="l"/>
            <a:pathLst>
              <a:path h="2864401" w="1990759">
                <a:moveTo>
                  <a:pt x="0" y="0"/>
                </a:moveTo>
                <a:lnTo>
                  <a:pt x="1990759" y="0"/>
                </a:lnTo>
                <a:lnTo>
                  <a:pt x="1990759" y="2864401"/>
                </a:lnTo>
                <a:lnTo>
                  <a:pt x="0" y="2864401"/>
                </a:lnTo>
                <a:lnTo>
                  <a:pt x="0" y="0"/>
                </a:lnTo>
                <a:close/>
              </a:path>
            </a:pathLst>
          </a:custGeom>
          <a:blipFill>
            <a:blip r:embed="rId2"/>
            <a:stretch>
              <a:fillRect l="0" t="0" r="0" b="0"/>
            </a:stretch>
          </a:blipFill>
        </p:spPr>
      </p:sp>
      <p:sp>
        <p:nvSpPr>
          <p:cNvPr name="Freeform 7" id="7"/>
          <p:cNvSpPr/>
          <p:nvPr/>
        </p:nvSpPr>
        <p:spPr>
          <a:xfrm flipH="false" flipV="false" rot="-148309">
            <a:off x="13540793" y="1931832"/>
            <a:ext cx="2089862" cy="2959097"/>
          </a:xfrm>
          <a:custGeom>
            <a:avLst/>
            <a:gdLst/>
            <a:ahLst/>
            <a:cxnLst/>
            <a:rect r="r" b="b" t="t" l="l"/>
            <a:pathLst>
              <a:path h="2959097" w="2089862">
                <a:moveTo>
                  <a:pt x="0" y="0"/>
                </a:moveTo>
                <a:lnTo>
                  <a:pt x="2089862" y="0"/>
                </a:lnTo>
                <a:lnTo>
                  <a:pt x="2089862" y="2959097"/>
                </a:lnTo>
                <a:lnTo>
                  <a:pt x="0" y="2959097"/>
                </a:lnTo>
                <a:lnTo>
                  <a:pt x="0" y="0"/>
                </a:lnTo>
                <a:close/>
              </a:path>
            </a:pathLst>
          </a:custGeom>
          <a:blipFill>
            <a:blip r:embed="rId3"/>
            <a:stretch>
              <a:fillRect l="0" t="0" r="0" b="0"/>
            </a:stretch>
          </a:blipFill>
        </p:spPr>
      </p:sp>
      <p:sp>
        <p:nvSpPr>
          <p:cNvPr name="Freeform 8" id="8"/>
          <p:cNvSpPr/>
          <p:nvPr/>
        </p:nvSpPr>
        <p:spPr>
          <a:xfrm flipH="false" flipV="false" rot="290601">
            <a:off x="15267436" y="3788613"/>
            <a:ext cx="2050740" cy="2903703"/>
          </a:xfrm>
          <a:custGeom>
            <a:avLst/>
            <a:gdLst/>
            <a:ahLst/>
            <a:cxnLst/>
            <a:rect r="r" b="b" t="t" l="l"/>
            <a:pathLst>
              <a:path h="2903703" w="2050740">
                <a:moveTo>
                  <a:pt x="0" y="0"/>
                </a:moveTo>
                <a:lnTo>
                  <a:pt x="2050741" y="0"/>
                </a:lnTo>
                <a:lnTo>
                  <a:pt x="2050741" y="2903703"/>
                </a:lnTo>
                <a:lnTo>
                  <a:pt x="0" y="2903703"/>
                </a:lnTo>
                <a:lnTo>
                  <a:pt x="0" y="0"/>
                </a:lnTo>
                <a:close/>
              </a:path>
            </a:pathLst>
          </a:custGeom>
          <a:blipFill>
            <a:blip r:embed="rId4"/>
            <a:stretch>
              <a:fillRect l="0" t="0" r="0" b="0"/>
            </a:stretch>
          </a:blipFill>
        </p:spPr>
      </p:sp>
      <p:sp>
        <p:nvSpPr>
          <p:cNvPr name="Freeform 9" id="9"/>
          <p:cNvSpPr/>
          <p:nvPr/>
        </p:nvSpPr>
        <p:spPr>
          <a:xfrm flipH="false" flipV="false" rot="0">
            <a:off x="13673409" y="4688593"/>
            <a:ext cx="3029572" cy="1723069"/>
          </a:xfrm>
          <a:custGeom>
            <a:avLst/>
            <a:gdLst/>
            <a:ahLst/>
            <a:cxnLst/>
            <a:rect r="r" b="b" t="t" l="l"/>
            <a:pathLst>
              <a:path h="1723069" w="3029572">
                <a:moveTo>
                  <a:pt x="0" y="0"/>
                </a:moveTo>
                <a:lnTo>
                  <a:pt x="3029572" y="0"/>
                </a:lnTo>
                <a:lnTo>
                  <a:pt x="3029572" y="1723069"/>
                </a:lnTo>
                <a:lnTo>
                  <a:pt x="0" y="1723069"/>
                </a:lnTo>
                <a:lnTo>
                  <a:pt x="0" y="0"/>
                </a:lnTo>
                <a:close/>
              </a:path>
            </a:pathLst>
          </a:custGeom>
          <a:blipFill>
            <a:blip r:embed="rId5"/>
            <a:stretch>
              <a:fillRect l="0" t="0" r="0" b="0"/>
            </a:stretch>
          </a:blipFill>
        </p:spPr>
      </p:sp>
      <p:sp>
        <p:nvSpPr>
          <p:cNvPr name="Freeform 10" id="10"/>
          <p:cNvSpPr/>
          <p:nvPr/>
        </p:nvSpPr>
        <p:spPr>
          <a:xfrm flipH="false" flipV="false" rot="334232">
            <a:off x="14166348" y="5967752"/>
            <a:ext cx="3035299" cy="1335531"/>
          </a:xfrm>
          <a:custGeom>
            <a:avLst/>
            <a:gdLst/>
            <a:ahLst/>
            <a:cxnLst/>
            <a:rect r="r" b="b" t="t" l="l"/>
            <a:pathLst>
              <a:path h="1335531" w="3035299">
                <a:moveTo>
                  <a:pt x="0" y="0"/>
                </a:moveTo>
                <a:lnTo>
                  <a:pt x="3035298" y="0"/>
                </a:lnTo>
                <a:lnTo>
                  <a:pt x="3035298" y="1335531"/>
                </a:lnTo>
                <a:lnTo>
                  <a:pt x="0" y="1335531"/>
                </a:lnTo>
                <a:lnTo>
                  <a:pt x="0" y="0"/>
                </a:lnTo>
                <a:close/>
              </a:path>
            </a:pathLst>
          </a:custGeom>
          <a:blipFill>
            <a:blip r:embed="rId6"/>
            <a:stretch>
              <a:fillRect l="0" t="0" r="0" b="0"/>
            </a:stretch>
          </a:blipFill>
        </p:spPr>
      </p:sp>
      <p:sp>
        <p:nvSpPr>
          <p:cNvPr name="Freeform 11" id="11"/>
          <p:cNvSpPr/>
          <p:nvPr/>
        </p:nvSpPr>
        <p:spPr>
          <a:xfrm flipH="false" flipV="false" rot="-150349">
            <a:off x="13896959" y="7155436"/>
            <a:ext cx="3289419" cy="1837963"/>
          </a:xfrm>
          <a:custGeom>
            <a:avLst/>
            <a:gdLst/>
            <a:ahLst/>
            <a:cxnLst/>
            <a:rect r="r" b="b" t="t" l="l"/>
            <a:pathLst>
              <a:path h="1837963" w="3289419">
                <a:moveTo>
                  <a:pt x="0" y="0"/>
                </a:moveTo>
                <a:lnTo>
                  <a:pt x="3289419" y="0"/>
                </a:lnTo>
                <a:lnTo>
                  <a:pt x="3289419" y="1837963"/>
                </a:lnTo>
                <a:lnTo>
                  <a:pt x="0" y="1837963"/>
                </a:lnTo>
                <a:lnTo>
                  <a:pt x="0" y="0"/>
                </a:lnTo>
                <a:close/>
              </a:path>
            </a:pathLst>
          </a:custGeom>
          <a:blipFill>
            <a:blip r:embed="rId7"/>
            <a:stretch>
              <a:fillRect l="0" t="0" r="0" b="0"/>
            </a:stretch>
          </a:blipFill>
        </p:spPr>
      </p:sp>
      <p:sp>
        <p:nvSpPr>
          <p:cNvPr name="TextBox 12" id="12"/>
          <p:cNvSpPr txBox="true"/>
          <p:nvPr/>
        </p:nvSpPr>
        <p:spPr>
          <a:xfrm rot="0">
            <a:off x="1028700" y="2297528"/>
            <a:ext cx="10990426" cy="9182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Our Training Unit provides a number of courses that enhance skills for working with family-whānau. </a:t>
            </a:r>
          </a:p>
        </p:txBody>
      </p:sp>
      <p:sp>
        <p:nvSpPr>
          <p:cNvPr name="TextBox 13" id="13"/>
          <p:cNvSpPr txBox="true"/>
          <p:nvPr/>
        </p:nvSpPr>
        <p:spPr>
          <a:xfrm rot="0">
            <a:off x="1028700" y="3301130"/>
            <a:ext cx="10990426" cy="22898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Family-Whānau Skills for All SMHS Clinicians has been re-designed recently by a working group from our committee and is facilitated by clinicians and lived experience so our staff are resourced to meet all their obligations to family-whānau, which includes adding them in treatment plans, providing supports, and holding hui. </a:t>
            </a:r>
          </a:p>
        </p:txBody>
      </p:sp>
      <p:sp>
        <p:nvSpPr>
          <p:cNvPr name="TextBox 14" id="14"/>
          <p:cNvSpPr txBox="true"/>
          <p:nvPr/>
        </p:nvSpPr>
        <p:spPr>
          <a:xfrm rot="0">
            <a:off x="1028700" y="5676332"/>
            <a:ext cx="10990426" cy="13754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Single Session Family Consult and the Family Violence Intervention Programme go more in-depth on the specifics of holding family-whānau hui and safeguarding vulnerable people.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62867"/>
            <a:ext cx="15084599"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NEWSLETTER</a:t>
            </a:r>
          </a:p>
        </p:txBody>
      </p:sp>
      <p:grpSp>
        <p:nvGrpSpPr>
          <p:cNvPr name="Group 3" id="3"/>
          <p:cNvGrpSpPr/>
          <p:nvPr/>
        </p:nvGrpSpPr>
        <p:grpSpPr>
          <a:xfrm rot="0">
            <a:off x="424770" y="467602"/>
            <a:ext cx="17438460" cy="9351796"/>
            <a:chOff x="0" y="0"/>
            <a:chExt cx="4592845" cy="2463024"/>
          </a:xfrm>
        </p:grpSpPr>
        <p:sp>
          <p:nvSpPr>
            <p:cNvPr name="Freeform 4" id="4"/>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5" id="5"/>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TextBox 6" id="6"/>
          <p:cNvSpPr txBox="true"/>
          <p:nvPr/>
        </p:nvSpPr>
        <p:spPr>
          <a:xfrm rot="0">
            <a:off x="1028700" y="2311031"/>
            <a:ext cx="12139826" cy="36614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To support our Family-Whānau Champions we send out regular updates covering topics such as: </a:t>
            </a:r>
          </a:p>
          <a:p>
            <a:pPr algn="l" marL="518160" indent="-259080" lvl="1">
              <a:lnSpc>
                <a:spcPts val="3600"/>
              </a:lnSpc>
              <a:buFont typeface="Arial"/>
              <a:buChar char="•"/>
            </a:pPr>
            <a:r>
              <a:rPr lang="en-US" sz="2400">
                <a:solidFill>
                  <a:srgbClr val="16214B"/>
                </a:solidFill>
                <a:latin typeface="Poppins"/>
                <a:ea typeface="Poppins"/>
                <a:cs typeface="Poppins"/>
                <a:sym typeface="Poppins"/>
              </a:rPr>
              <a:t>NGO updates (e.g., referral and waitlist information)</a:t>
            </a:r>
          </a:p>
          <a:p>
            <a:pPr algn="l" marL="518160" indent="-259080" lvl="1">
              <a:lnSpc>
                <a:spcPts val="3600"/>
              </a:lnSpc>
              <a:buFont typeface="Arial"/>
              <a:buChar char="•"/>
            </a:pPr>
            <a:r>
              <a:rPr lang="en-US" sz="2400">
                <a:solidFill>
                  <a:srgbClr val="16214B"/>
                </a:solidFill>
                <a:latin typeface="Poppins"/>
                <a:ea typeface="Poppins"/>
                <a:cs typeface="Poppins"/>
                <a:sym typeface="Poppins"/>
              </a:rPr>
              <a:t>Training (e.g., new dates, online courses)</a:t>
            </a:r>
          </a:p>
          <a:p>
            <a:pPr algn="l" marL="518160" indent="-259080" lvl="1">
              <a:lnSpc>
                <a:spcPts val="3600"/>
              </a:lnSpc>
              <a:buFont typeface="Arial"/>
              <a:buChar char="•"/>
            </a:pPr>
            <a:r>
              <a:rPr lang="en-US" sz="2400">
                <a:solidFill>
                  <a:srgbClr val="16214B"/>
                </a:solidFill>
                <a:latin typeface="Poppins"/>
                <a:ea typeface="Poppins"/>
                <a:cs typeface="Poppins"/>
                <a:sym typeface="Poppins"/>
              </a:rPr>
              <a:t>Lived experience perspectives (e.g., engagement strategies)</a:t>
            </a:r>
          </a:p>
          <a:p>
            <a:pPr algn="l" marL="518160" indent="-259080" lvl="1">
              <a:lnSpc>
                <a:spcPts val="3600"/>
              </a:lnSpc>
              <a:buFont typeface="Arial"/>
              <a:buChar char="•"/>
            </a:pPr>
            <a:r>
              <a:rPr lang="en-US" sz="2400">
                <a:solidFill>
                  <a:srgbClr val="16214B"/>
                </a:solidFill>
                <a:latin typeface="Poppins"/>
                <a:ea typeface="Poppins"/>
                <a:cs typeface="Poppins"/>
                <a:sym typeface="Poppins"/>
              </a:rPr>
              <a:t>Resources (reviewing and recommending)</a:t>
            </a:r>
          </a:p>
          <a:p>
            <a:pPr algn="l" marL="518160" indent="-259080" lvl="1">
              <a:lnSpc>
                <a:spcPts val="3600"/>
              </a:lnSpc>
              <a:buFont typeface="Arial"/>
              <a:buChar char="•"/>
            </a:pPr>
            <a:r>
              <a:rPr lang="en-US" sz="2400">
                <a:solidFill>
                  <a:srgbClr val="16214B"/>
                </a:solidFill>
                <a:latin typeface="Poppins"/>
                <a:ea typeface="Poppins"/>
                <a:cs typeface="Poppins"/>
                <a:sym typeface="Poppins"/>
              </a:rPr>
              <a:t>Upcoming events (e.g., family-whānau info evening)</a:t>
            </a:r>
          </a:p>
          <a:p>
            <a:pPr algn="l" marL="518160" indent="-259080" lvl="1">
              <a:lnSpc>
                <a:spcPts val="3600"/>
              </a:lnSpc>
              <a:buFont typeface="Arial"/>
              <a:buChar char="•"/>
            </a:pPr>
            <a:r>
              <a:rPr lang="en-US" sz="2400">
                <a:solidFill>
                  <a:srgbClr val="16214B"/>
                </a:solidFill>
                <a:latin typeface="Poppins"/>
                <a:ea typeface="Poppins"/>
                <a:cs typeface="Poppins"/>
                <a:sym typeface="Poppins"/>
              </a:rPr>
              <a:t>Portfolios (e.g., Family Safety Team, Champions, Pukenga)</a:t>
            </a:r>
          </a:p>
        </p:txBody>
      </p:sp>
      <p:sp>
        <p:nvSpPr>
          <p:cNvPr name="Freeform 7" id="7"/>
          <p:cNvSpPr/>
          <p:nvPr/>
        </p:nvSpPr>
        <p:spPr>
          <a:xfrm flipH="false" flipV="false" rot="319332">
            <a:off x="14307896" y="1251382"/>
            <a:ext cx="2812519" cy="3989388"/>
          </a:xfrm>
          <a:custGeom>
            <a:avLst/>
            <a:gdLst/>
            <a:ahLst/>
            <a:cxnLst/>
            <a:rect r="r" b="b" t="t" l="l"/>
            <a:pathLst>
              <a:path h="3989388" w="2812519">
                <a:moveTo>
                  <a:pt x="0" y="0"/>
                </a:moveTo>
                <a:lnTo>
                  <a:pt x="2812519" y="0"/>
                </a:lnTo>
                <a:lnTo>
                  <a:pt x="2812519" y="3989389"/>
                </a:lnTo>
                <a:lnTo>
                  <a:pt x="0" y="3989389"/>
                </a:lnTo>
                <a:lnTo>
                  <a:pt x="0" y="0"/>
                </a:lnTo>
                <a:close/>
              </a:path>
            </a:pathLst>
          </a:custGeom>
          <a:blipFill>
            <a:blip r:embed="rId2"/>
            <a:stretch>
              <a:fillRect l="0" t="0" r="0" b="0"/>
            </a:stretch>
          </a:blipFill>
        </p:spPr>
      </p:sp>
      <p:sp>
        <p:nvSpPr>
          <p:cNvPr name="Freeform 8" id="8"/>
          <p:cNvSpPr/>
          <p:nvPr/>
        </p:nvSpPr>
        <p:spPr>
          <a:xfrm flipH="false" flipV="false" rot="0">
            <a:off x="13521191" y="3308802"/>
            <a:ext cx="2890736" cy="4107618"/>
          </a:xfrm>
          <a:custGeom>
            <a:avLst/>
            <a:gdLst/>
            <a:ahLst/>
            <a:cxnLst/>
            <a:rect r="r" b="b" t="t" l="l"/>
            <a:pathLst>
              <a:path h="4107618" w="2890736">
                <a:moveTo>
                  <a:pt x="0" y="0"/>
                </a:moveTo>
                <a:lnTo>
                  <a:pt x="2890736" y="0"/>
                </a:lnTo>
                <a:lnTo>
                  <a:pt x="2890736" y="4107618"/>
                </a:lnTo>
                <a:lnTo>
                  <a:pt x="0" y="4107618"/>
                </a:lnTo>
                <a:lnTo>
                  <a:pt x="0" y="0"/>
                </a:lnTo>
                <a:close/>
              </a:path>
            </a:pathLst>
          </a:custGeom>
          <a:blipFill>
            <a:blip r:embed="rId3"/>
            <a:stretch>
              <a:fillRect l="0" t="0" r="0" b="0"/>
            </a:stretch>
          </a:blipFill>
        </p:spPr>
      </p:sp>
      <p:sp>
        <p:nvSpPr>
          <p:cNvPr name="Freeform 9" id="9"/>
          <p:cNvSpPr/>
          <p:nvPr/>
        </p:nvSpPr>
        <p:spPr>
          <a:xfrm flipH="false" flipV="false" rot="152332">
            <a:off x="14531426" y="5428847"/>
            <a:ext cx="2645612" cy="3772708"/>
          </a:xfrm>
          <a:custGeom>
            <a:avLst/>
            <a:gdLst/>
            <a:ahLst/>
            <a:cxnLst/>
            <a:rect r="r" b="b" t="t" l="l"/>
            <a:pathLst>
              <a:path h="3772708" w="2645612">
                <a:moveTo>
                  <a:pt x="0" y="0"/>
                </a:moveTo>
                <a:lnTo>
                  <a:pt x="2645612" y="0"/>
                </a:lnTo>
                <a:lnTo>
                  <a:pt x="2645612" y="3772708"/>
                </a:lnTo>
                <a:lnTo>
                  <a:pt x="0" y="3772708"/>
                </a:lnTo>
                <a:lnTo>
                  <a:pt x="0" y="0"/>
                </a:lnTo>
                <a:close/>
              </a:path>
            </a:pathLst>
          </a:custGeom>
          <a:blipFill>
            <a:blip r:embed="rId4"/>
            <a:stretch>
              <a:fillRect l="0" t="0" r="0" b="0"/>
            </a:stretch>
          </a:blipFill>
        </p:spPr>
      </p:sp>
      <p:sp>
        <p:nvSpPr>
          <p:cNvPr name="TextBox 10" id="10"/>
          <p:cNvSpPr txBox="true"/>
          <p:nvPr/>
        </p:nvSpPr>
        <p:spPr>
          <a:xfrm rot="0">
            <a:off x="1028700" y="6162941"/>
            <a:ext cx="11741655" cy="13754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Our first few newsletters were just emails with links to resources and bullet-point lists of updates. However, they still helped us filter information across the sector.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62867"/>
            <a:ext cx="15084599" cy="1057275"/>
          </a:xfrm>
          <a:prstGeom prst="rect">
            <a:avLst/>
          </a:prstGeom>
        </p:spPr>
        <p:txBody>
          <a:bodyPr anchor="t" rtlCol="false" tIns="0" lIns="0" bIns="0" rIns="0">
            <a:spAutoFit/>
          </a:bodyPr>
          <a:lstStyle/>
          <a:p>
            <a:pPr algn="l">
              <a:lnSpc>
                <a:spcPts val="7800"/>
              </a:lnSpc>
            </a:pPr>
            <a:r>
              <a:rPr lang="en-US" sz="6500" b="true">
                <a:solidFill>
                  <a:srgbClr val="0000FD"/>
                </a:solidFill>
                <a:latin typeface="Poppins Bold"/>
                <a:ea typeface="Poppins Bold"/>
                <a:cs typeface="Poppins Bold"/>
                <a:sym typeface="Poppins Bold"/>
              </a:rPr>
              <a:t>DOCUMENT REVIEWS</a:t>
            </a:r>
          </a:p>
        </p:txBody>
      </p:sp>
      <p:grpSp>
        <p:nvGrpSpPr>
          <p:cNvPr name="Group 3" id="3"/>
          <p:cNvGrpSpPr/>
          <p:nvPr/>
        </p:nvGrpSpPr>
        <p:grpSpPr>
          <a:xfrm rot="0">
            <a:off x="424770" y="467602"/>
            <a:ext cx="17438460" cy="9351796"/>
            <a:chOff x="0" y="0"/>
            <a:chExt cx="4592845" cy="2463024"/>
          </a:xfrm>
        </p:grpSpPr>
        <p:sp>
          <p:nvSpPr>
            <p:cNvPr name="Freeform 4" id="4"/>
            <p:cNvSpPr/>
            <p:nvPr/>
          </p:nvSpPr>
          <p:spPr>
            <a:xfrm flipH="false" flipV="false" rot="0">
              <a:off x="0" y="0"/>
              <a:ext cx="4592845" cy="2463024"/>
            </a:xfrm>
            <a:custGeom>
              <a:avLst/>
              <a:gdLst/>
              <a:ahLst/>
              <a:cxnLst/>
              <a:rect r="r" b="b" t="t" l="l"/>
              <a:pathLst>
                <a:path h="2463024" w="4592845">
                  <a:moveTo>
                    <a:pt x="0" y="0"/>
                  </a:moveTo>
                  <a:lnTo>
                    <a:pt x="4592845" y="0"/>
                  </a:lnTo>
                  <a:lnTo>
                    <a:pt x="4592845" y="2463024"/>
                  </a:lnTo>
                  <a:lnTo>
                    <a:pt x="0" y="2463024"/>
                  </a:lnTo>
                  <a:close/>
                </a:path>
              </a:pathLst>
            </a:custGeom>
            <a:solidFill>
              <a:srgbClr val="000000">
                <a:alpha val="0"/>
              </a:srgbClr>
            </a:solidFill>
            <a:ln w="9525" cap="sq">
              <a:solidFill>
                <a:srgbClr val="0000FD"/>
              </a:solidFill>
              <a:prstDash val="solid"/>
              <a:miter/>
            </a:ln>
          </p:spPr>
        </p:sp>
        <p:sp>
          <p:nvSpPr>
            <p:cNvPr name="TextBox 5" id="5"/>
            <p:cNvSpPr txBox="true"/>
            <p:nvPr/>
          </p:nvSpPr>
          <p:spPr>
            <a:xfrm>
              <a:off x="0" y="-85725"/>
              <a:ext cx="4592845" cy="2548749"/>
            </a:xfrm>
            <a:prstGeom prst="rect">
              <a:avLst/>
            </a:prstGeom>
          </p:spPr>
          <p:txBody>
            <a:bodyPr anchor="ctr" rtlCol="false" tIns="50800" lIns="50800" bIns="50800" rIns="50800"/>
            <a:lstStyle/>
            <a:p>
              <a:pPr algn="ctr">
                <a:lnSpc>
                  <a:spcPts val="3000"/>
                </a:lnSpc>
              </a:pPr>
            </a:p>
          </p:txBody>
        </p:sp>
      </p:grpSp>
      <p:sp>
        <p:nvSpPr>
          <p:cNvPr name="Freeform 6" id="6"/>
          <p:cNvSpPr/>
          <p:nvPr/>
        </p:nvSpPr>
        <p:spPr>
          <a:xfrm flipH="false" flipV="false" rot="208610">
            <a:off x="12341443" y="2371689"/>
            <a:ext cx="4261660" cy="5543622"/>
          </a:xfrm>
          <a:custGeom>
            <a:avLst/>
            <a:gdLst/>
            <a:ahLst/>
            <a:cxnLst/>
            <a:rect r="r" b="b" t="t" l="l"/>
            <a:pathLst>
              <a:path h="5543622" w="4261660">
                <a:moveTo>
                  <a:pt x="0" y="0"/>
                </a:moveTo>
                <a:lnTo>
                  <a:pt x="4261660" y="0"/>
                </a:lnTo>
                <a:lnTo>
                  <a:pt x="4261660" y="5543622"/>
                </a:lnTo>
                <a:lnTo>
                  <a:pt x="0" y="5543622"/>
                </a:lnTo>
                <a:lnTo>
                  <a:pt x="0" y="0"/>
                </a:lnTo>
                <a:close/>
              </a:path>
            </a:pathLst>
          </a:custGeom>
          <a:blipFill>
            <a:blip r:embed="rId2"/>
            <a:stretch>
              <a:fillRect l="0" t="0" r="0" b="0"/>
            </a:stretch>
          </a:blipFill>
        </p:spPr>
      </p:sp>
      <p:sp>
        <p:nvSpPr>
          <p:cNvPr name="TextBox 7" id="7"/>
          <p:cNvSpPr txBox="true"/>
          <p:nvPr/>
        </p:nvSpPr>
        <p:spPr>
          <a:xfrm rot="0">
            <a:off x="1028700" y="2276343"/>
            <a:ext cx="11148568" cy="2289810"/>
          </a:xfrm>
          <a:prstGeom prst="rect">
            <a:avLst/>
          </a:prstGeom>
        </p:spPr>
        <p:txBody>
          <a:bodyPr anchor="t" rtlCol="false" tIns="0" lIns="0" bIns="0" rIns="0">
            <a:spAutoFit/>
          </a:bodyPr>
          <a:lstStyle/>
          <a:p>
            <a:pPr algn="l">
              <a:lnSpc>
                <a:spcPts val="3600"/>
              </a:lnSpc>
            </a:pPr>
            <a:r>
              <a:rPr lang="en-US" sz="2400">
                <a:solidFill>
                  <a:srgbClr val="16214B"/>
                </a:solidFill>
                <a:latin typeface="Poppins"/>
                <a:ea typeface="Poppins"/>
                <a:cs typeface="Poppins"/>
                <a:sym typeface="Poppins"/>
              </a:rPr>
              <a:t>It’s important that our key documents at SMHS reflect the reality our staff, tāngata whai ora and family-whānau are seeing. Therefore, we have been tapping in to the experience and knowledge our Advisory Group members hold. We have a great mix of people across different roles, professions, and service clusters.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DAGk1EGKsSg</dc:identifier>
  <dcterms:modified xsi:type="dcterms:W3CDTF">2011-08-01T06:04:30Z</dcterms:modified>
  <cp:revision>1</cp:revision>
  <dc:title>W25-05 KPI Presentation</dc:title>
</cp:coreProperties>
</file>