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26"/>
  </p:notesMasterIdLst>
  <p:handoutMasterIdLst>
    <p:handoutMasterId r:id="rId27"/>
  </p:handoutMasterIdLst>
  <p:sldIdLst>
    <p:sldId id="261" r:id="rId7"/>
    <p:sldId id="276" r:id="rId8"/>
    <p:sldId id="277" r:id="rId9"/>
    <p:sldId id="269" r:id="rId10"/>
    <p:sldId id="256" r:id="rId11"/>
    <p:sldId id="260" r:id="rId12"/>
    <p:sldId id="262" r:id="rId13"/>
    <p:sldId id="263" r:id="rId14"/>
    <p:sldId id="264" r:id="rId15"/>
    <p:sldId id="259" r:id="rId16"/>
    <p:sldId id="265" r:id="rId17"/>
    <p:sldId id="266" r:id="rId18"/>
    <p:sldId id="267" r:id="rId19"/>
    <p:sldId id="278" r:id="rId20"/>
    <p:sldId id="271" r:id="rId21"/>
    <p:sldId id="270" r:id="rId22"/>
    <p:sldId id="274" r:id="rId23"/>
    <p:sldId id="272" r:id="rId24"/>
    <p:sldId id="268" r:id="rId2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30A1AC"/>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93D81CF-94F2-401A-BA57-92F5A7B2D0C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109" d="100"/>
          <a:sy n="109" d="100"/>
        </p:scale>
        <p:origin x="672" y="10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DFF6381-F5D9-B776-6204-7EEACE97AF4E}"/>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NZ"/>
          </a:p>
        </p:txBody>
      </p:sp>
      <p:sp>
        <p:nvSpPr>
          <p:cNvPr id="3" name="Date Placeholder 2">
            <a:extLst>
              <a:ext uri="{FF2B5EF4-FFF2-40B4-BE49-F238E27FC236}">
                <a16:creationId xmlns:a16="http://schemas.microsoft.com/office/drawing/2014/main" id="{622CBFFD-F605-8A18-C14A-B9358DFBD4A3}"/>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ED8936BB-0D47-4E1F-9CD7-50EC266FFE4A}" type="datetimeFigureOut">
              <a:rPr lang="en-NZ" smtClean="0"/>
              <a:t>17/04/2025</a:t>
            </a:fld>
            <a:endParaRPr lang="en-NZ"/>
          </a:p>
        </p:txBody>
      </p:sp>
      <p:sp>
        <p:nvSpPr>
          <p:cNvPr id="4" name="Footer Placeholder 3">
            <a:extLst>
              <a:ext uri="{FF2B5EF4-FFF2-40B4-BE49-F238E27FC236}">
                <a16:creationId xmlns:a16="http://schemas.microsoft.com/office/drawing/2014/main" id="{7962731E-39CB-C9E7-4360-B59C941D3C7A}"/>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a:extLst>
              <a:ext uri="{FF2B5EF4-FFF2-40B4-BE49-F238E27FC236}">
                <a16:creationId xmlns:a16="http://schemas.microsoft.com/office/drawing/2014/main" id="{145A594F-7CB4-8B92-C0E7-02DC799F5258}"/>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DBFC4623-F5F6-46D4-A7C6-A10E54C922F0}" type="slidenum">
              <a:rPr lang="en-NZ" smtClean="0"/>
              <a:t>‹#›</a:t>
            </a:fld>
            <a:endParaRPr lang="en-NZ"/>
          </a:p>
        </p:txBody>
      </p:sp>
    </p:spTree>
    <p:extLst>
      <p:ext uri="{BB962C8B-B14F-4D97-AF65-F5344CB8AC3E}">
        <p14:creationId xmlns:p14="http://schemas.microsoft.com/office/powerpoint/2010/main" val="5783431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217A577F-497A-43B1-8E66-47E094C33FF5}" type="datetimeFigureOut">
              <a:rPr lang="en-NZ" smtClean="0"/>
              <a:t>17/04/2025</a:t>
            </a:fld>
            <a:endParaRPr lang="en-NZ"/>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0C91046-FBC9-48E1-9EA8-1319D1C92B07}" type="slidenum">
              <a:rPr lang="en-NZ" smtClean="0"/>
              <a:t>‹#›</a:t>
            </a:fld>
            <a:endParaRPr lang="en-NZ"/>
          </a:p>
        </p:txBody>
      </p:sp>
    </p:spTree>
    <p:extLst>
      <p:ext uri="{BB962C8B-B14F-4D97-AF65-F5344CB8AC3E}">
        <p14:creationId xmlns:p14="http://schemas.microsoft.com/office/powerpoint/2010/main" val="2925396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i-NZ" dirty="0" smtClean="0"/>
              <a:t>Team to </a:t>
            </a:r>
            <a:r>
              <a:rPr lang="mi-NZ" dirty="0" err="1" smtClean="0"/>
              <a:t>introduce</a:t>
            </a:r>
            <a:r>
              <a:rPr lang="mi-NZ" dirty="0" smtClean="0"/>
              <a:t> </a:t>
            </a:r>
            <a:r>
              <a:rPr lang="mi-NZ" dirty="0" err="1" smtClean="0"/>
              <a:t>themselves</a:t>
            </a:r>
            <a:r>
              <a:rPr lang="mi-NZ" dirty="0" smtClean="0"/>
              <a:t> : </a:t>
            </a:r>
            <a:r>
              <a:rPr lang="mi-NZ" baseline="0" dirty="0" err="1" smtClean="0"/>
              <a:t>our</a:t>
            </a:r>
            <a:r>
              <a:rPr lang="mi-NZ" baseline="0" dirty="0" smtClean="0"/>
              <a:t> </a:t>
            </a:r>
            <a:r>
              <a:rPr lang="mi-NZ" baseline="0" dirty="0" err="1" smtClean="0"/>
              <a:t>roles</a:t>
            </a:r>
            <a:r>
              <a:rPr lang="mi-NZ" baseline="0" dirty="0" smtClean="0"/>
              <a:t>, : Kuni, Moira, Corrina, Korina, Elizabeth, Noble</a:t>
            </a:r>
          </a:p>
          <a:p>
            <a:pPr marL="0" marR="0" lvl="0" indent="0" algn="l" defTabSz="914400" rtl="0" eaLnBrk="1" fontAlgn="auto" latinLnBrk="0" hangingPunct="1">
              <a:lnSpc>
                <a:spcPct val="100000"/>
              </a:lnSpc>
              <a:spcBef>
                <a:spcPts val="0"/>
              </a:spcBef>
              <a:spcAft>
                <a:spcPts val="0"/>
              </a:spcAft>
              <a:buClrTx/>
              <a:buSzTx/>
              <a:buFontTx/>
              <a:buNone/>
              <a:tabLst/>
              <a:defRPr/>
            </a:pPr>
            <a:r>
              <a:rPr lang="mi-NZ" baseline="0" dirty="0" smtClean="0"/>
              <a:t>Moira to </a:t>
            </a:r>
            <a:r>
              <a:rPr lang="mi-NZ" baseline="0" dirty="0" err="1" smtClean="0"/>
              <a:t>introduce</a:t>
            </a:r>
            <a:r>
              <a:rPr lang="mi-NZ" baseline="0" dirty="0" smtClean="0"/>
              <a:t> </a:t>
            </a:r>
            <a:r>
              <a:rPr lang="mi-NZ" baseline="0" dirty="0" err="1" smtClean="0"/>
              <a:t>Presentation</a:t>
            </a:r>
            <a:r>
              <a:rPr lang="mi-NZ" baseline="0" dirty="0" smtClean="0"/>
              <a:t> – the </a:t>
            </a:r>
            <a:r>
              <a:rPr lang="mi-NZ" baseline="0" dirty="0" err="1" smtClean="0"/>
              <a:t>aim</a:t>
            </a:r>
            <a:r>
              <a:rPr lang="mi-NZ" baseline="0" dirty="0" smtClean="0"/>
              <a:t> of Whānau Engagement Procedure in Te Korowai Whāriki </a:t>
            </a:r>
            <a:endParaRPr lang="en-NZ" dirty="0"/>
          </a:p>
        </p:txBody>
      </p:sp>
      <p:sp>
        <p:nvSpPr>
          <p:cNvPr id="4" name="Slide Number Placeholder 3"/>
          <p:cNvSpPr>
            <a:spLocks noGrp="1"/>
          </p:cNvSpPr>
          <p:nvPr>
            <p:ph type="sldNum" sz="quarter" idx="10"/>
          </p:nvPr>
        </p:nvSpPr>
        <p:spPr/>
        <p:txBody>
          <a:bodyPr/>
          <a:lstStyle/>
          <a:p>
            <a:fld id="{D0C91046-FBC9-48E1-9EA8-1319D1C92B07}" type="slidenum">
              <a:rPr lang="en-NZ" smtClean="0"/>
              <a:t>1</a:t>
            </a:fld>
            <a:endParaRPr lang="en-NZ"/>
          </a:p>
        </p:txBody>
      </p:sp>
    </p:spTree>
    <p:extLst>
      <p:ext uri="{BB962C8B-B14F-4D97-AF65-F5344CB8AC3E}">
        <p14:creationId xmlns:p14="http://schemas.microsoft.com/office/powerpoint/2010/main" val="8619650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0C91046-FBC9-48E1-9EA8-1319D1C92B07}" type="slidenum">
              <a:rPr lang="en-NZ" smtClean="0"/>
              <a:t>11</a:t>
            </a:fld>
            <a:endParaRPr lang="en-NZ"/>
          </a:p>
        </p:txBody>
      </p:sp>
    </p:spTree>
    <p:extLst>
      <p:ext uri="{BB962C8B-B14F-4D97-AF65-F5344CB8AC3E}">
        <p14:creationId xmlns:p14="http://schemas.microsoft.com/office/powerpoint/2010/main" val="18960658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0C91046-FBC9-48E1-9EA8-1319D1C92B07}" type="slidenum">
              <a:rPr lang="en-NZ" smtClean="0"/>
              <a:t>12</a:t>
            </a:fld>
            <a:endParaRPr lang="en-NZ"/>
          </a:p>
        </p:txBody>
      </p:sp>
    </p:spTree>
    <p:extLst>
      <p:ext uri="{BB962C8B-B14F-4D97-AF65-F5344CB8AC3E}">
        <p14:creationId xmlns:p14="http://schemas.microsoft.com/office/powerpoint/2010/main" val="22968770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0C91046-FBC9-48E1-9EA8-1319D1C92B07}" type="slidenum">
              <a:rPr lang="en-NZ" smtClean="0"/>
              <a:t>13</a:t>
            </a:fld>
            <a:endParaRPr lang="en-NZ"/>
          </a:p>
        </p:txBody>
      </p:sp>
    </p:spTree>
    <p:extLst>
      <p:ext uri="{BB962C8B-B14F-4D97-AF65-F5344CB8AC3E}">
        <p14:creationId xmlns:p14="http://schemas.microsoft.com/office/powerpoint/2010/main" val="31662099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0C91046-FBC9-48E1-9EA8-1319D1C92B07}" type="slidenum">
              <a:rPr lang="en-NZ" smtClean="0"/>
              <a:t>14</a:t>
            </a:fld>
            <a:endParaRPr lang="en-NZ"/>
          </a:p>
        </p:txBody>
      </p:sp>
    </p:spTree>
    <p:extLst>
      <p:ext uri="{BB962C8B-B14F-4D97-AF65-F5344CB8AC3E}">
        <p14:creationId xmlns:p14="http://schemas.microsoft.com/office/powerpoint/2010/main" val="11656597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0C91046-FBC9-48E1-9EA8-1319D1C92B07}" type="slidenum">
              <a:rPr lang="en-NZ" smtClean="0"/>
              <a:t>15</a:t>
            </a:fld>
            <a:endParaRPr lang="en-NZ"/>
          </a:p>
        </p:txBody>
      </p:sp>
    </p:spTree>
    <p:extLst>
      <p:ext uri="{BB962C8B-B14F-4D97-AF65-F5344CB8AC3E}">
        <p14:creationId xmlns:p14="http://schemas.microsoft.com/office/powerpoint/2010/main" val="29784356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0C91046-FBC9-48E1-9EA8-1319D1C92B07}" type="slidenum">
              <a:rPr lang="en-NZ" smtClean="0"/>
              <a:t>16</a:t>
            </a:fld>
            <a:endParaRPr lang="en-NZ"/>
          </a:p>
        </p:txBody>
      </p:sp>
    </p:spTree>
    <p:extLst>
      <p:ext uri="{BB962C8B-B14F-4D97-AF65-F5344CB8AC3E}">
        <p14:creationId xmlns:p14="http://schemas.microsoft.com/office/powerpoint/2010/main" val="34195362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baseline="0" dirty="0" smtClean="0"/>
              <a:t> </a:t>
            </a:r>
            <a:endParaRPr lang="en-NZ" dirty="0"/>
          </a:p>
        </p:txBody>
      </p:sp>
      <p:sp>
        <p:nvSpPr>
          <p:cNvPr id="4" name="Slide Number Placeholder 3"/>
          <p:cNvSpPr>
            <a:spLocks noGrp="1"/>
          </p:cNvSpPr>
          <p:nvPr>
            <p:ph type="sldNum" sz="quarter" idx="10"/>
          </p:nvPr>
        </p:nvSpPr>
        <p:spPr/>
        <p:txBody>
          <a:bodyPr/>
          <a:lstStyle/>
          <a:p>
            <a:fld id="{D0C91046-FBC9-48E1-9EA8-1319D1C92B07}" type="slidenum">
              <a:rPr lang="en-NZ" smtClean="0"/>
              <a:t>17</a:t>
            </a:fld>
            <a:endParaRPr lang="en-NZ"/>
          </a:p>
        </p:txBody>
      </p:sp>
    </p:spTree>
    <p:extLst>
      <p:ext uri="{BB962C8B-B14F-4D97-AF65-F5344CB8AC3E}">
        <p14:creationId xmlns:p14="http://schemas.microsoft.com/office/powerpoint/2010/main" val="39851273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0C91046-FBC9-48E1-9EA8-1319D1C92B07}" type="slidenum">
              <a:rPr lang="en-NZ" smtClean="0"/>
              <a:t>18</a:t>
            </a:fld>
            <a:endParaRPr lang="en-NZ"/>
          </a:p>
        </p:txBody>
      </p:sp>
    </p:spTree>
    <p:extLst>
      <p:ext uri="{BB962C8B-B14F-4D97-AF65-F5344CB8AC3E}">
        <p14:creationId xmlns:p14="http://schemas.microsoft.com/office/powerpoint/2010/main" val="27822629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0C91046-FBC9-48E1-9EA8-1319D1C92B07}" type="slidenum">
              <a:rPr lang="en-NZ" smtClean="0"/>
              <a:t>19</a:t>
            </a:fld>
            <a:endParaRPr lang="en-NZ"/>
          </a:p>
        </p:txBody>
      </p:sp>
    </p:spTree>
    <p:extLst>
      <p:ext uri="{BB962C8B-B14F-4D97-AF65-F5344CB8AC3E}">
        <p14:creationId xmlns:p14="http://schemas.microsoft.com/office/powerpoint/2010/main" val="1368257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0C91046-FBC9-48E1-9EA8-1319D1C92B07}" type="slidenum">
              <a:rPr lang="en-NZ" smtClean="0"/>
              <a:t>3</a:t>
            </a:fld>
            <a:endParaRPr lang="en-NZ"/>
          </a:p>
        </p:txBody>
      </p:sp>
    </p:spTree>
    <p:extLst>
      <p:ext uri="{BB962C8B-B14F-4D97-AF65-F5344CB8AC3E}">
        <p14:creationId xmlns:p14="http://schemas.microsoft.com/office/powerpoint/2010/main" val="2589627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0C91046-FBC9-48E1-9EA8-1319D1C92B07}" type="slidenum">
              <a:rPr lang="en-NZ" smtClean="0"/>
              <a:t>4</a:t>
            </a:fld>
            <a:endParaRPr lang="en-NZ"/>
          </a:p>
        </p:txBody>
      </p:sp>
    </p:spTree>
    <p:extLst>
      <p:ext uri="{BB962C8B-B14F-4D97-AF65-F5344CB8AC3E}">
        <p14:creationId xmlns:p14="http://schemas.microsoft.com/office/powerpoint/2010/main" val="390473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0C91046-FBC9-48E1-9EA8-1319D1C92B07}" type="slidenum">
              <a:rPr lang="en-NZ" smtClean="0"/>
              <a:t>5</a:t>
            </a:fld>
            <a:endParaRPr lang="en-NZ"/>
          </a:p>
        </p:txBody>
      </p:sp>
    </p:spTree>
    <p:extLst>
      <p:ext uri="{BB962C8B-B14F-4D97-AF65-F5344CB8AC3E}">
        <p14:creationId xmlns:p14="http://schemas.microsoft.com/office/powerpoint/2010/main" val="7609321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0C91046-FBC9-48E1-9EA8-1319D1C92B07}" type="slidenum">
              <a:rPr lang="en-NZ" smtClean="0"/>
              <a:t>6</a:t>
            </a:fld>
            <a:endParaRPr lang="en-NZ"/>
          </a:p>
        </p:txBody>
      </p:sp>
    </p:spTree>
    <p:extLst>
      <p:ext uri="{BB962C8B-B14F-4D97-AF65-F5344CB8AC3E}">
        <p14:creationId xmlns:p14="http://schemas.microsoft.com/office/powerpoint/2010/main" val="1741725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0C91046-FBC9-48E1-9EA8-1319D1C92B07}" type="slidenum">
              <a:rPr lang="en-NZ" smtClean="0"/>
              <a:t>7</a:t>
            </a:fld>
            <a:endParaRPr lang="en-NZ"/>
          </a:p>
        </p:txBody>
      </p:sp>
    </p:spTree>
    <p:extLst>
      <p:ext uri="{BB962C8B-B14F-4D97-AF65-F5344CB8AC3E}">
        <p14:creationId xmlns:p14="http://schemas.microsoft.com/office/powerpoint/2010/main" val="26961600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baseline="0" dirty="0" smtClean="0"/>
              <a:t>, </a:t>
            </a:r>
            <a:endParaRPr lang="en-NZ" dirty="0" smtClean="0"/>
          </a:p>
          <a:p>
            <a:endParaRPr lang="en-NZ" dirty="0"/>
          </a:p>
        </p:txBody>
      </p:sp>
      <p:sp>
        <p:nvSpPr>
          <p:cNvPr id="4" name="Slide Number Placeholder 3"/>
          <p:cNvSpPr>
            <a:spLocks noGrp="1"/>
          </p:cNvSpPr>
          <p:nvPr>
            <p:ph type="sldNum" sz="quarter" idx="10"/>
          </p:nvPr>
        </p:nvSpPr>
        <p:spPr/>
        <p:txBody>
          <a:bodyPr/>
          <a:lstStyle/>
          <a:p>
            <a:fld id="{D0C91046-FBC9-48E1-9EA8-1319D1C92B07}" type="slidenum">
              <a:rPr lang="en-NZ" smtClean="0"/>
              <a:t>8</a:t>
            </a:fld>
            <a:endParaRPr lang="en-NZ"/>
          </a:p>
        </p:txBody>
      </p:sp>
    </p:spTree>
    <p:extLst>
      <p:ext uri="{BB962C8B-B14F-4D97-AF65-F5344CB8AC3E}">
        <p14:creationId xmlns:p14="http://schemas.microsoft.com/office/powerpoint/2010/main" val="38812810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mi-NZ" dirty="0" err="1" smtClean="0"/>
              <a:t>Like</a:t>
            </a:r>
            <a:r>
              <a:rPr lang="mi-NZ" baseline="0" dirty="0" smtClean="0"/>
              <a:t> Te Ara Oranga </a:t>
            </a:r>
            <a:r>
              <a:rPr lang="mi-NZ" baseline="0" dirty="0" err="1" smtClean="0"/>
              <a:t>Client</a:t>
            </a:r>
            <a:r>
              <a:rPr lang="mi-NZ" baseline="0" dirty="0" smtClean="0"/>
              <a:t> Pathway  - </a:t>
            </a:r>
            <a:r>
              <a:rPr lang="mi-NZ" baseline="0" dirty="0" err="1" smtClean="0"/>
              <a:t>created</a:t>
            </a:r>
            <a:r>
              <a:rPr lang="mi-NZ" baseline="0" dirty="0" smtClean="0"/>
              <a:t> a </a:t>
            </a:r>
            <a:r>
              <a:rPr lang="mi-NZ" baseline="0" dirty="0" err="1" smtClean="0"/>
              <a:t>pathway</a:t>
            </a:r>
            <a:r>
              <a:rPr lang="mi-NZ" baseline="0" dirty="0" smtClean="0"/>
              <a:t> for whanau – from </a:t>
            </a:r>
            <a:r>
              <a:rPr lang="mi-NZ" baseline="0" dirty="0" err="1" smtClean="0"/>
              <a:t>admission</a:t>
            </a:r>
            <a:r>
              <a:rPr lang="mi-NZ" baseline="0" dirty="0" smtClean="0"/>
              <a:t> to </a:t>
            </a:r>
            <a:r>
              <a:rPr lang="mi-NZ" baseline="0" dirty="0" err="1" smtClean="0"/>
              <a:t>discharge</a:t>
            </a:r>
            <a:r>
              <a:rPr lang="mi-NZ" baseline="0" dirty="0" smtClean="0"/>
              <a:t> – 6 UNITS </a:t>
            </a:r>
            <a:r>
              <a:rPr lang="mi-NZ" baseline="0" dirty="0" err="1" smtClean="0"/>
              <a:t>within</a:t>
            </a:r>
            <a:r>
              <a:rPr lang="mi-NZ" baseline="0" dirty="0" smtClean="0"/>
              <a:t> Te Korowai Whāriki – </a:t>
            </a:r>
            <a:r>
              <a:rPr lang="mi-NZ" baseline="0" dirty="0" err="1" smtClean="0"/>
              <a:t>Regional</a:t>
            </a:r>
            <a:r>
              <a:rPr lang="mi-NZ" baseline="0" dirty="0" smtClean="0"/>
              <a:t> </a:t>
            </a:r>
            <a:r>
              <a:rPr lang="mi-NZ" baseline="0" dirty="0" err="1" smtClean="0"/>
              <a:t>Forensic</a:t>
            </a:r>
            <a:r>
              <a:rPr lang="mi-NZ" baseline="0" dirty="0" smtClean="0"/>
              <a:t> and </a:t>
            </a:r>
            <a:r>
              <a:rPr lang="mi-NZ" baseline="0" dirty="0" err="1" smtClean="0"/>
              <a:t>Rehabilitation</a:t>
            </a:r>
            <a:r>
              <a:rPr lang="mi-NZ" baseline="0" dirty="0" smtClean="0"/>
              <a:t> Service ( </a:t>
            </a:r>
            <a:r>
              <a:rPr lang="mi-NZ" baseline="0" dirty="0" err="1" smtClean="0"/>
              <a:t>include</a:t>
            </a:r>
            <a:r>
              <a:rPr lang="mi-NZ" baseline="0" dirty="0" smtClean="0"/>
              <a:t> </a:t>
            </a:r>
            <a:r>
              <a:rPr lang="mi-NZ" baseline="0" dirty="0" err="1" smtClean="0"/>
              <a:t>Forensic</a:t>
            </a:r>
            <a:r>
              <a:rPr lang="mi-NZ" baseline="0" dirty="0" smtClean="0"/>
              <a:t> Youth Service) </a:t>
            </a:r>
            <a:r>
              <a:rPr lang="mi-NZ" baseline="0" dirty="0" err="1" smtClean="0"/>
              <a:t>suppports</a:t>
            </a:r>
            <a:r>
              <a:rPr lang="mi-NZ" baseline="0" dirty="0" smtClean="0"/>
              <a:t> in the </a:t>
            </a:r>
            <a:r>
              <a:rPr lang="mi-NZ" baseline="0" dirty="0" err="1" smtClean="0"/>
              <a:t>community</a:t>
            </a:r>
            <a:r>
              <a:rPr lang="mi-NZ" baseline="0" dirty="0" smtClean="0"/>
              <a:t> </a:t>
            </a:r>
            <a:r>
              <a:rPr lang="mi-NZ" baseline="0" dirty="0" err="1" smtClean="0"/>
              <a:t>that</a:t>
            </a:r>
            <a:r>
              <a:rPr lang="mi-NZ" baseline="0" dirty="0" smtClean="0"/>
              <a:t> </a:t>
            </a:r>
            <a:r>
              <a:rPr lang="mi-NZ" baseline="0" dirty="0" err="1" smtClean="0"/>
              <a:t>maintains</a:t>
            </a:r>
            <a:r>
              <a:rPr lang="mi-NZ" baseline="0" dirty="0" smtClean="0"/>
              <a:t> </a:t>
            </a:r>
            <a:r>
              <a:rPr lang="mi-NZ" baseline="0" dirty="0" err="1" smtClean="0"/>
              <a:t>wellbeing</a:t>
            </a:r>
            <a:r>
              <a:rPr lang="mi-NZ" baseline="0" dirty="0" smtClean="0"/>
              <a:t> of </a:t>
            </a:r>
            <a:r>
              <a:rPr lang="mi-NZ" baseline="0" dirty="0" err="1" smtClean="0"/>
              <a:t>person</a:t>
            </a:r>
            <a:r>
              <a:rPr lang="mi-NZ" baseline="0" dirty="0" smtClean="0"/>
              <a:t> and wh</a:t>
            </a:r>
            <a:r>
              <a:rPr lang="mi-NZ" baseline="0" dirty="0" smtClean="0">
                <a:latin typeface="Calibri" panose="020F0502020204030204" pitchFamily="34" charset="0"/>
                <a:cs typeface="Calibri" panose="020F0502020204030204" pitchFamily="34" charset="0"/>
              </a:rPr>
              <a:t>ā</a:t>
            </a:r>
            <a:r>
              <a:rPr lang="mi-NZ" baseline="0" dirty="0" smtClean="0"/>
              <a:t>nau.</a:t>
            </a:r>
          </a:p>
          <a:p>
            <a:endParaRPr lang="mi-NZ" dirty="0" smtClean="0"/>
          </a:p>
          <a:p>
            <a:r>
              <a:rPr lang="mi-NZ" baseline="0" dirty="0" err="1" smtClean="0"/>
              <a:t>Open</a:t>
            </a:r>
            <a:r>
              <a:rPr lang="mi-NZ" baseline="0" dirty="0" smtClean="0"/>
              <a:t> communication from </a:t>
            </a:r>
            <a:r>
              <a:rPr lang="mi-NZ" baseline="0" dirty="0" err="1" smtClean="0"/>
              <a:t>start</a:t>
            </a:r>
            <a:r>
              <a:rPr lang="mi-NZ" baseline="0" dirty="0" smtClean="0"/>
              <a:t>, </a:t>
            </a:r>
            <a:r>
              <a:rPr lang="mi-NZ" baseline="0" dirty="0" err="1" smtClean="0"/>
              <a:t>want</a:t>
            </a:r>
            <a:r>
              <a:rPr lang="mi-NZ" baseline="0" dirty="0" smtClean="0"/>
              <a:t> </a:t>
            </a:r>
            <a:r>
              <a:rPr lang="mi-NZ" baseline="0" dirty="0" err="1" smtClean="0"/>
              <a:t>them</a:t>
            </a:r>
            <a:r>
              <a:rPr lang="mi-NZ" baseline="0" dirty="0" smtClean="0"/>
              <a:t> to </a:t>
            </a:r>
            <a:r>
              <a:rPr lang="mi-NZ" baseline="0" dirty="0" err="1" smtClean="0"/>
              <a:t>feel</a:t>
            </a:r>
            <a:r>
              <a:rPr lang="mi-NZ" baseline="0" dirty="0" smtClean="0"/>
              <a:t> as </a:t>
            </a:r>
            <a:r>
              <a:rPr lang="mi-NZ" baseline="0" dirty="0" err="1" smtClean="0"/>
              <a:t>comfortable</a:t>
            </a:r>
            <a:r>
              <a:rPr lang="mi-NZ" baseline="0" dirty="0" smtClean="0"/>
              <a:t> as </a:t>
            </a:r>
            <a:r>
              <a:rPr lang="mi-NZ" baseline="0" dirty="0" err="1" smtClean="0"/>
              <a:t>possible</a:t>
            </a:r>
            <a:r>
              <a:rPr lang="mi-NZ" baseline="0" dirty="0" smtClean="0"/>
              <a:t> ( </a:t>
            </a:r>
            <a:r>
              <a:rPr lang="mi-NZ" baseline="0" dirty="0" err="1" smtClean="0"/>
              <a:t>anxiety</a:t>
            </a:r>
            <a:r>
              <a:rPr lang="mi-NZ" baseline="0" dirty="0" smtClean="0"/>
              <a:t> </a:t>
            </a:r>
            <a:r>
              <a:rPr lang="mi-NZ" baseline="0" dirty="0" err="1" smtClean="0"/>
              <a:t>about</a:t>
            </a:r>
            <a:r>
              <a:rPr lang="mi-NZ" baseline="0" dirty="0" smtClean="0"/>
              <a:t> </a:t>
            </a:r>
            <a:r>
              <a:rPr lang="mi-NZ" baseline="0" dirty="0" err="1" smtClean="0"/>
              <a:t>loved</a:t>
            </a:r>
            <a:r>
              <a:rPr lang="mi-NZ" baseline="0" dirty="0" smtClean="0"/>
              <a:t> </a:t>
            </a:r>
            <a:r>
              <a:rPr lang="mi-NZ" baseline="0" dirty="0" err="1" smtClean="0"/>
              <a:t>ones</a:t>
            </a:r>
            <a:r>
              <a:rPr lang="mi-NZ" baseline="0" dirty="0" smtClean="0"/>
              <a:t> </a:t>
            </a:r>
            <a:r>
              <a:rPr lang="mi-NZ" baseline="0" dirty="0" err="1" smtClean="0"/>
              <a:t>being</a:t>
            </a:r>
            <a:r>
              <a:rPr lang="mi-NZ" baseline="0" dirty="0" smtClean="0"/>
              <a:t> </a:t>
            </a:r>
            <a:r>
              <a:rPr lang="mi-NZ" baseline="0" dirty="0" err="1" smtClean="0"/>
              <a:t>far</a:t>
            </a:r>
            <a:r>
              <a:rPr lang="mi-NZ" baseline="0" dirty="0" smtClean="0"/>
              <a:t> </a:t>
            </a:r>
            <a:r>
              <a:rPr lang="mi-NZ" baseline="0" dirty="0" err="1" smtClean="0"/>
              <a:t>away</a:t>
            </a:r>
            <a:r>
              <a:rPr lang="mi-NZ" baseline="0" dirty="0" smtClean="0"/>
              <a:t>, and </a:t>
            </a:r>
            <a:r>
              <a:rPr lang="mi-NZ" baseline="0" dirty="0" err="1" smtClean="0"/>
              <a:t>not</a:t>
            </a:r>
            <a:r>
              <a:rPr lang="mi-NZ" baseline="0" dirty="0" smtClean="0"/>
              <a:t> </a:t>
            </a:r>
            <a:r>
              <a:rPr lang="mi-NZ" baseline="0" dirty="0" err="1" smtClean="0"/>
              <a:t>knowing</a:t>
            </a:r>
            <a:r>
              <a:rPr lang="mi-NZ" baseline="0" dirty="0" smtClean="0"/>
              <a:t> what the Service </a:t>
            </a:r>
            <a:r>
              <a:rPr lang="mi-NZ" baseline="0" dirty="0" err="1" smtClean="0"/>
              <a:t>looks</a:t>
            </a:r>
            <a:r>
              <a:rPr lang="mi-NZ" baseline="0" dirty="0" smtClean="0"/>
              <a:t> </a:t>
            </a:r>
            <a:r>
              <a:rPr lang="mi-NZ" baseline="0" dirty="0" err="1" smtClean="0"/>
              <a:t>like</a:t>
            </a:r>
            <a:r>
              <a:rPr lang="mi-NZ" baseline="0" dirty="0" smtClean="0"/>
              <a:t>, </a:t>
            </a:r>
            <a:r>
              <a:rPr lang="mi-NZ" baseline="0" dirty="0" err="1" smtClean="0"/>
              <a:t>will</a:t>
            </a:r>
            <a:r>
              <a:rPr lang="mi-NZ" baseline="0" dirty="0" smtClean="0"/>
              <a:t> be </a:t>
            </a:r>
            <a:r>
              <a:rPr lang="mi-NZ" baseline="0" dirty="0" err="1" smtClean="0"/>
              <a:t>like</a:t>
            </a:r>
            <a:r>
              <a:rPr lang="mi-NZ" baseline="0" dirty="0" smtClean="0"/>
              <a:t>) – time of </a:t>
            </a:r>
            <a:r>
              <a:rPr lang="mi-NZ" baseline="0" dirty="0" err="1" smtClean="0"/>
              <a:t>providing</a:t>
            </a:r>
            <a:r>
              <a:rPr lang="mi-NZ" baseline="0" dirty="0" smtClean="0"/>
              <a:t> </a:t>
            </a:r>
            <a:r>
              <a:rPr lang="mi-NZ" baseline="0" dirty="0" err="1" smtClean="0"/>
              <a:t>basic</a:t>
            </a:r>
            <a:r>
              <a:rPr lang="mi-NZ" baseline="0" dirty="0" smtClean="0"/>
              <a:t> </a:t>
            </a:r>
            <a:r>
              <a:rPr lang="mi-NZ" baseline="0" dirty="0" err="1" smtClean="0"/>
              <a:t>information</a:t>
            </a:r>
            <a:r>
              <a:rPr lang="mi-NZ" baseline="0" dirty="0" smtClean="0"/>
              <a:t> – </a:t>
            </a:r>
            <a:r>
              <a:rPr lang="mi-NZ" baseline="0" dirty="0" err="1" smtClean="0"/>
              <a:t>not</a:t>
            </a:r>
            <a:r>
              <a:rPr lang="mi-NZ" baseline="0" dirty="0" smtClean="0"/>
              <a:t> to </a:t>
            </a:r>
            <a:r>
              <a:rPr lang="mi-NZ" baseline="0" dirty="0" err="1" smtClean="0"/>
              <a:t>overwhelm</a:t>
            </a:r>
            <a:r>
              <a:rPr lang="mi-NZ" baseline="0" dirty="0" smtClean="0"/>
              <a:t>.  </a:t>
            </a:r>
          </a:p>
          <a:p>
            <a:r>
              <a:rPr lang="mi-NZ" baseline="0" dirty="0" smtClean="0"/>
              <a:t>To </a:t>
            </a:r>
            <a:r>
              <a:rPr lang="mi-NZ" baseline="0" dirty="0" err="1" smtClean="0"/>
              <a:t>start</a:t>
            </a:r>
            <a:r>
              <a:rPr lang="mi-NZ" baseline="0" dirty="0" smtClean="0"/>
              <a:t> </a:t>
            </a:r>
            <a:r>
              <a:rPr lang="mi-NZ" baseline="0" dirty="0" err="1" smtClean="0"/>
              <a:t>building</a:t>
            </a:r>
            <a:r>
              <a:rPr lang="mi-NZ" baseline="0" dirty="0" smtClean="0"/>
              <a:t> </a:t>
            </a:r>
            <a:r>
              <a:rPr lang="mi-NZ" baseline="0" dirty="0" err="1" smtClean="0"/>
              <a:t>relationships</a:t>
            </a:r>
            <a:r>
              <a:rPr lang="mi-NZ" baseline="0" dirty="0" smtClean="0"/>
              <a:t>, </a:t>
            </a:r>
            <a:r>
              <a:rPr lang="mi-NZ" baseline="0" dirty="0" err="1" smtClean="0"/>
              <a:t>initial</a:t>
            </a:r>
            <a:r>
              <a:rPr lang="mi-NZ" baseline="0" dirty="0" smtClean="0"/>
              <a:t> </a:t>
            </a:r>
            <a:r>
              <a:rPr lang="mi-NZ" baseline="0" dirty="0" err="1" smtClean="0"/>
              <a:t>engagement</a:t>
            </a:r>
            <a:r>
              <a:rPr lang="mi-NZ" baseline="0" dirty="0" smtClean="0"/>
              <a:t> with whanau </a:t>
            </a:r>
            <a:r>
              <a:rPr lang="mi-NZ" baseline="0" dirty="0" err="1" smtClean="0"/>
              <a:t>alot</a:t>
            </a:r>
            <a:r>
              <a:rPr lang="mi-NZ" baseline="0" dirty="0" smtClean="0"/>
              <a:t> of </a:t>
            </a:r>
            <a:r>
              <a:rPr lang="mi-NZ" baseline="0" dirty="0" err="1" smtClean="0"/>
              <a:t>work</a:t>
            </a:r>
            <a:r>
              <a:rPr lang="mi-NZ" baseline="0" dirty="0" smtClean="0"/>
              <a:t>, may </a:t>
            </a:r>
            <a:r>
              <a:rPr lang="mi-NZ" baseline="0" dirty="0" err="1" smtClean="0"/>
              <a:t>result</a:t>
            </a:r>
            <a:r>
              <a:rPr lang="mi-NZ" baseline="0" dirty="0" smtClean="0"/>
              <a:t> in </a:t>
            </a:r>
            <a:r>
              <a:rPr lang="mi-NZ" baseline="0" dirty="0" err="1" smtClean="0"/>
              <a:t>less</a:t>
            </a:r>
            <a:r>
              <a:rPr lang="mi-NZ" baseline="0" dirty="0" smtClean="0"/>
              <a:t> </a:t>
            </a:r>
            <a:r>
              <a:rPr lang="mi-NZ" baseline="0" dirty="0" err="1" smtClean="0"/>
              <a:t>tension</a:t>
            </a:r>
            <a:r>
              <a:rPr lang="mi-NZ" baseline="0" dirty="0" smtClean="0"/>
              <a:t>, </a:t>
            </a:r>
            <a:r>
              <a:rPr lang="mi-NZ" baseline="0" dirty="0" err="1" smtClean="0"/>
              <a:t>less</a:t>
            </a:r>
            <a:r>
              <a:rPr lang="mi-NZ" baseline="0" dirty="0" smtClean="0"/>
              <a:t> communication </a:t>
            </a:r>
            <a:r>
              <a:rPr lang="mi-NZ" baseline="0" dirty="0" err="1" smtClean="0"/>
              <a:t>misunderstanding</a:t>
            </a:r>
            <a:r>
              <a:rPr lang="mi-NZ" baseline="0" dirty="0" smtClean="0"/>
              <a:t> – </a:t>
            </a:r>
            <a:r>
              <a:rPr lang="mi-NZ" baseline="0" dirty="0" err="1" smtClean="0"/>
              <a:t>builds</a:t>
            </a:r>
            <a:r>
              <a:rPr lang="mi-NZ" baseline="0" dirty="0" smtClean="0"/>
              <a:t> </a:t>
            </a:r>
            <a:r>
              <a:rPr lang="mi-NZ" baseline="0" dirty="0" err="1" smtClean="0"/>
              <a:t>rapport</a:t>
            </a:r>
            <a:r>
              <a:rPr lang="mi-NZ" baseline="0" dirty="0" smtClean="0"/>
              <a:t> with whanau. </a:t>
            </a:r>
          </a:p>
          <a:p>
            <a:endParaRPr lang="en-NZ" dirty="0"/>
          </a:p>
        </p:txBody>
      </p:sp>
      <p:sp>
        <p:nvSpPr>
          <p:cNvPr id="4" name="Slide Number Placeholder 3"/>
          <p:cNvSpPr>
            <a:spLocks noGrp="1"/>
          </p:cNvSpPr>
          <p:nvPr>
            <p:ph type="sldNum" sz="quarter" idx="10"/>
          </p:nvPr>
        </p:nvSpPr>
        <p:spPr/>
        <p:txBody>
          <a:bodyPr/>
          <a:lstStyle/>
          <a:p>
            <a:fld id="{D0C91046-FBC9-48E1-9EA8-1319D1C92B07}" type="slidenum">
              <a:rPr lang="en-NZ" smtClean="0"/>
              <a:t>9</a:t>
            </a:fld>
            <a:endParaRPr lang="en-NZ"/>
          </a:p>
        </p:txBody>
      </p:sp>
    </p:spTree>
    <p:extLst>
      <p:ext uri="{BB962C8B-B14F-4D97-AF65-F5344CB8AC3E}">
        <p14:creationId xmlns:p14="http://schemas.microsoft.com/office/powerpoint/2010/main" val="2875557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0C91046-FBC9-48E1-9EA8-1319D1C92B07}" type="slidenum">
              <a:rPr lang="en-NZ" smtClean="0"/>
              <a:t>10</a:t>
            </a:fld>
            <a:endParaRPr lang="en-NZ"/>
          </a:p>
        </p:txBody>
      </p:sp>
    </p:spTree>
    <p:extLst>
      <p:ext uri="{BB962C8B-B14F-4D97-AF65-F5344CB8AC3E}">
        <p14:creationId xmlns:p14="http://schemas.microsoft.com/office/powerpoint/2010/main" val="25827262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85ACF1A5-68A6-56D6-72EC-0E296DDFD84A}"/>
              </a:ext>
            </a:extLst>
          </p:cNvPr>
          <p:cNvSpPr>
            <a:spLocks noGrp="1"/>
          </p:cNvSpPr>
          <p:nvPr>
            <p:ph type="ctrTitle"/>
          </p:nvPr>
        </p:nvSpPr>
        <p:spPr>
          <a:xfrm>
            <a:off x="682337" y="1214438"/>
            <a:ext cx="9144000" cy="2387600"/>
          </a:xfrm>
        </p:spPr>
        <p:txBody>
          <a:bodyPr anchor="b">
            <a:normAutofit/>
          </a:bodyPr>
          <a:lstStyle>
            <a:lvl1pPr algn="l">
              <a:defRPr sz="6600" b="1">
                <a:solidFill>
                  <a:schemeClr val="bg1"/>
                </a:solidFill>
                <a:latin typeface="Poppins" panose="00000500000000000000" pitchFamily="2" charset="0"/>
                <a:cs typeface="Poppins" panose="00000500000000000000" pitchFamily="2" charset="0"/>
              </a:defRPr>
            </a:lvl1pPr>
          </a:lstStyle>
          <a:p>
            <a:r>
              <a:rPr lang="en-US" dirty="0"/>
              <a:t>Click to edit Master title style</a:t>
            </a:r>
            <a:endParaRPr lang="en-NZ" dirty="0"/>
          </a:p>
        </p:txBody>
      </p:sp>
      <p:sp>
        <p:nvSpPr>
          <p:cNvPr id="12" name="Subtitle 2">
            <a:extLst>
              <a:ext uri="{FF2B5EF4-FFF2-40B4-BE49-F238E27FC236}">
                <a16:creationId xmlns:a16="http://schemas.microsoft.com/office/drawing/2014/main" id="{54E53927-7B60-6FA6-8294-6C2871383828}"/>
              </a:ext>
            </a:extLst>
          </p:cNvPr>
          <p:cNvSpPr>
            <a:spLocks noGrp="1"/>
          </p:cNvSpPr>
          <p:nvPr>
            <p:ph type="subTitle" idx="1"/>
          </p:nvPr>
        </p:nvSpPr>
        <p:spPr>
          <a:xfrm>
            <a:off x="682335" y="3602038"/>
            <a:ext cx="8312727" cy="523153"/>
          </a:xfrm>
        </p:spPr>
        <p:txBody>
          <a:bodyPr>
            <a:normAutofit/>
          </a:bodyPr>
          <a:lstStyle>
            <a:lvl1pPr marL="0" indent="0" algn="l">
              <a:buNone/>
              <a:defRPr sz="3200">
                <a:solidFill>
                  <a:srgbClr val="30A1AC"/>
                </a:solidFill>
                <a:latin typeface="Poppins" panose="00000500000000000000" pitchFamily="2" charset="0"/>
                <a:cs typeface="Poppins" panose="000005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NZ" dirty="0"/>
          </a:p>
        </p:txBody>
      </p:sp>
    </p:spTree>
    <p:extLst>
      <p:ext uri="{BB962C8B-B14F-4D97-AF65-F5344CB8AC3E}">
        <p14:creationId xmlns:p14="http://schemas.microsoft.com/office/powerpoint/2010/main" val="3898178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FA0F0611-DB53-904F-D931-A58F9587EEE4}"/>
              </a:ext>
            </a:extLst>
          </p:cNvPr>
          <p:cNvSpPr>
            <a:spLocks noGrp="1"/>
          </p:cNvSpPr>
          <p:nvPr>
            <p:ph type="title"/>
          </p:nvPr>
        </p:nvSpPr>
        <p:spPr>
          <a:xfrm>
            <a:off x="838200" y="645682"/>
            <a:ext cx="10515600" cy="788266"/>
          </a:xfrm>
          <a:prstGeom prst="rect">
            <a:avLst/>
          </a:prstGeom>
        </p:spPr>
        <p:txBody>
          <a:bodyPr/>
          <a:lstStyle/>
          <a:p>
            <a:endParaRPr lang="en-NZ" b="1" dirty="0">
              <a:solidFill>
                <a:srgbClr val="30A1AC"/>
              </a:solidFill>
              <a:latin typeface="Poppins" panose="00000500000000000000" pitchFamily="2" charset="0"/>
              <a:cs typeface="Poppins" panose="00000500000000000000" pitchFamily="2" charset="0"/>
            </a:endParaRPr>
          </a:p>
        </p:txBody>
      </p:sp>
      <p:sp>
        <p:nvSpPr>
          <p:cNvPr id="8" name="Content Placeholder 2">
            <a:extLst>
              <a:ext uri="{FF2B5EF4-FFF2-40B4-BE49-F238E27FC236}">
                <a16:creationId xmlns:a16="http://schemas.microsoft.com/office/drawing/2014/main" id="{9B3C24CB-E57D-B130-AF87-D802D543C1CD}"/>
              </a:ext>
            </a:extLst>
          </p:cNvPr>
          <p:cNvSpPr>
            <a:spLocks noGrp="1"/>
          </p:cNvSpPr>
          <p:nvPr>
            <p:ph idx="4294967295"/>
          </p:nvPr>
        </p:nvSpPr>
        <p:spPr>
          <a:xfrm>
            <a:off x="838200" y="1517073"/>
            <a:ext cx="10515600" cy="4659890"/>
          </a:xfrm>
          <a:prstGeom prst="rect">
            <a:avLst/>
          </a:prstGeom>
        </p:spPr>
        <p:txBody>
          <a:bodyPr>
            <a:normAutofit/>
          </a:bodyPr>
          <a:lstStyle>
            <a:lvl1pPr>
              <a:defRPr>
                <a:solidFill>
                  <a:schemeClr val="tx2"/>
                </a:solidFill>
              </a:defRPr>
            </a:lvl1pPr>
          </a:lstStyle>
          <a:p>
            <a:endParaRPr lang="en-NZ" sz="1800" dirty="0"/>
          </a:p>
        </p:txBody>
      </p:sp>
    </p:spTree>
    <p:extLst>
      <p:ext uri="{BB962C8B-B14F-4D97-AF65-F5344CB8AC3E}">
        <p14:creationId xmlns:p14="http://schemas.microsoft.com/office/powerpoint/2010/main" val="2735695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mage and text ">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07CC2FF5-F19D-B074-A9C0-901190C41ED3}"/>
              </a:ext>
            </a:extLst>
          </p:cNvPr>
          <p:cNvSpPr>
            <a:spLocks noGrp="1"/>
          </p:cNvSpPr>
          <p:nvPr>
            <p:ph type="title"/>
          </p:nvPr>
        </p:nvSpPr>
        <p:spPr>
          <a:xfrm>
            <a:off x="6096000" y="676855"/>
            <a:ext cx="5257800" cy="788266"/>
          </a:xfrm>
          <a:prstGeom prst="rect">
            <a:avLst/>
          </a:prstGeom>
        </p:spPr>
        <p:txBody>
          <a:bodyPr/>
          <a:lstStyle/>
          <a:p>
            <a:endParaRPr lang="en-NZ" b="1" dirty="0">
              <a:solidFill>
                <a:srgbClr val="30A1AC"/>
              </a:solidFill>
              <a:latin typeface="Poppins" panose="00000500000000000000" pitchFamily="2" charset="0"/>
              <a:cs typeface="Poppins" panose="00000500000000000000" pitchFamily="2" charset="0"/>
            </a:endParaRPr>
          </a:p>
        </p:txBody>
      </p:sp>
      <p:sp>
        <p:nvSpPr>
          <p:cNvPr id="4" name="Content Placeholder 2">
            <a:extLst>
              <a:ext uri="{FF2B5EF4-FFF2-40B4-BE49-F238E27FC236}">
                <a16:creationId xmlns:a16="http://schemas.microsoft.com/office/drawing/2014/main" id="{2E69E836-732A-E2E5-D0E9-F68BB912614B}"/>
              </a:ext>
            </a:extLst>
          </p:cNvPr>
          <p:cNvSpPr>
            <a:spLocks noGrp="1"/>
          </p:cNvSpPr>
          <p:nvPr>
            <p:ph idx="4294967295"/>
          </p:nvPr>
        </p:nvSpPr>
        <p:spPr>
          <a:xfrm>
            <a:off x="6096000" y="1517073"/>
            <a:ext cx="5257800" cy="4659890"/>
          </a:xfrm>
          <a:prstGeom prst="rect">
            <a:avLst/>
          </a:prstGeom>
        </p:spPr>
        <p:txBody>
          <a:bodyPr>
            <a:normAutofit/>
          </a:bodyPr>
          <a:lstStyle>
            <a:lvl1pPr>
              <a:defRPr>
                <a:solidFill>
                  <a:schemeClr val="tx2"/>
                </a:solidFill>
              </a:defRPr>
            </a:lvl1pPr>
          </a:lstStyle>
          <a:p>
            <a:endParaRPr lang="en-NZ" sz="1800" dirty="0"/>
          </a:p>
        </p:txBody>
      </p:sp>
      <p:sp>
        <p:nvSpPr>
          <p:cNvPr id="5" name="Content Placeholder 2">
            <a:extLst>
              <a:ext uri="{FF2B5EF4-FFF2-40B4-BE49-F238E27FC236}">
                <a16:creationId xmlns:a16="http://schemas.microsoft.com/office/drawing/2014/main" id="{3F34F780-F4BF-FC4A-5A93-C0F23020E871}"/>
              </a:ext>
            </a:extLst>
          </p:cNvPr>
          <p:cNvSpPr>
            <a:spLocks noGrp="1"/>
          </p:cNvSpPr>
          <p:nvPr>
            <p:ph idx="4294967295"/>
          </p:nvPr>
        </p:nvSpPr>
        <p:spPr>
          <a:xfrm>
            <a:off x="529936" y="676855"/>
            <a:ext cx="5257800" cy="5500108"/>
          </a:xfrm>
          <a:prstGeom prst="rect">
            <a:avLst/>
          </a:prstGeom>
        </p:spPr>
        <p:txBody>
          <a:bodyPr>
            <a:normAutofit/>
          </a:bodyPr>
          <a:lstStyle>
            <a:lvl1pPr marL="0" indent="0">
              <a:buNone/>
              <a:defRPr>
                <a:blipFill>
                  <a:blip/>
                  <a:tile tx="-266700" ty="-1543050" sx="50000" sy="50000" flip="none" algn="tl"/>
                </a:blipFill>
              </a:defRPr>
            </a:lvl1pPr>
          </a:lstStyle>
          <a:p>
            <a:endParaRPr lang="en-NZ" sz="1800" dirty="0"/>
          </a:p>
        </p:txBody>
      </p:sp>
    </p:spTree>
    <p:extLst>
      <p:ext uri="{BB962C8B-B14F-4D97-AF65-F5344CB8AC3E}">
        <p14:creationId xmlns:p14="http://schemas.microsoft.com/office/powerpoint/2010/main" val="387341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divide ">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CA3CF-DEC3-FC15-95F5-B02DD5A524DD}"/>
              </a:ext>
            </a:extLst>
          </p:cNvPr>
          <p:cNvSpPr>
            <a:spLocks noGrp="1"/>
          </p:cNvSpPr>
          <p:nvPr>
            <p:ph type="title" hasCustomPrompt="1"/>
          </p:nvPr>
        </p:nvSpPr>
        <p:spPr>
          <a:xfrm>
            <a:off x="5704491" y="592283"/>
            <a:ext cx="6007760" cy="973714"/>
          </a:xfrm>
        </p:spPr>
        <p:txBody>
          <a:bodyPr/>
          <a:lstStyle>
            <a:lvl1pPr>
              <a:defRPr b="0">
                <a:latin typeface="+mj-lt"/>
                <a:cs typeface="Poppins" panose="00000500000000000000" pitchFamily="2" charset="0"/>
              </a:defRPr>
            </a:lvl1pPr>
          </a:lstStyle>
          <a:p>
            <a:r>
              <a:rPr lang="en-US" dirty="0"/>
              <a:t>Click to add title</a:t>
            </a:r>
            <a:endParaRPr lang="en-NZ" dirty="0"/>
          </a:p>
        </p:txBody>
      </p:sp>
      <p:sp>
        <p:nvSpPr>
          <p:cNvPr id="3" name="Text Placeholder 2">
            <a:extLst>
              <a:ext uri="{FF2B5EF4-FFF2-40B4-BE49-F238E27FC236}">
                <a16:creationId xmlns:a16="http://schemas.microsoft.com/office/drawing/2014/main" id="{8D854D0A-8462-087C-4B82-5B1F10228037}"/>
              </a:ext>
            </a:extLst>
          </p:cNvPr>
          <p:cNvSpPr>
            <a:spLocks noGrp="1"/>
          </p:cNvSpPr>
          <p:nvPr>
            <p:ph type="body" idx="1"/>
          </p:nvPr>
        </p:nvSpPr>
        <p:spPr>
          <a:xfrm>
            <a:off x="631918" y="498763"/>
            <a:ext cx="4613564" cy="5860473"/>
          </a:xfrm>
        </p:spPr>
        <p:txBody>
          <a:bodyPr anchor="ctr">
            <a:normAutofit/>
          </a:bodyPr>
          <a:lstStyle>
            <a:lvl1pPr marL="0" indent="0" algn="ctr">
              <a:buNone/>
              <a:defRPr sz="4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0" name="Content Placeholder 2">
            <a:extLst>
              <a:ext uri="{FF2B5EF4-FFF2-40B4-BE49-F238E27FC236}">
                <a16:creationId xmlns:a16="http://schemas.microsoft.com/office/drawing/2014/main" id="{AD640BC3-74B3-5DC5-F85B-C19A785D6550}"/>
              </a:ext>
            </a:extLst>
          </p:cNvPr>
          <p:cNvSpPr>
            <a:spLocks noGrp="1"/>
          </p:cNvSpPr>
          <p:nvPr>
            <p:ph idx="4294967295"/>
          </p:nvPr>
        </p:nvSpPr>
        <p:spPr>
          <a:xfrm>
            <a:off x="5704609" y="1517073"/>
            <a:ext cx="6005946" cy="4659890"/>
          </a:xfrm>
          <a:prstGeom prst="rect">
            <a:avLst/>
          </a:prstGeom>
        </p:spPr>
        <p:txBody>
          <a:bodyPr>
            <a:normAutofit/>
          </a:bodyPr>
          <a:lstStyle>
            <a:lvl1pPr>
              <a:defRPr>
                <a:solidFill>
                  <a:schemeClr val="tx2"/>
                </a:solidFill>
              </a:defRPr>
            </a:lvl1pPr>
          </a:lstStyle>
          <a:p>
            <a:endParaRPr lang="en-NZ" sz="1800" dirty="0"/>
          </a:p>
        </p:txBody>
      </p:sp>
    </p:spTree>
    <p:extLst>
      <p:ext uri="{BB962C8B-B14F-4D97-AF65-F5344CB8AC3E}">
        <p14:creationId xmlns:p14="http://schemas.microsoft.com/office/powerpoint/2010/main" val="1251616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ey stats/info ">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4C2380-CC50-9C7E-EA21-C25F3FA0DAEB}"/>
              </a:ext>
            </a:extLst>
          </p:cNvPr>
          <p:cNvSpPr>
            <a:spLocks noGrp="1"/>
          </p:cNvSpPr>
          <p:nvPr>
            <p:ph idx="10"/>
          </p:nvPr>
        </p:nvSpPr>
        <p:spPr>
          <a:xfrm>
            <a:off x="4404014" y="3429000"/>
            <a:ext cx="3356264" cy="1974273"/>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
        <p:nvSpPr>
          <p:cNvPr id="4" name="Content Placeholder 2">
            <a:extLst>
              <a:ext uri="{FF2B5EF4-FFF2-40B4-BE49-F238E27FC236}">
                <a16:creationId xmlns:a16="http://schemas.microsoft.com/office/drawing/2014/main" id="{2AB69F3C-C582-AF27-435C-2C347E486435}"/>
              </a:ext>
            </a:extLst>
          </p:cNvPr>
          <p:cNvSpPr>
            <a:spLocks noGrp="1"/>
          </p:cNvSpPr>
          <p:nvPr>
            <p:ph idx="11"/>
          </p:nvPr>
        </p:nvSpPr>
        <p:spPr>
          <a:xfrm>
            <a:off x="8201891" y="3428999"/>
            <a:ext cx="3335482" cy="1974273"/>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
        <p:nvSpPr>
          <p:cNvPr id="7" name="Content Placeholder 2">
            <a:extLst>
              <a:ext uri="{FF2B5EF4-FFF2-40B4-BE49-F238E27FC236}">
                <a16:creationId xmlns:a16="http://schemas.microsoft.com/office/drawing/2014/main" id="{F5808A06-1B28-ABC8-7E82-26B0514BCA60}"/>
              </a:ext>
            </a:extLst>
          </p:cNvPr>
          <p:cNvSpPr>
            <a:spLocks noGrp="1"/>
          </p:cNvSpPr>
          <p:nvPr>
            <p:ph idx="12"/>
          </p:nvPr>
        </p:nvSpPr>
        <p:spPr>
          <a:xfrm>
            <a:off x="654627" y="3428998"/>
            <a:ext cx="3356264" cy="1974273"/>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Tree>
    <p:extLst>
      <p:ext uri="{BB962C8B-B14F-4D97-AF65-F5344CB8AC3E}">
        <p14:creationId xmlns:p14="http://schemas.microsoft.com/office/powerpoint/2010/main" val="375231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A2381-508D-E172-76D9-74EC4A9A09FF}"/>
              </a:ext>
            </a:extLst>
          </p:cNvPr>
          <p:cNvSpPr>
            <a:spLocks noGrp="1"/>
          </p:cNvSpPr>
          <p:nvPr>
            <p:ph type="title"/>
          </p:nvPr>
        </p:nvSpPr>
        <p:spPr>
          <a:xfrm>
            <a:off x="838200" y="1892589"/>
            <a:ext cx="10515600" cy="1325563"/>
          </a:xfrm>
        </p:spPr>
        <p:txBody>
          <a:bodyPr/>
          <a:lstStyle>
            <a:lvl1pPr>
              <a:defRPr b="1">
                <a:solidFill>
                  <a:schemeClr val="bg1"/>
                </a:solidFill>
                <a:latin typeface="Poppins" panose="00000500000000000000" pitchFamily="2" charset="0"/>
                <a:cs typeface="Poppins" panose="00000500000000000000" pitchFamily="2" charset="0"/>
              </a:defRPr>
            </a:lvl1pPr>
          </a:lstStyle>
          <a:p>
            <a:r>
              <a:rPr lang="en-US" dirty="0"/>
              <a:t>Click to edit Master title style</a:t>
            </a:r>
            <a:endParaRPr lang="en-NZ" dirty="0"/>
          </a:p>
        </p:txBody>
      </p:sp>
    </p:spTree>
    <p:extLst>
      <p:ext uri="{BB962C8B-B14F-4D97-AF65-F5344CB8AC3E}">
        <p14:creationId xmlns:p14="http://schemas.microsoft.com/office/powerpoint/2010/main" val="42654485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E33334-FCB4-63FE-9B9C-781F6B04C7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NZ" dirty="0"/>
          </a:p>
        </p:txBody>
      </p:sp>
      <p:sp>
        <p:nvSpPr>
          <p:cNvPr id="3" name="Text Placeholder 2">
            <a:extLst>
              <a:ext uri="{FF2B5EF4-FFF2-40B4-BE49-F238E27FC236}">
                <a16:creationId xmlns:a16="http://schemas.microsoft.com/office/drawing/2014/main" id="{DD2B4B4B-9E8E-2582-B1E1-FBBBA72408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
        <p:nvSpPr>
          <p:cNvPr id="4" name="Date Placeholder 3">
            <a:extLst>
              <a:ext uri="{FF2B5EF4-FFF2-40B4-BE49-F238E27FC236}">
                <a16:creationId xmlns:a16="http://schemas.microsoft.com/office/drawing/2014/main" id="{D8B55F44-B5E4-9198-B0A8-97CD98959A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004890-B39C-47ED-BAF3-76E538E3F4C7}" type="datetimeFigureOut">
              <a:rPr lang="en-NZ" smtClean="0"/>
              <a:t>17/04/2025</a:t>
            </a:fld>
            <a:endParaRPr lang="en-NZ"/>
          </a:p>
        </p:txBody>
      </p:sp>
      <p:sp>
        <p:nvSpPr>
          <p:cNvPr id="5" name="Footer Placeholder 4">
            <a:extLst>
              <a:ext uri="{FF2B5EF4-FFF2-40B4-BE49-F238E27FC236}">
                <a16:creationId xmlns:a16="http://schemas.microsoft.com/office/drawing/2014/main" id="{4516910D-45B9-8602-8007-0464FAE365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a:extLst>
              <a:ext uri="{FF2B5EF4-FFF2-40B4-BE49-F238E27FC236}">
                <a16:creationId xmlns:a16="http://schemas.microsoft.com/office/drawing/2014/main" id="{A31CEF50-D720-DC21-FD6A-3EDB5853B6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CD0107-ED7C-4488-9FCF-9FF8D579D626}" type="slidenum">
              <a:rPr lang="en-NZ" smtClean="0"/>
              <a:t>‹#›</a:t>
            </a:fld>
            <a:endParaRPr lang="en-NZ"/>
          </a:p>
        </p:txBody>
      </p:sp>
    </p:spTree>
    <p:extLst>
      <p:ext uri="{BB962C8B-B14F-4D97-AF65-F5344CB8AC3E}">
        <p14:creationId xmlns:p14="http://schemas.microsoft.com/office/powerpoint/2010/main" val="259199620"/>
      </p:ext>
    </p:extLst>
  </p:cSld>
  <p:clrMap bg1="lt1" tx1="dk1" bg2="lt2" tx2="dk2" accent1="accent1" accent2="accent2" accent3="accent3" accent4="accent4" accent5="accent5" accent6="accent6" hlink="hlink" folHlink="folHlink"/>
  <p:sldLayoutIdLst>
    <p:sldLayoutId id="2147483649" r:id="rId1"/>
    <p:sldLayoutId id="2147483673" r:id="rId2"/>
    <p:sldLayoutId id="2147483693" r:id="rId3"/>
    <p:sldLayoutId id="2147483691" r:id="rId4"/>
    <p:sldLayoutId id="2147483677" r:id="rId5"/>
    <p:sldLayoutId id="2147483692"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hqsc.govt.nz/consumer-hub/engaging-consumers-and-whanau/code-of-expectations-for-health-entities-engagement-with-consumers-and-whanau/"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DAE5663-F46C-DB02-7DD8-374343A9E88D}"/>
              </a:ext>
            </a:extLst>
          </p:cNvPr>
          <p:cNvSpPr>
            <a:spLocks noGrp="1"/>
          </p:cNvSpPr>
          <p:nvPr>
            <p:ph type="subTitle" idx="1"/>
          </p:nvPr>
        </p:nvSpPr>
        <p:spPr>
          <a:xfrm>
            <a:off x="870438" y="3197274"/>
            <a:ext cx="10027067" cy="1532988"/>
          </a:xfrm>
        </p:spPr>
        <p:txBody>
          <a:bodyPr>
            <a:normAutofit fontScale="25000" lnSpcReduction="20000"/>
          </a:bodyPr>
          <a:lstStyle/>
          <a:p>
            <a:pPr algn="ctr">
              <a:lnSpc>
                <a:spcPct val="120000"/>
              </a:lnSpc>
            </a:pPr>
            <a:r>
              <a:rPr lang="en-US" sz="9600" dirty="0">
                <a:solidFill>
                  <a:schemeClr val="bg1"/>
                </a:solidFill>
                <a:latin typeface="+mn-lt"/>
              </a:rPr>
              <a:t>Te Korowai Whāriki </a:t>
            </a:r>
            <a:endParaRPr lang="en-US" sz="9600" dirty="0" smtClean="0">
              <a:solidFill>
                <a:schemeClr val="bg1"/>
              </a:solidFill>
              <a:latin typeface="+mn-lt"/>
            </a:endParaRPr>
          </a:p>
          <a:p>
            <a:pPr algn="ctr">
              <a:lnSpc>
                <a:spcPct val="120000"/>
              </a:lnSpc>
            </a:pPr>
            <a:r>
              <a:rPr lang="en-US" sz="9600" dirty="0" smtClean="0">
                <a:solidFill>
                  <a:schemeClr val="bg1"/>
                </a:solidFill>
                <a:latin typeface="+mn-lt"/>
              </a:rPr>
              <a:t>  Regional Forensic and Rehabilitation Services </a:t>
            </a:r>
          </a:p>
          <a:p>
            <a:pPr algn="ctr">
              <a:lnSpc>
                <a:spcPct val="120000"/>
              </a:lnSpc>
            </a:pPr>
            <a:r>
              <a:rPr lang="en-US" sz="9600" dirty="0" smtClean="0">
                <a:solidFill>
                  <a:schemeClr val="bg1"/>
                </a:solidFill>
                <a:latin typeface="+mn-lt"/>
              </a:rPr>
              <a:t>Intellectual </a:t>
            </a:r>
            <a:r>
              <a:rPr lang="en-US" sz="9600" dirty="0">
                <a:solidFill>
                  <a:schemeClr val="bg1"/>
                </a:solidFill>
                <a:latin typeface="+mn-lt"/>
              </a:rPr>
              <a:t>Disability </a:t>
            </a:r>
            <a:r>
              <a:rPr lang="en-US" sz="9600" dirty="0" smtClean="0">
                <a:solidFill>
                  <a:schemeClr val="bg1"/>
                </a:solidFill>
                <a:latin typeface="+mn-lt"/>
              </a:rPr>
              <a:t>Service</a:t>
            </a:r>
          </a:p>
          <a:p>
            <a:pPr algn="ctr">
              <a:lnSpc>
                <a:spcPct val="120000"/>
              </a:lnSpc>
            </a:pPr>
            <a:endParaRPr lang="en-US" dirty="0" smtClean="0">
              <a:solidFill>
                <a:schemeClr val="bg1"/>
              </a:solidFill>
            </a:endParaRPr>
          </a:p>
          <a:p>
            <a:pPr>
              <a:lnSpc>
                <a:spcPct val="120000"/>
              </a:lnSpc>
            </a:pPr>
            <a:endParaRPr lang="en-US" dirty="0">
              <a:solidFill>
                <a:schemeClr val="bg1"/>
              </a:solidFill>
            </a:endParaRPr>
          </a:p>
          <a:p>
            <a:pPr>
              <a:lnSpc>
                <a:spcPct val="120000"/>
              </a:lnSpc>
            </a:pPr>
            <a:endParaRPr lang="en-US" dirty="0" smtClean="0">
              <a:solidFill>
                <a:schemeClr val="bg1"/>
              </a:solidFill>
            </a:endParaRPr>
          </a:p>
          <a:p>
            <a:pPr>
              <a:lnSpc>
                <a:spcPct val="120000"/>
              </a:lnSpc>
            </a:pPr>
            <a:r>
              <a:rPr lang="en-US" dirty="0" smtClean="0">
                <a:solidFill>
                  <a:schemeClr val="bg1"/>
                </a:solidFill>
              </a:rPr>
              <a:t>Capital Coast, Hutt Valley &amp; Wairarapa</a:t>
            </a:r>
            <a:endParaRPr lang="en-US" dirty="0">
              <a:solidFill>
                <a:schemeClr val="bg1"/>
              </a:solidFill>
            </a:endParaRPr>
          </a:p>
          <a:p>
            <a:pPr>
              <a:lnSpc>
                <a:spcPct val="120000"/>
              </a:lnSpc>
            </a:pPr>
            <a:endParaRPr lang="en-US" dirty="0" smtClean="0">
              <a:solidFill>
                <a:schemeClr val="bg1"/>
              </a:solidFill>
            </a:endParaRPr>
          </a:p>
          <a:p>
            <a:pPr>
              <a:lnSpc>
                <a:spcPct val="120000"/>
              </a:lnSpc>
            </a:pPr>
            <a:endParaRPr lang="en-US" sz="1700" dirty="0">
              <a:solidFill>
                <a:schemeClr val="bg1"/>
              </a:solidFill>
            </a:endParaRPr>
          </a:p>
          <a:p>
            <a:endParaRPr lang="en-NZ" dirty="0">
              <a:solidFill>
                <a:schemeClr val="bg1"/>
              </a:solidFill>
            </a:endParaRPr>
          </a:p>
        </p:txBody>
      </p:sp>
      <p:sp>
        <p:nvSpPr>
          <p:cNvPr id="4" name="Title 1">
            <a:extLst>
              <a:ext uri="{FF2B5EF4-FFF2-40B4-BE49-F238E27FC236}">
                <a16:creationId xmlns:a16="http://schemas.microsoft.com/office/drawing/2014/main" id="{5887D5BF-211B-9347-9611-AAB8E65D7361}"/>
              </a:ext>
            </a:extLst>
          </p:cNvPr>
          <p:cNvSpPr txBox="1">
            <a:spLocks/>
          </p:cNvSpPr>
          <p:nvPr/>
        </p:nvSpPr>
        <p:spPr>
          <a:xfrm>
            <a:off x="398675" y="1458718"/>
            <a:ext cx="10991423" cy="1106267"/>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sz="6600" b="1" kern="1200">
                <a:solidFill>
                  <a:schemeClr val="bg1"/>
                </a:solidFill>
                <a:latin typeface="Poppins" panose="00000500000000000000" pitchFamily="2" charset="0"/>
                <a:ea typeface="+mj-ea"/>
                <a:cs typeface="Poppins" panose="00000500000000000000" pitchFamily="2" charset="0"/>
              </a:defRPr>
            </a:lvl1pPr>
          </a:lstStyle>
          <a:p>
            <a:pPr algn="ctr"/>
            <a:r>
              <a:rPr lang="en-US" sz="4400" dirty="0" smtClean="0">
                <a:latin typeface="+mn-lt"/>
              </a:rPr>
              <a:t>Engaging with Whānau in Practice</a:t>
            </a:r>
          </a:p>
          <a:p>
            <a:pPr algn="ctr"/>
            <a:r>
              <a:rPr lang="en-US" sz="4400" dirty="0" smtClean="0">
                <a:latin typeface="+mn-lt"/>
              </a:rPr>
              <a:t>How do we ‘walk the talk’</a:t>
            </a:r>
            <a:endParaRPr lang="en-US" sz="4400" dirty="0">
              <a:latin typeface="+mn-lt"/>
            </a:endParaRPr>
          </a:p>
        </p:txBody>
      </p:sp>
    </p:spTree>
    <p:extLst>
      <p:ext uri="{BB962C8B-B14F-4D97-AF65-F5344CB8AC3E}">
        <p14:creationId xmlns:p14="http://schemas.microsoft.com/office/powerpoint/2010/main" val="9057271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626138" y="1781629"/>
            <a:ext cx="2158683" cy="978878"/>
            <a:chOff x="313592" y="1940169"/>
            <a:chExt cx="2497015" cy="1172314"/>
          </a:xfrm>
        </p:grpSpPr>
        <p:sp>
          <p:nvSpPr>
            <p:cNvPr id="6" name="Right Arrow 5"/>
            <p:cNvSpPr/>
            <p:nvPr/>
          </p:nvSpPr>
          <p:spPr>
            <a:xfrm>
              <a:off x="313592" y="1940169"/>
              <a:ext cx="2497015" cy="1172314"/>
            </a:xfrm>
            <a:prstGeom prst="rightArrow">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p:cNvSpPr txBox="1"/>
            <p:nvPr/>
          </p:nvSpPr>
          <p:spPr>
            <a:xfrm>
              <a:off x="313592" y="2305168"/>
              <a:ext cx="2177217" cy="442316"/>
            </a:xfrm>
            <a:prstGeom prst="rect">
              <a:avLst/>
            </a:prstGeom>
            <a:solidFill>
              <a:schemeClr val="tx1">
                <a:lumMod val="50000"/>
                <a:lumOff val="50000"/>
              </a:schemeClr>
            </a:solidFill>
          </p:spPr>
          <p:txBody>
            <a:bodyPr wrap="square" rtlCol="0">
              <a:spAutoFit/>
            </a:bodyPr>
            <a:lstStyle/>
            <a:p>
              <a:r>
                <a:rPr lang="en-NZ" b="1" dirty="0" smtClean="0">
                  <a:latin typeface="Arial" panose="020B0604020202020204" pitchFamily="34" charset="0"/>
                  <a:cs typeface="Arial" panose="020B0604020202020204" pitchFamily="34" charset="0"/>
                </a:rPr>
                <a:t>Pre-admission</a:t>
              </a:r>
              <a:endParaRPr lang="en-NZ" b="1" dirty="0">
                <a:latin typeface="Arial" panose="020B0604020202020204" pitchFamily="34" charset="0"/>
                <a:cs typeface="Arial" panose="020B0604020202020204" pitchFamily="34" charset="0"/>
              </a:endParaRPr>
            </a:p>
          </p:txBody>
        </p:sp>
      </p:grpSp>
      <p:sp>
        <p:nvSpPr>
          <p:cNvPr id="11" name="Content Placeholder 10"/>
          <p:cNvSpPr txBox="1">
            <a:spLocks noGrp="1"/>
          </p:cNvSpPr>
          <p:nvPr>
            <p:ph idx="4294967295"/>
          </p:nvPr>
        </p:nvSpPr>
        <p:spPr>
          <a:xfrm>
            <a:off x="5464060" y="1082099"/>
            <a:ext cx="6005513" cy="1678408"/>
          </a:xfrm>
          <a:prstGeom prst="rect">
            <a:avLst/>
          </a:prstGeom>
          <a:noFill/>
        </p:spPr>
        <p:txBody>
          <a:bodyPr wrap="square" rtlCol="0">
            <a:spAutoFit/>
          </a:bodyPr>
          <a:lstStyle/>
          <a:p>
            <a:pPr marL="0" indent="0">
              <a:buNone/>
            </a:pPr>
            <a:r>
              <a:rPr lang="en-NZ" sz="1600" dirty="0" smtClean="0"/>
              <a:t>Liaison with staff: social workers, key workers, </a:t>
            </a:r>
            <a:r>
              <a:rPr lang="en-NZ" sz="1600" dirty="0" err="1" smtClean="0"/>
              <a:t>kaimanaaki</a:t>
            </a:r>
            <a:r>
              <a:rPr lang="en-NZ" sz="1600" dirty="0" smtClean="0"/>
              <a:t> Māori</a:t>
            </a:r>
            <a:r>
              <a:rPr lang="en-NZ" sz="1600" dirty="0" smtClean="0">
                <a:latin typeface="Calibri" panose="020F0502020204030204" pitchFamily="34" charset="0"/>
                <a:cs typeface="Calibri" panose="020F0502020204030204" pitchFamily="34" charset="0"/>
              </a:rPr>
              <a:t>, </a:t>
            </a:r>
            <a:r>
              <a:rPr lang="en-NZ" sz="1600" dirty="0">
                <a:cs typeface="Calibri" panose="020F0502020204030204" pitchFamily="34" charset="0"/>
              </a:rPr>
              <a:t>s</a:t>
            </a:r>
            <a:r>
              <a:rPr lang="en-NZ" sz="1600" dirty="0" smtClean="0">
                <a:cs typeface="Calibri" panose="020F0502020204030204" pitchFamily="34" charset="0"/>
              </a:rPr>
              <a:t>piritual </a:t>
            </a:r>
            <a:r>
              <a:rPr lang="en-NZ" sz="1600" dirty="0">
                <a:cs typeface="Calibri" panose="020F0502020204030204" pitchFamily="34" charset="0"/>
              </a:rPr>
              <a:t>p</a:t>
            </a:r>
            <a:r>
              <a:rPr lang="en-NZ" sz="1600" dirty="0" smtClean="0">
                <a:cs typeface="Calibri" panose="020F0502020204030204" pitchFamily="34" charset="0"/>
              </a:rPr>
              <a:t>astoral </a:t>
            </a:r>
            <a:r>
              <a:rPr lang="en-NZ" sz="1600" dirty="0">
                <a:cs typeface="Calibri" panose="020F0502020204030204" pitchFamily="34" charset="0"/>
              </a:rPr>
              <a:t>t</a:t>
            </a:r>
            <a:r>
              <a:rPr lang="en-NZ" sz="1600" dirty="0" smtClean="0">
                <a:cs typeface="Calibri" panose="020F0502020204030204" pitchFamily="34" charset="0"/>
              </a:rPr>
              <a:t>herapists to work in partnership and discuss needs of whānau and who does what.</a:t>
            </a:r>
          </a:p>
          <a:p>
            <a:pPr marL="0" indent="0">
              <a:buNone/>
            </a:pPr>
            <a:r>
              <a:rPr lang="en-NZ" sz="1600" dirty="0" smtClean="0">
                <a:cs typeface="Calibri" panose="020F0502020204030204" pitchFamily="34" charset="0"/>
              </a:rPr>
              <a:t>Acceptance letter and wh</a:t>
            </a:r>
            <a:r>
              <a:rPr lang="mi-NZ" sz="1600" dirty="0" smtClean="0">
                <a:cs typeface="Calibri" panose="020F0502020204030204" pitchFamily="34" charset="0"/>
              </a:rPr>
              <a:t>ānau booklet sent by Pathway Coordinator</a:t>
            </a:r>
          </a:p>
          <a:p>
            <a:pPr marL="0" indent="0">
              <a:buNone/>
            </a:pPr>
            <a:r>
              <a:rPr lang="mi-NZ" sz="1600" dirty="0" smtClean="0">
                <a:cs typeface="Calibri" panose="020F0502020204030204" pitchFamily="34" charset="0"/>
              </a:rPr>
              <a:t>Social worker/</a:t>
            </a:r>
            <a:r>
              <a:rPr lang="mi-NZ" sz="1600" dirty="0" err="1" smtClean="0">
                <a:cs typeface="Calibri" panose="020F0502020204030204" pitchFamily="34" charset="0"/>
              </a:rPr>
              <a:t>care</a:t>
            </a:r>
            <a:r>
              <a:rPr lang="mi-NZ" sz="1600" dirty="0" smtClean="0">
                <a:cs typeface="Calibri" panose="020F0502020204030204" pitchFamily="34" charset="0"/>
              </a:rPr>
              <a:t> manager to arrange a visit to campus</a:t>
            </a:r>
            <a:endParaRPr lang="en-NZ" sz="1600" dirty="0"/>
          </a:p>
        </p:txBody>
      </p:sp>
      <p:grpSp>
        <p:nvGrpSpPr>
          <p:cNvPr id="12" name="Group 11"/>
          <p:cNvGrpSpPr/>
          <p:nvPr/>
        </p:nvGrpSpPr>
        <p:grpSpPr>
          <a:xfrm>
            <a:off x="1626138" y="4223801"/>
            <a:ext cx="2066362" cy="978878"/>
            <a:chOff x="313592" y="1940169"/>
            <a:chExt cx="2497015" cy="1172314"/>
          </a:xfrm>
        </p:grpSpPr>
        <p:sp>
          <p:nvSpPr>
            <p:cNvPr id="13" name="Right Arrow 12"/>
            <p:cNvSpPr/>
            <p:nvPr/>
          </p:nvSpPr>
          <p:spPr>
            <a:xfrm>
              <a:off x="313592" y="1940169"/>
              <a:ext cx="2497015" cy="1172314"/>
            </a:xfrm>
            <a:prstGeom prst="rightArrow">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4" name="TextBox 13"/>
            <p:cNvSpPr txBox="1"/>
            <p:nvPr/>
          </p:nvSpPr>
          <p:spPr>
            <a:xfrm>
              <a:off x="451964" y="2298845"/>
              <a:ext cx="1758461" cy="442316"/>
            </a:xfrm>
            <a:prstGeom prst="rect">
              <a:avLst/>
            </a:prstGeom>
            <a:solidFill>
              <a:schemeClr val="tx1">
                <a:lumMod val="50000"/>
                <a:lumOff val="50000"/>
              </a:schemeClr>
            </a:solidFill>
          </p:spPr>
          <p:txBody>
            <a:bodyPr wrap="square" rtlCol="0">
              <a:spAutoFit/>
            </a:bodyPr>
            <a:lstStyle/>
            <a:p>
              <a:r>
                <a:rPr lang="en-NZ" b="1" dirty="0" smtClean="0"/>
                <a:t>Admission</a:t>
              </a:r>
              <a:endParaRPr lang="en-NZ" b="1" dirty="0"/>
            </a:p>
          </p:txBody>
        </p:sp>
      </p:grpSp>
      <p:sp>
        <p:nvSpPr>
          <p:cNvPr id="15" name="TextBox 14"/>
          <p:cNvSpPr txBox="1"/>
          <p:nvPr/>
        </p:nvSpPr>
        <p:spPr>
          <a:xfrm>
            <a:off x="5464060" y="3312857"/>
            <a:ext cx="6556144" cy="2800767"/>
          </a:xfrm>
          <a:prstGeom prst="rect">
            <a:avLst/>
          </a:prstGeom>
          <a:noFill/>
        </p:spPr>
        <p:txBody>
          <a:bodyPr wrap="square" rtlCol="0">
            <a:spAutoFit/>
          </a:bodyPr>
          <a:lstStyle/>
          <a:p>
            <a:r>
              <a:rPr lang="mi-NZ" sz="1600" dirty="0" smtClean="0"/>
              <a:t>Identify barriers for wh</a:t>
            </a:r>
            <a:r>
              <a:rPr lang="mi-NZ" sz="1600" dirty="0" smtClean="0">
                <a:cs typeface="Calibri" panose="020F0502020204030204" pitchFamily="34" charset="0"/>
              </a:rPr>
              <a:t>ā</a:t>
            </a:r>
            <a:r>
              <a:rPr lang="mi-NZ" sz="1600" dirty="0" smtClean="0"/>
              <a:t>nau contacting or visiting tangata whaiora</a:t>
            </a:r>
          </a:p>
          <a:p>
            <a:endParaRPr lang="mi-NZ" sz="1600" dirty="0" smtClean="0"/>
          </a:p>
          <a:p>
            <a:r>
              <a:rPr lang="mi-NZ" sz="1600" dirty="0" smtClean="0"/>
              <a:t>Arrange a mihi whakatau or welcome with kai in a comfortable space. </a:t>
            </a:r>
          </a:p>
          <a:p>
            <a:endParaRPr lang="mi-NZ" sz="1600" dirty="0" smtClean="0"/>
          </a:p>
          <a:p>
            <a:r>
              <a:rPr lang="mi-NZ" sz="1600" dirty="0" smtClean="0"/>
              <a:t>Meet and introduce team to whānau</a:t>
            </a:r>
          </a:p>
          <a:p>
            <a:endParaRPr lang="mi-NZ" sz="1600" dirty="0" smtClean="0"/>
          </a:p>
          <a:p>
            <a:r>
              <a:rPr lang="mi-NZ" sz="1600" dirty="0" smtClean="0"/>
              <a:t>Provide resources</a:t>
            </a:r>
          </a:p>
          <a:p>
            <a:r>
              <a:rPr lang="mi-NZ" sz="1600" dirty="0" smtClean="0"/>
              <a:t>Advise of contact with social worker / care manager, </a:t>
            </a:r>
          </a:p>
          <a:p>
            <a:r>
              <a:rPr lang="mi-NZ" sz="1600" dirty="0" smtClean="0"/>
              <a:t>Mini assessment of urgent needs via whānau checklist</a:t>
            </a:r>
            <a:endParaRPr lang="mi-NZ" sz="1600" dirty="0"/>
          </a:p>
          <a:p>
            <a:r>
              <a:rPr lang="mi-NZ" sz="1600" dirty="0" smtClean="0"/>
              <a:t>EPOA or PPPR Act ( can be done in pre-admission</a:t>
            </a:r>
            <a:r>
              <a:rPr lang="mi-NZ" sz="1600" dirty="0"/>
              <a:t> </a:t>
            </a:r>
            <a:r>
              <a:rPr lang="mi-NZ" sz="1600" dirty="0" smtClean="0"/>
              <a:t>also)</a:t>
            </a:r>
          </a:p>
          <a:p>
            <a:r>
              <a:rPr lang="mi-NZ" sz="1600" dirty="0" smtClean="0"/>
              <a:t>Ensure Pandemic and visitor policy has been explained</a:t>
            </a:r>
            <a:endParaRPr lang="en-NZ" sz="1600" dirty="0"/>
          </a:p>
        </p:txBody>
      </p:sp>
      <p:sp>
        <p:nvSpPr>
          <p:cNvPr id="2" name="TextBox 1"/>
          <p:cNvSpPr txBox="1"/>
          <p:nvPr/>
        </p:nvSpPr>
        <p:spPr>
          <a:xfrm flipV="1">
            <a:off x="5588000" y="3021718"/>
            <a:ext cx="5970386" cy="45719"/>
          </a:xfrm>
          <a:prstGeom prst="rect">
            <a:avLst/>
          </a:prstGeom>
          <a:solidFill>
            <a:schemeClr val="tx2">
              <a:lumMod val="75000"/>
              <a:lumOff val="25000"/>
            </a:schemeClr>
          </a:solidFill>
          <a:ln w="76200">
            <a:solidFill>
              <a:schemeClr val="tx2">
                <a:lumMod val="75000"/>
                <a:lumOff val="25000"/>
              </a:schemeClr>
            </a:solidFill>
          </a:ln>
        </p:spPr>
        <p:txBody>
          <a:bodyPr wrap="square" rtlCol="0">
            <a:spAutoFit/>
          </a:bodyPr>
          <a:lstStyle/>
          <a:p>
            <a:endParaRPr lang="en-NZ" dirty="0"/>
          </a:p>
        </p:txBody>
      </p:sp>
    </p:spTree>
    <p:extLst>
      <p:ext uri="{BB962C8B-B14F-4D97-AF65-F5344CB8AC3E}">
        <p14:creationId xmlns:p14="http://schemas.microsoft.com/office/powerpoint/2010/main" val="17362549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1968269" y="1715654"/>
            <a:ext cx="2068758" cy="978878"/>
            <a:chOff x="313592" y="1940169"/>
            <a:chExt cx="2497015" cy="1172314"/>
          </a:xfrm>
        </p:grpSpPr>
        <p:sp>
          <p:nvSpPr>
            <p:cNvPr id="21" name="Right Arrow 20"/>
            <p:cNvSpPr/>
            <p:nvPr/>
          </p:nvSpPr>
          <p:spPr>
            <a:xfrm>
              <a:off x="313592" y="1940169"/>
              <a:ext cx="2497015" cy="1172314"/>
            </a:xfrm>
            <a:prstGeom prst="rightArrow">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2" name="TextBox 21"/>
            <p:cNvSpPr txBox="1"/>
            <p:nvPr/>
          </p:nvSpPr>
          <p:spPr>
            <a:xfrm>
              <a:off x="313592" y="2305168"/>
              <a:ext cx="1964887" cy="405456"/>
            </a:xfrm>
            <a:prstGeom prst="rect">
              <a:avLst/>
            </a:prstGeom>
            <a:solidFill>
              <a:schemeClr val="tx1">
                <a:lumMod val="50000"/>
                <a:lumOff val="50000"/>
              </a:schemeClr>
            </a:solidFill>
          </p:spPr>
          <p:txBody>
            <a:bodyPr wrap="square" rtlCol="0">
              <a:spAutoFit/>
            </a:bodyPr>
            <a:lstStyle/>
            <a:p>
              <a:r>
                <a:rPr lang="en-NZ" sz="1600" b="1" dirty="0" smtClean="0"/>
                <a:t>Interventions</a:t>
              </a:r>
              <a:endParaRPr lang="en-NZ" sz="1600" b="1" dirty="0"/>
            </a:p>
          </p:txBody>
        </p:sp>
      </p:grpSp>
      <p:sp>
        <p:nvSpPr>
          <p:cNvPr id="23" name="TextBox 22"/>
          <p:cNvSpPr txBox="1"/>
          <p:nvPr/>
        </p:nvSpPr>
        <p:spPr>
          <a:xfrm>
            <a:off x="5396020" y="293737"/>
            <a:ext cx="6524431" cy="4247317"/>
          </a:xfrm>
          <a:prstGeom prst="rect">
            <a:avLst/>
          </a:prstGeom>
          <a:noFill/>
        </p:spPr>
        <p:txBody>
          <a:bodyPr wrap="square" rtlCol="0">
            <a:spAutoFit/>
          </a:bodyPr>
          <a:lstStyle/>
          <a:p>
            <a:r>
              <a:rPr lang="mi-NZ" dirty="0" smtClean="0"/>
              <a:t>Wh</a:t>
            </a:r>
            <a:r>
              <a:rPr lang="mi-NZ" dirty="0" smtClean="0">
                <a:cs typeface="Calibri" panose="020F0502020204030204" pitchFamily="34" charset="0"/>
              </a:rPr>
              <a:t>ānau Assessment to identify needs, supports and issues whānau may be experiencing</a:t>
            </a:r>
          </a:p>
          <a:p>
            <a:r>
              <a:rPr lang="mi-NZ" dirty="0" smtClean="0">
                <a:cs typeface="Calibri" panose="020F0502020204030204" pitchFamily="34" charset="0"/>
              </a:rPr>
              <a:t>Invite to MDTs, prepare whānau for meetings, Huihui, Special Patient Reviews – letter sent to introduce panel, including ‘What is a Special Patient?’ Resource (alongside discussion) </a:t>
            </a:r>
          </a:p>
          <a:p>
            <a:r>
              <a:rPr lang="mi-NZ" dirty="0" smtClean="0">
                <a:cs typeface="Calibri" panose="020F0502020204030204" pitchFamily="34" charset="0"/>
              </a:rPr>
              <a:t>Expectations and limitations for whānau visiting and possibility of cancellations</a:t>
            </a:r>
          </a:p>
          <a:p>
            <a:r>
              <a:rPr lang="mi-NZ" dirty="0" smtClean="0">
                <a:cs typeface="Calibri" panose="020F0502020204030204" pitchFamily="34" charset="0"/>
              </a:rPr>
              <a:t>Support Single Session Family Consultation Meetings</a:t>
            </a:r>
          </a:p>
          <a:p>
            <a:r>
              <a:rPr lang="mi-NZ" dirty="0" smtClean="0">
                <a:cs typeface="Calibri" panose="020F0502020204030204" pitchFamily="34" charset="0"/>
              </a:rPr>
              <a:t>Explain process of Special Patient Review and provide letter of invitation to attend</a:t>
            </a:r>
          </a:p>
          <a:p>
            <a:r>
              <a:rPr lang="mi-NZ" dirty="0" smtClean="0">
                <a:cs typeface="Calibri" panose="020F0502020204030204" pitchFamily="34" charset="0"/>
              </a:rPr>
              <a:t>Visit at home</a:t>
            </a:r>
            <a:r>
              <a:rPr lang="mi-NZ" dirty="0">
                <a:cs typeface="Calibri" panose="020F0502020204030204" pitchFamily="34" charset="0"/>
              </a:rPr>
              <a:t> </a:t>
            </a:r>
            <a:r>
              <a:rPr lang="mi-NZ" dirty="0" smtClean="0">
                <a:cs typeface="Calibri" panose="020F0502020204030204" pitchFamily="34" charset="0"/>
              </a:rPr>
              <a:t>or arrange Zoom at local CMHT for whānau in regions</a:t>
            </a:r>
          </a:p>
          <a:p>
            <a:r>
              <a:rPr lang="mi-NZ" dirty="0" smtClean="0">
                <a:cs typeface="Calibri" panose="020F0502020204030204" pitchFamily="34" charset="0"/>
              </a:rPr>
              <a:t>Support in regions – zoom into groups / peer support/social work visits</a:t>
            </a:r>
          </a:p>
          <a:p>
            <a:r>
              <a:rPr lang="mi-NZ" dirty="0" smtClean="0">
                <a:cs typeface="Calibri" panose="020F0502020204030204" pitchFamily="34" charset="0"/>
              </a:rPr>
              <a:t>Where appropriate establish a restorative process</a:t>
            </a:r>
            <a:endParaRPr lang="mi-NZ" dirty="0">
              <a:cs typeface="Calibri" panose="020F0502020204030204" pitchFamily="34" charset="0"/>
            </a:endParaRPr>
          </a:p>
        </p:txBody>
      </p:sp>
      <p:sp>
        <p:nvSpPr>
          <p:cNvPr id="27" name="TextBox 26"/>
          <p:cNvSpPr txBox="1"/>
          <p:nvPr/>
        </p:nvSpPr>
        <p:spPr>
          <a:xfrm>
            <a:off x="5396020" y="4970972"/>
            <a:ext cx="6607558" cy="923330"/>
          </a:xfrm>
          <a:prstGeom prst="rect">
            <a:avLst/>
          </a:prstGeom>
          <a:noFill/>
        </p:spPr>
        <p:txBody>
          <a:bodyPr wrap="square" rtlCol="0">
            <a:spAutoFit/>
          </a:bodyPr>
          <a:lstStyle/>
          <a:p>
            <a:r>
              <a:rPr lang="mi-NZ" dirty="0" smtClean="0"/>
              <a:t>Social workers / </a:t>
            </a:r>
            <a:r>
              <a:rPr lang="mi-NZ" dirty="0" err="1" smtClean="0"/>
              <a:t>key</a:t>
            </a:r>
            <a:r>
              <a:rPr lang="mi-NZ" dirty="0" smtClean="0"/>
              <a:t> workers / care managers to attend Huihui</a:t>
            </a:r>
          </a:p>
          <a:p>
            <a:r>
              <a:rPr lang="mi-NZ" dirty="0" smtClean="0">
                <a:cs typeface="Calibri" panose="020F0502020204030204" pitchFamily="34" charset="0"/>
              </a:rPr>
              <a:t>( Mihi Whakatau) </a:t>
            </a:r>
          </a:p>
          <a:p>
            <a:r>
              <a:rPr lang="mi-NZ" dirty="0" smtClean="0">
                <a:cs typeface="Calibri" panose="020F0502020204030204" pitchFamily="34" charset="0"/>
              </a:rPr>
              <a:t> “Handover” of tangata whaiora and whānau</a:t>
            </a:r>
            <a:endParaRPr lang="en-NZ" dirty="0"/>
          </a:p>
        </p:txBody>
      </p:sp>
      <p:grpSp>
        <p:nvGrpSpPr>
          <p:cNvPr id="10" name="Group 9"/>
          <p:cNvGrpSpPr/>
          <p:nvPr/>
        </p:nvGrpSpPr>
        <p:grpSpPr>
          <a:xfrm>
            <a:off x="1968269" y="4666199"/>
            <a:ext cx="2066362" cy="978878"/>
            <a:chOff x="313592" y="1940169"/>
            <a:chExt cx="2497015" cy="1172314"/>
          </a:xfrm>
        </p:grpSpPr>
        <p:sp>
          <p:nvSpPr>
            <p:cNvPr id="11" name="Right Arrow 10"/>
            <p:cNvSpPr/>
            <p:nvPr/>
          </p:nvSpPr>
          <p:spPr>
            <a:xfrm>
              <a:off x="313592" y="1940169"/>
              <a:ext cx="2497015" cy="1172314"/>
            </a:xfrm>
            <a:prstGeom prst="rightArrow">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p:cNvSpPr txBox="1"/>
            <p:nvPr/>
          </p:nvSpPr>
          <p:spPr>
            <a:xfrm>
              <a:off x="313594" y="2305168"/>
              <a:ext cx="2294102" cy="368597"/>
            </a:xfrm>
            <a:prstGeom prst="rect">
              <a:avLst/>
            </a:prstGeom>
            <a:solidFill>
              <a:schemeClr val="tx1">
                <a:lumMod val="50000"/>
                <a:lumOff val="50000"/>
              </a:schemeClr>
            </a:solidFill>
          </p:spPr>
          <p:txBody>
            <a:bodyPr wrap="square" rtlCol="0">
              <a:spAutoFit/>
            </a:bodyPr>
            <a:lstStyle/>
            <a:p>
              <a:r>
                <a:rPr lang="en-NZ" sz="1400" b="1" dirty="0" smtClean="0"/>
                <a:t>Transfer from unit</a:t>
              </a:r>
              <a:endParaRPr lang="en-NZ" sz="1400" b="1" dirty="0"/>
            </a:p>
          </p:txBody>
        </p:sp>
      </p:grpSp>
      <p:sp>
        <p:nvSpPr>
          <p:cNvPr id="13" name="TextBox 12"/>
          <p:cNvSpPr txBox="1"/>
          <p:nvPr/>
        </p:nvSpPr>
        <p:spPr>
          <a:xfrm flipV="1">
            <a:off x="5487392" y="4620480"/>
            <a:ext cx="6424814" cy="45719"/>
          </a:xfrm>
          <a:prstGeom prst="rect">
            <a:avLst/>
          </a:prstGeom>
          <a:solidFill>
            <a:schemeClr val="tx2">
              <a:lumMod val="75000"/>
              <a:lumOff val="25000"/>
            </a:schemeClr>
          </a:solidFill>
          <a:ln w="76200">
            <a:solidFill>
              <a:schemeClr val="tx2">
                <a:lumMod val="75000"/>
                <a:lumOff val="25000"/>
              </a:schemeClr>
            </a:solidFill>
          </a:ln>
        </p:spPr>
        <p:txBody>
          <a:bodyPr wrap="square" rtlCol="0">
            <a:spAutoFit/>
          </a:bodyPr>
          <a:lstStyle/>
          <a:p>
            <a:endParaRPr lang="en-NZ" dirty="0"/>
          </a:p>
        </p:txBody>
      </p:sp>
    </p:spTree>
    <p:extLst>
      <p:ext uri="{BB962C8B-B14F-4D97-AF65-F5344CB8AC3E}">
        <p14:creationId xmlns:p14="http://schemas.microsoft.com/office/powerpoint/2010/main" val="42770858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770246" y="1710475"/>
            <a:ext cx="2069123" cy="978878"/>
            <a:chOff x="313592" y="1940169"/>
            <a:chExt cx="2497015" cy="1172314"/>
          </a:xfrm>
        </p:grpSpPr>
        <p:sp>
          <p:nvSpPr>
            <p:cNvPr id="14" name="Right Arrow 13"/>
            <p:cNvSpPr/>
            <p:nvPr/>
          </p:nvSpPr>
          <p:spPr>
            <a:xfrm>
              <a:off x="313592" y="1940169"/>
              <a:ext cx="2497015" cy="1172314"/>
            </a:xfrm>
            <a:prstGeom prst="rightArrow">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5" name="TextBox 14"/>
            <p:cNvSpPr txBox="1"/>
            <p:nvPr/>
          </p:nvSpPr>
          <p:spPr>
            <a:xfrm>
              <a:off x="313592" y="2360457"/>
              <a:ext cx="2177217" cy="442316"/>
            </a:xfrm>
            <a:prstGeom prst="rect">
              <a:avLst/>
            </a:prstGeom>
            <a:solidFill>
              <a:schemeClr val="tx1">
                <a:lumMod val="50000"/>
                <a:lumOff val="50000"/>
              </a:schemeClr>
            </a:solidFill>
          </p:spPr>
          <p:txBody>
            <a:bodyPr wrap="square" rtlCol="0">
              <a:spAutoFit/>
            </a:bodyPr>
            <a:lstStyle/>
            <a:p>
              <a:endParaRPr lang="en-NZ" b="1" dirty="0">
                <a:latin typeface="Arial" panose="020B0604020202020204" pitchFamily="34" charset="0"/>
                <a:cs typeface="Arial" panose="020B0604020202020204" pitchFamily="34" charset="0"/>
              </a:endParaRPr>
            </a:p>
          </p:txBody>
        </p:sp>
      </p:grpSp>
      <p:sp>
        <p:nvSpPr>
          <p:cNvPr id="17" name="TextBox 16"/>
          <p:cNvSpPr txBox="1"/>
          <p:nvPr/>
        </p:nvSpPr>
        <p:spPr>
          <a:xfrm>
            <a:off x="1789694" y="2006052"/>
            <a:ext cx="1618523" cy="369332"/>
          </a:xfrm>
          <a:prstGeom prst="rect">
            <a:avLst/>
          </a:prstGeom>
          <a:solidFill>
            <a:schemeClr val="tx1">
              <a:lumMod val="50000"/>
              <a:lumOff val="50000"/>
            </a:schemeClr>
          </a:solidFill>
        </p:spPr>
        <p:txBody>
          <a:bodyPr wrap="square" rtlCol="0">
            <a:spAutoFit/>
          </a:bodyPr>
          <a:lstStyle/>
          <a:p>
            <a:r>
              <a:rPr lang="mi-NZ" b="1" dirty="0" smtClean="0"/>
              <a:t>Visits Home</a:t>
            </a:r>
            <a:endParaRPr lang="en-NZ" b="1" dirty="0"/>
          </a:p>
        </p:txBody>
      </p:sp>
      <p:sp>
        <p:nvSpPr>
          <p:cNvPr id="18" name="TextBox 17"/>
          <p:cNvSpPr txBox="1"/>
          <p:nvPr/>
        </p:nvSpPr>
        <p:spPr>
          <a:xfrm>
            <a:off x="5388779" y="1230417"/>
            <a:ext cx="6672988" cy="2031325"/>
          </a:xfrm>
          <a:prstGeom prst="rect">
            <a:avLst/>
          </a:prstGeom>
          <a:noFill/>
        </p:spPr>
        <p:txBody>
          <a:bodyPr wrap="square" rtlCol="0">
            <a:spAutoFit/>
          </a:bodyPr>
          <a:lstStyle/>
          <a:p>
            <a:r>
              <a:rPr lang="mi-NZ" dirty="0" smtClean="0"/>
              <a:t>Arrange visit, prepare wh</a:t>
            </a:r>
            <a:r>
              <a:rPr lang="mi-NZ" dirty="0" smtClean="0">
                <a:cs typeface="Calibri" panose="020F0502020204030204" pitchFamily="34" charset="0"/>
              </a:rPr>
              <a:t>ānau for what this may involve</a:t>
            </a:r>
          </a:p>
          <a:p>
            <a:r>
              <a:rPr lang="mi-NZ" dirty="0" smtClean="0">
                <a:cs typeface="Calibri" panose="020F0502020204030204" pitchFamily="34" charset="0"/>
              </a:rPr>
              <a:t>Advise whānau of escort</a:t>
            </a:r>
            <a:r>
              <a:rPr lang="mi-NZ" dirty="0">
                <a:cs typeface="Calibri" panose="020F0502020204030204" pitchFamily="34" charset="0"/>
              </a:rPr>
              <a:t> </a:t>
            </a:r>
            <a:r>
              <a:rPr lang="mi-NZ" dirty="0" smtClean="0">
                <a:cs typeface="Calibri" panose="020F0502020204030204" pitchFamily="34" charset="0"/>
              </a:rPr>
              <a:t>in presence, how visits progress and possible timeframes for this to occur. </a:t>
            </a:r>
          </a:p>
          <a:p>
            <a:r>
              <a:rPr lang="mi-NZ" dirty="0" smtClean="0">
                <a:cs typeface="Calibri" panose="020F0502020204030204" pitchFamily="34" charset="0"/>
              </a:rPr>
              <a:t>Wellness plan, AOD plan have been updated and content discussed with whānau</a:t>
            </a:r>
          </a:p>
          <a:p>
            <a:r>
              <a:rPr lang="mi-NZ" dirty="0" smtClean="0">
                <a:cs typeface="Calibri" panose="020F0502020204030204" pitchFamily="34" charset="0"/>
              </a:rPr>
              <a:t>Ensure whānau understand what to do if something does or does not happen</a:t>
            </a:r>
            <a:endParaRPr lang="en-NZ" dirty="0"/>
          </a:p>
        </p:txBody>
      </p:sp>
      <p:grpSp>
        <p:nvGrpSpPr>
          <p:cNvPr id="19" name="Group 18"/>
          <p:cNvGrpSpPr/>
          <p:nvPr/>
        </p:nvGrpSpPr>
        <p:grpSpPr>
          <a:xfrm>
            <a:off x="1770246" y="4151661"/>
            <a:ext cx="2066362" cy="978878"/>
            <a:chOff x="313592" y="1940169"/>
            <a:chExt cx="2497015" cy="1172314"/>
          </a:xfrm>
        </p:grpSpPr>
        <p:sp>
          <p:nvSpPr>
            <p:cNvPr id="20" name="Right Arrow 19"/>
            <p:cNvSpPr/>
            <p:nvPr/>
          </p:nvSpPr>
          <p:spPr>
            <a:xfrm>
              <a:off x="313592" y="1940169"/>
              <a:ext cx="2497015" cy="1172314"/>
            </a:xfrm>
            <a:prstGeom prst="rightArrow">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8" name="TextBox 27"/>
            <p:cNvSpPr txBox="1"/>
            <p:nvPr/>
          </p:nvSpPr>
          <p:spPr>
            <a:xfrm>
              <a:off x="421828" y="2341661"/>
              <a:ext cx="1758461" cy="442316"/>
            </a:xfrm>
            <a:prstGeom prst="rect">
              <a:avLst/>
            </a:prstGeom>
            <a:solidFill>
              <a:schemeClr val="tx1">
                <a:lumMod val="50000"/>
                <a:lumOff val="50000"/>
              </a:schemeClr>
            </a:solidFill>
          </p:spPr>
          <p:txBody>
            <a:bodyPr wrap="square" rtlCol="0">
              <a:spAutoFit/>
            </a:bodyPr>
            <a:lstStyle/>
            <a:p>
              <a:r>
                <a:rPr lang="mi-NZ" b="1" dirty="0" smtClean="0"/>
                <a:t>Discharge</a:t>
              </a:r>
              <a:endParaRPr lang="en-NZ" b="1" dirty="0"/>
            </a:p>
          </p:txBody>
        </p:sp>
      </p:grpSp>
      <p:sp>
        <p:nvSpPr>
          <p:cNvPr id="29" name="TextBox 28"/>
          <p:cNvSpPr txBox="1"/>
          <p:nvPr/>
        </p:nvSpPr>
        <p:spPr>
          <a:xfrm>
            <a:off x="5388779" y="3840574"/>
            <a:ext cx="6648050" cy="2585323"/>
          </a:xfrm>
          <a:prstGeom prst="rect">
            <a:avLst/>
          </a:prstGeom>
          <a:noFill/>
        </p:spPr>
        <p:txBody>
          <a:bodyPr wrap="square" rtlCol="0">
            <a:spAutoFit/>
          </a:bodyPr>
          <a:lstStyle/>
          <a:p>
            <a:r>
              <a:rPr lang="mi-NZ" dirty="0" smtClean="0"/>
              <a:t>Join NASC and wh</a:t>
            </a:r>
            <a:r>
              <a:rPr lang="mi-NZ" dirty="0" smtClean="0">
                <a:cs typeface="Calibri" panose="020F0502020204030204" pitchFamily="34" charset="0"/>
              </a:rPr>
              <a:t>ānau meeting to be arranged</a:t>
            </a:r>
          </a:p>
          <a:p>
            <a:r>
              <a:rPr lang="mi-NZ" dirty="0" smtClean="0">
                <a:cs typeface="Calibri" panose="020F0502020204030204" pitchFamily="34" charset="0"/>
              </a:rPr>
              <a:t>Whānau to be introduced to community team</a:t>
            </a:r>
          </a:p>
          <a:p>
            <a:r>
              <a:rPr lang="mi-NZ" dirty="0" smtClean="0">
                <a:cs typeface="Calibri" panose="020F0502020204030204" pitchFamily="34" charset="0"/>
              </a:rPr>
              <a:t>Facilitate whānau meeting with supported accommodation (if required)</a:t>
            </a:r>
          </a:p>
          <a:p>
            <a:r>
              <a:rPr lang="mi-NZ" dirty="0" smtClean="0">
                <a:cs typeface="Calibri" panose="020F0502020204030204" pitchFamily="34" charset="0"/>
              </a:rPr>
              <a:t>Follow up during following month to ‘check in’ and determine if any further issues / support needs to be addressed or are required</a:t>
            </a:r>
          </a:p>
          <a:p>
            <a:r>
              <a:rPr lang="mi-NZ" dirty="0" smtClean="0">
                <a:cs typeface="Calibri" panose="020F0502020204030204" pitchFamily="34" charset="0"/>
              </a:rPr>
              <a:t>Poroporoaki or farewell from unit or community team as arranged</a:t>
            </a:r>
          </a:p>
        </p:txBody>
      </p:sp>
      <p:sp>
        <p:nvSpPr>
          <p:cNvPr id="11" name="TextBox 10"/>
          <p:cNvSpPr txBox="1"/>
          <p:nvPr/>
        </p:nvSpPr>
        <p:spPr>
          <a:xfrm flipV="1">
            <a:off x="5504873" y="3528298"/>
            <a:ext cx="5970386" cy="45719"/>
          </a:xfrm>
          <a:prstGeom prst="rect">
            <a:avLst/>
          </a:prstGeom>
          <a:solidFill>
            <a:schemeClr val="tx2">
              <a:lumMod val="75000"/>
              <a:lumOff val="25000"/>
            </a:schemeClr>
          </a:solidFill>
          <a:ln w="76200">
            <a:solidFill>
              <a:schemeClr val="tx2">
                <a:lumMod val="75000"/>
                <a:lumOff val="25000"/>
              </a:schemeClr>
            </a:solidFill>
          </a:ln>
        </p:spPr>
        <p:txBody>
          <a:bodyPr wrap="square" rtlCol="0">
            <a:spAutoFit/>
          </a:bodyPr>
          <a:lstStyle/>
          <a:p>
            <a:endParaRPr lang="en-NZ" dirty="0"/>
          </a:p>
        </p:txBody>
      </p:sp>
    </p:spTree>
    <p:extLst>
      <p:ext uri="{BB962C8B-B14F-4D97-AF65-F5344CB8AC3E}">
        <p14:creationId xmlns:p14="http://schemas.microsoft.com/office/powerpoint/2010/main" val="7085562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887D5BF-211B-9347-9611-AAB8E65D7361}"/>
              </a:ext>
            </a:extLst>
          </p:cNvPr>
          <p:cNvSpPr txBox="1">
            <a:spLocks/>
          </p:cNvSpPr>
          <p:nvPr/>
        </p:nvSpPr>
        <p:spPr>
          <a:xfrm>
            <a:off x="363762" y="1773950"/>
            <a:ext cx="10991423" cy="110626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600" b="1" kern="1200">
                <a:solidFill>
                  <a:schemeClr val="bg1"/>
                </a:solidFill>
                <a:latin typeface="Poppins" panose="00000500000000000000" pitchFamily="2" charset="0"/>
                <a:ea typeface="+mj-ea"/>
                <a:cs typeface="Poppins" panose="00000500000000000000" pitchFamily="2" charset="0"/>
              </a:defRPr>
            </a:lvl1pPr>
          </a:lstStyle>
          <a:p>
            <a:endParaRPr lang="en-US" sz="6000" dirty="0"/>
          </a:p>
        </p:txBody>
      </p:sp>
      <p:sp>
        <p:nvSpPr>
          <p:cNvPr id="6" name="Text Placeholder 4">
            <a:extLst>
              <a:ext uri="{FF2B5EF4-FFF2-40B4-BE49-F238E27FC236}">
                <a16:creationId xmlns:a16="http://schemas.microsoft.com/office/drawing/2014/main" id="{FF1CB13E-7D96-B14A-AFF7-DC05F15848E8}"/>
              </a:ext>
            </a:extLst>
          </p:cNvPr>
          <p:cNvSpPr txBox="1">
            <a:spLocks/>
          </p:cNvSpPr>
          <p:nvPr/>
        </p:nvSpPr>
        <p:spPr>
          <a:xfrm>
            <a:off x="3238021" y="349234"/>
            <a:ext cx="5712548" cy="75397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b="1" dirty="0" smtClean="0">
                <a:solidFill>
                  <a:schemeClr val="bg1"/>
                </a:solidFill>
              </a:rPr>
              <a:t>Whānau Assessment</a:t>
            </a:r>
            <a:endParaRPr lang="en-US" sz="4000" b="1" dirty="0">
              <a:solidFill>
                <a:schemeClr val="bg1"/>
              </a:solidFill>
            </a:endParaRPr>
          </a:p>
        </p:txBody>
      </p:sp>
      <p:sp>
        <p:nvSpPr>
          <p:cNvPr id="7" name="TextBox 6"/>
          <p:cNvSpPr txBox="1"/>
          <p:nvPr/>
        </p:nvSpPr>
        <p:spPr>
          <a:xfrm>
            <a:off x="903845" y="1103213"/>
            <a:ext cx="10334509" cy="5539978"/>
          </a:xfrm>
          <a:prstGeom prst="rect">
            <a:avLst/>
          </a:prstGeom>
          <a:noFill/>
        </p:spPr>
        <p:txBody>
          <a:bodyPr wrap="square" rtlCol="0">
            <a:spAutoFit/>
          </a:bodyPr>
          <a:lstStyle/>
          <a:p>
            <a:pPr marL="285750" indent="-285750">
              <a:buFont typeface="Arial" panose="020B0604020202020204" pitchFamily="34" charset="0"/>
              <a:buChar char="•"/>
            </a:pPr>
            <a:r>
              <a:rPr lang="en-NZ" sz="2400" dirty="0" smtClean="0">
                <a:solidFill>
                  <a:schemeClr val="bg1"/>
                </a:solidFill>
              </a:rPr>
              <a:t>Based on Te Whare Tapa Wh</a:t>
            </a:r>
            <a:r>
              <a:rPr lang="en-NZ" sz="2400" dirty="0" smtClean="0">
                <a:solidFill>
                  <a:schemeClr val="bg1"/>
                </a:solidFill>
                <a:latin typeface="Calibri" panose="020F0502020204030204" pitchFamily="34" charset="0"/>
                <a:cs typeface="Calibri" panose="020F0502020204030204" pitchFamily="34" charset="0"/>
              </a:rPr>
              <a:t>ā</a:t>
            </a:r>
            <a:r>
              <a:rPr lang="en-NZ" sz="2400" dirty="0" smtClean="0">
                <a:solidFill>
                  <a:schemeClr val="bg1"/>
                </a:solidFill>
              </a:rPr>
              <a:t/>
            </a:r>
            <a:br>
              <a:rPr lang="en-NZ" sz="2400" dirty="0" smtClean="0">
                <a:solidFill>
                  <a:schemeClr val="bg1"/>
                </a:solidFill>
              </a:rPr>
            </a:br>
            <a:endParaRPr lang="en-NZ" sz="2400" dirty="0" smtClean="0">
              <a:solidFill>
                <a:schemeClr val="bg1"/>
              </a:solidFill>
            </a:endParaRPr>
          </a:p>
          <a:p>
            <a:pPr marL="285750" indent="-285750">
              <a:buFont typeface="Arial" panose="020B0604020202020204" pitchFamily="34" charset="0"/>
              <a:buChar char="•"/>
            </a:pPr>
            <a:r>
              <a:rPr lang="en-NZ" sz="2400" dirty="0" smtClean="0">
                <a:solidFill>
                  <a:schemeClr val="bg1"/>
                </a:solidFill>
              </a:rPr>
              <a:t>Guideline for staff – to use to build rapport with wh</a:t>
            </a:r>
            <a:r>
              <a:rPr lang="en-NZ" sz="2400" dirty="0" smtClean="0">
                <a:solidFill>
                  <a:schemeClr val="bg1"/>
                </a:solidFill>
                <a:cs typeface="Calibri" panose="020F0502020204030204" pitchFamily="34" charset="0"/>
              </a:rPr>
              <a:t>ā</a:t>
            </a:r>
            <a:r>
              <a:rPr lang="en-NZ" sz="2400" dirty="0" smtClean="0">
                <a:solidFill>
                  <a:schemeClr val="bg1"/>
                </a:solidFill>
              </a:rPr>
              <a:t>nau, not required to complete in one session, but over time, building relationship with whānau.  </a:t>
            </a:r>
            <a:br>
              <a:rPr lang="en-NZ" sz="2400" dirty="0" smtClean="0">
                <a:solidFill>
                  <a:schemeClr val="bg1"/>
                </a:solidFill>
              </a:rPr>
            </a:br>
            <a:endParaRPr lang="en-NZ" sz="2400" dirty="0" smtClean="0">
              <a:solidFill>
                <a:schemeClr val="bg1"/>
              </a:solidFill>
            </a:endParaRPr>
          </a:p>
          <a:p>
            <a:pPr marL="285750" indent="-285750">
              <a:buFont typeface="Arial" panose="020B0604020202020204" pitchFamily="34" charset="0"/>
              <a:buChar char="•"/>
            </a:pPr>
            <a:r>
              <a:rPr lang="en-NZ" sz="2400" dirty="0" smtClean="0">
                <a:solidFill>
                  <a:schemeClr val="bg1"/>
                </a:solidFill>
              </a:rPr>
              <a:t>To gain information around wh</a:t>
            </a:r>
            <a:r>
              <a:rPr lang="en-NZ" sz="2400" dirty="0" smtClean="0">
                <a:solidFill>
                  <a:schemeClr val="bg1"/>
                </a:solidFill>
                <a:cs typeface="Calibri" panose="020F0502020204030204" pitchFamily="34" charset="0"/>
              </a:rPr>
              <a:t>ā</a:t>
            </a:r>
            <a:r>
              <a:rPr lang="en-NZ" sz="2400" dirty="0" smtClean="0">
                <a:solidFill>
                  <a:schemeClr val="bg1"/>
                </a:solidFill>
              </a:rPr>
              <a:t>nau knowledge or gaps in knowledge, supports, resources, connections, barriers. </a:t>
            </a:r>
          </a:p>
          <a:p>
            <a:pPr marL="285750" indent="-285750">
              <a:buFont typeface="Arial" panose="020B0604020202020204" pitchFamily="34" charset="0"/>
              <a:buChar char="•"/>
            </a:pPr>
            <a:endParaRPr lang="en-NZ" sz="2400" dirty="0" smtClean="0">
              <a:solidFill>
                <a:schemeClr val="bg1"/>
              </a:solidFill>
            </a:endParaRPr>
          </a:p>
          <a:p>
            <a:pPr marL="285750" indent="-285750">
              <a:buFont typeface="Arial" panose="020B0604020202020204" pitchFamily="34" charset="0"/>
              <a:buChar char="•"/>
            </a:pPr>
            <a:r>
              <a:rPr lang="en-NZ" sz="2400" dirty="0" smtClean="0">
                <a:solidFill>
                  <a:schemeClr val="bg1"/>
                </a:solidFill>
              </a:rPr>
              <a:t>To work therapeutically with wh</a:t>
            </a:r>
            <a:r>
              <a:rPr lang="en-NZ" sz="2400" dirty="0" smtClean="0">
                <a:solidFill>
                  <a:schemeClr val="bg1"/>
                </a:solidFill>
                <a:cs typeface="Calibri" panose="020F0502020204030204" pitchFamily="34" charset="0"/>
              </a:rPr>
              <a:t>ā</a:t>
            </a:r>
            <a:r>
              <a:rPr lang="en-NZ" sz="2400" dirty="0" smtClean="0">
                <a:solidFill>
                  <a:schemeClr val="bg1"/>
                </a:solidFill>
              </a:rPr>
              <a:t>nau – support a parallel process in pathways for tangata whāiora, tangata whaikaha</a:t>
            </a:r>
            <a:r>
              <a:rPr lang="en-NZ" sz="2400" dirty="0">
                <a:solidFill>
                  <a:schemeClr val="bg1"/>
                </a:solidFill>
              </a:rPr>
              <a:t> </a:t>
            </a:r>
            <a:r>
              <a:rPr lang="en-NZ" sz="2400" dirty="0" smtClean="0">
                <a:solidFill>
                  <a:schemeClr val="bg1"/>
                </a:solidFill>
              </a:rPr>
              <a:t>and wh</a:t>
            </a:r>
            <a:r>
              <a:rPr lang="en-NZ" sz="2400" dirty="0" smtClean="0">
                <a:solidFill>
                  <a:schemeClr val="bg1"/>
                </a:solidFill>
                <a:cs typeface="Calibri" panose="020F0502020204030204" pitchFamily="34" charset="0"/>
              </a:rPr>
              <a:t>ānau.</a:t>
            </a:r>
            <a:r>
              <a:rPr lang="en-NZ" sz="2400" dirty="0" smtClean="0">
                <a:solidFill>
                  <a:schemeClr val="bg1"/>
                </a:solidFill>
                <a:latin typeface="Calibri" panose="020F0502020204030204" pitchFamily="34" charset="0"/>
                <a:cs typeface="Calibri" panose="020F0502020204030204" pitchFamily="34" charset="0"/>
              </a:rPr>
              <a:t/>
            </a:r>
            <a:br>
              <a:rPr lang="en-NZ" sz="2400" dirty="0" smtClean="0">
                <a:solidFill>
                  <a:schemeClr val="bg1"/>
                </a:solidFill>
                <a:latin typeface="Calibri" panose="020F0502020204030204" pitchFamily="34" charset="0"/>
                <a:cs typeface="Calibri" panose="020F0502020204030204" pitchFamily="34" charset="0"/>
              </a:rPr>
            </a:br>
            <a:endParaRPr lang="en-NZ" sz="2400" dirty="0" smtClean="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NZ" sz="2400" dirty="0" smtClean="0">
                <a:solidFill>
                  <a:schemeClr val="bg1"/>
                </a:solidFill>
                <a:latin typeface="Calibri" panose="020F0502020204030204" pitchFamily="34" charset="0"/>
                <a:cs typeface="Calibri" panose="020F0502020204030204" pitchFamily="34" charset="0"/>
              </a:rPr>
              <a:t>Identify gaps in services, improve communication between teams and whānau.</a:t>
            </a:r>
          </a:p>
          <a:p>
            <a:pPr marL="285750" indent="-285750">
              <a:buFont typeface="Arial" panose="020B0604020202020204" pitchFamily="34" charset="0"/>
              <a:buChar char="•"/>
            </a:pPr>
            <a:endParaRPr lang="en-NZ" sz="2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NZ" dirty="0"/>
          </a:p>
        </p:txBody>
      </p:sp>
    </p:spTree>
    <p:extLst>
      <p:ext uri="{BB962C8B-B14F-4D97-AF65-F5344CB8AC3E}">
        <p14:creationId xmlns:p14="http://schemas.microsoft.com/office/powerpoint/2010/main" val="32366799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887D5BF-211B-9347-9611-AAB8E65D7361}"/>
              </a:ext>
            </a:extLst>
          </p:cNvPr>
          <p:cNvSpPr txBox="1">
            <a:spLocks/>
          </p:cNvSpPr>
          <p:nvPr/>
        </p:nvSpPr>
        <p:spPr>
          <a:xfrm>
            <a:off x="363762" y="1773950"/>
            <a:ext cx="10991423" cy="110626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600" b="1" kern="1200">
                <a:solidFill>
                  <a:schemeClr val="bg1"/>
                </a:solidFill>
                <a:latin typeface="Poppins" panose="00000500000000000000" pitchFamily="2" charset="0"/>
                <a:ea typeface="+mj-ea"/>
                <a:cs typeface="Poppins" panose="00000500000000000000" pitchFamily="2" charset="0"/>
              </a:defRPr>
            </a:lvl1pPr>
          </a:lstStyle>
          <a:p>
            <a:endParaRPr lang="en-US" sz="6000" dirty="0"/>
          </a:p>
        </p:txBody>
      </p:sp>
      <p:sp>
        <p:nvSpPr>
          <p:cNvPr id="6" name="Text Placeholder 4">
            <a:extLst>
              <a:ext uri="{FF2B5EF4-FFF2-40B4-BE49-F238E27FC236}">
                <a16:creationId xmlns:a16="http://schemas.microsoft.com/office/drawing/2014/main" id="{FF1CB13E-7D96-B14A-AFF7-DC05F15848E8}"/>
              </a:ext>
            </a:extLst>
          </p:cNvPr>
          <p:cNvSpPr txBox="1">
            <a:spLocks/>
          </p:cNvSpPr>
          <p:nvPr/>
        </p:nvSpPr>
        <p:spPr>
          <a:xfrm>
            <a:off x="3804382" y="553226"/>
            <a:ext cx="4349018" cy="75397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dirty="0" smtClean="0">
                <a:solidFill>
                  <a:schemeClr val="bg1"/>
                </a:solidFill>
                <a:latin typeface="+mj-lt"/>
              </a:rPr>
              <a:t>Key Findings</a:t>
            </a:r>
            <a:endParaRPr lang="en-US" sz="4000" dirty="0">
              <a:solidFill>
                <a:schemeClr val="bg1"/>
              </a:solidFill>
              <a:latin typeface="+mj-lt"/>
            </a:endParaRPr>
          </a:p>
        </p:txBody>
      </p:sp>
      <p:sp>
        <p:nvSpPr>
          <p:cNvPr id="2" name="Rectangle 1"/>
          <p:cNvSpPr/>
          <p:nvPr/>
        </p:nvSpPr>
        <p:spPr>
          <a:xfrm>
            <a:off x="216876" y="1663935"/>
            <a:ext cx="11037277" cy="7109639"/>
          </a:xfrm>
          <a:prstGeom prst="rect">
            <a:avLst/>
          </a:prstGeom>
        </p:spPr>
        <p:txBody>
          <a:bodyPr wrap="square">
            <a:spAutoFit/>
          </a:bodyPr>
          <a:lstStyle/>
          <a:p>
            <a:pPr>
              <a:lnSpc>
                <a:spcPct val="120000"/>
              </a:lnSpc>
            </a:pPr>
            <a:r>
              <a:rPr lang="en-NZ" sz="2000" dirty="0">
                <a:solidFill>
                  <a:schemeClr val="bg1"/>
                </a:solidFill>
              </a:rPr>
              <a:t>Building stronger relationships to partner with whānau, </a:t>
            </a:r>
            <a:r>
              <a:rPr lang="en-NZ" sz="2000" dirty="0" smtClean="0">
                <a:solidFill>
                  <a:schemeClr val="bg1"/>
                </a:solidFill>
              </a:rPr>
              <a:t>to </a:t>
            </a:r>
            <a:r>
              <a:rPr lang="en-NZ" sz="2000" dirty="0">
                <a:solidFill>
                  <a:schemeClr val="bg1"/>
                </a:solidFill>
              </a:rPr>
              <a:t>support the recovery of tangata whāiora and tangata whaikaha</a:t>
            </a:r>
            <a:r>
              <a:rPr lang="en-NZ" sz="2000" dirty="0" smtClean="0">
                <a:solidFill>
                  <a:schemeClr val="tx2"/>
                </a:solidFill>
              </a:rPr>
              <a:t>.</a:t>
            </a:r>
          </a:p>
          <a:p>
            <a:pPr>
              <a:lnSpc>
                <a:spcPct val="120000"/>
              </a:lnSpc>
            </a:pPr>
            <a:r>
              <a:rPr lang="en-NZ" sz="2000" dirty="0">
                <a:solidFill>
                  <a:schemeClr val="bg1"/>
                </a:solidFill>
              </a:rPr>
              <a:t>“Should have been done a long time ago</a:t>
            </a:r>
            <a:r>
              <a:rPr lang="en-NZ" sz="2000" dirty="0" smtClean="0">
                <a:solidFill>
                  <a:schemeClr val="bg1"/>
                </a:solidFill>
              </a:rPr>
              <a:t>”</a:t>
            </a:r>
          </a:p>
          <a:p>
            <a:pPr>
              <a:lnSpc>
                <a:spcPct val="120000"/>
              </a:lnSpc>
            </a:pPr>
            <a:r>
              <a:rPr lang="en-NZ" sz="2000" dirty="0">
                <a:solidFill>
                  <a:schemeClr val="bg1"/>
                </a:solidFill>
              </a:rPr>
              <a:t>Appreciative of interest in how whānau are </a:t>
            </a:r>
            <a:r>
              <a:rPr lang="en-NZ" sz="2000" dirty="0" smtClean="0">
                <a:solidFill>
                  <a:schemeClr val="bg1"/>
                </a:solidFill>
              </a:rPr>
              <a:t>doing</a:t>
            </a:r>
          </a:p>
          <a:p>
            <a:pPr>
              <a:lnSpc>
                <a:spcPct val="120000"/>
              </a:lnSpc>
            </a:pPr>
            <a:r>
              <a:rPr lang="en-NZ" sz="2000" dirty="0">
                <a:solidFill>
                  <a:schemeClr val="bg1"/>
                </a:solidFill>
              </a:rPr>
              <a:t>Insights into children impacted – supports services suggested in local </a:t>
            </a:r>
            <a:r>
              <a:rPr lang="en-NZ" sz="2000" dirty="0" smtClean="0">
                <a:solidFill>
                  <a:schemeClr val="bg1"/>
                </a:solidFill>
              </a:rPr>
              <a:t>area</a:t>
            </a:r>
          </a:p>
          <a:p>
            <a:pPr>
              <a:lnSpc>
                <a:spcPct val="120000"/>
              </a:lnSpc>
            </a:pPr>
            <a:r>
              <a:rPr lang="en-NZ" sz="2000" dirty="0">
                <a:solidFill>
                  <a:schemeClr val="bg1"/>
                </a:solidFill>
              </a:rPr>
              <a:t>Suggestions for improvements to service/sector from whānau </a:t>
            </a:r>
            <a:r>
              <a:rPr lang="en-NZ" sz="2000" dirty="0" smtClean="0">
                <a:solidFill>
                  <a:schemeClr val="bg1"/>
                </a:solidFill>
              </a:rPr>
              <a:t>perspective</a:t>
            </a:r>
          </a:p>
          <a:p>
            <a:pPr>
              <a:lnSpc>
                <a:spcPct val="120000"/>
              </a:lnSpc>
            </a:pPr>
            <a:r>
              <a:rPr lang="en-NZ" sz="2000" dirty="0">
                <a:solidFill>
                  <a:schemeClr val="bg1"/>
                </a:solidFill>
              </a:rPr>
              <a:t>Effective communication in establishing home visits, relationship building in own environment where </a:t>
            </a:r>
            <a:r>
              <a:rPr lang="en-NZ" sz="2000" dirty="0" smtClean="0">
                <a:solidFill>
                  <a:schemeClr val="bg1"/>
                </a:solidFill>
              </a:rPr>
              <a:t>possible</a:t>
            </a:r>
          </a:p>
          <a:p>
            <a:pPr>
              <a:lnSpc>
                <a:spcPct val="120000"/>
              </a:lnSpc>
            </a:pPr>
            <a:r>
              <a:rPr lang="en-NZ" sz="2000" dirty="0">
                <a:solidFill>
                  <a:schemeClr val="bg1"/>
                </a:solidFill>
              </a:rPr>
              <a:t>Re-connection of tangata whāiora with whānau </a:t>
            </a:r>
            <a:r>
              <a:rPr lang="en-NZ" sz="2000" dirty="0" smtClean="0">
                <a:solidFill>
                  <a:schemeClr val="bg1"/>
                </a:solidFill>
              </a:rPr>
              <a:t>members</a:t>
            </a:r>
          </a:p>
          <a:p>
            <a:pPr>
              <a:lnSpc>
                <a:spcPct val="120000"/>
              </a:lnSpc>
            </a:pPr>
            <a:r>
              <a:rPr lang="en-NZ" sz="2000" dirty="0">
                <a:solidFill>
                  <a:schemeClr val="bg1"/>
                </a:solidFill>
              </a:rPr>
              <a:t>Cultural support </a:t>
            </a:r>
            <a:r>
              <a:rPr lang="en-NZ" sz="2000" dirty="0" smtClean="0">
                <a:solidFill>
                  <a:schemeClr val="bg1"/>
                </a:solidFill>
              </a:rPr>
              <a:t>provided</a:t>
            </a:r>
          </a:p>
          <a:p>
            <a:pPr>
              <a:lnSpc>
                <a:spcPct val="120000"/>
              </a:lnSpc>
            </a:pPr>
            <a:r>
              <a:rPr lang="en-NZ" sz="2000" dirty="0">
                <a:solidFill>
                  <a:schemeClr val="bg1"/>
                </a:solidFill>
              </a:rPr>
              <a:t>Consistent communication of updates and </a:t>
            </a:r>
            <a:r>
              <a:rPr lang="en-NZ" sz="2000" dirty="0" smtClean="0">
                <a:solidFill>
                  <a:schemeClr val="bg1"/>
                </a:solidFill>
              </a:rPr>
              <a:t>changes</a:t>
            </a:r>
          </a:p>
          <a:p>
            <a:pPr>
              <a:lnSpc>
                <a:spcPct val="120000"/>
              </a:lnSpc>
            </a:pPr>
            <a:endParaRPr lang="en-NZ" sz="1600" dirty="0" smtClean="0">
              <a:solidFill>
                <a:schemeClr val="bg1"/>
              </a:solidFill>
            </a:endParaRPr>
          </a:p>
          <a:p>
            <a:pPr>
              <a:lnSpc>
                <a:spcPct val="120000"/>
              </a:lnSpc>
            </a:pPr>
            <a:endParaRPr lang="en-NZ" sz="1600" dirty="0" smtClean="0">
              <a:solidFill>
                <a:schemeClr val="bg1"/>
              </a:solidFill>
            </a:endParaRPr>
          </a:p>
          <a:p>
            <a:pPr>
              <a:lnSpc>
                <a:spcPct val="120000"/>
              </a:lnSpc>
            </a:pPr>
            <a:endParaRPr lang="en-NZ" sz="1600" dirty="0">
              <a:solidFill>
                <a:schemeClr val="bg1"/>
              </a:solidFill>
            </a:endParaRPr>
          </a:p>
          <a:p>
            <a:pPr>
              <a:lnSpc>
                <a:spcPct val="120000"/>
              </a:lnSpc>
            </a:pPr>
            <a:endParaRPr lang="en-NZ" sz="1600" dirty="0">
              <a:solidFill>
                <a:schemeClr val="bg1"/>
              </a:solidFill>
            </a:endParaRPr>
          </a:p>
          <a:p>
            <a:pPr>
              <a:lnSpc>
                <a:spcPct val="120000"/>
              </a:lnSpc>
            </a:pPr>
            <a:endParaRPr lang="en-NZ" sz="1600" dirty="0" smtClean="0">
              <a:solidFill>
                <a:schemeClr val="bg1"/>
              </a:solidFill>
            </a:endParaRPr>
          </a:p>
          <a:p>
            <a:pPr>
              <a:lnSpc>
                <a:spcPct val="120000"/>
              </a:lnSpc>
            </a:pPr>
            <a:endParaRPr lang="en-NZ" sz="1600" dirty="0" smtClean="0">
              <a:solidFill>
                <a:schemeClr val="bg1"/>
              </a:solidFill>
            </a:endParaRPr>
          </a:p>
          <a:p>
            <a:pPr>
              <a:lnSpc>
                <a:spcPct val="120000"/>
              </a:lnSpc>
            </a:pPr>
            <a:endParaRPr lang="en-NZ" sz="1600" dirty="0">
              <a:solidFill>
                <a:schemeClr val="bg1"/>
              </a:solidFill>
            </a:endParaRPr>
          </a:p>
          <a:p>
            <a:pPr>
              <a:lnSpc>
                <a:spcPct val="120000"/>
              </a:lnSpc>
            </a:pPr>
            <a:endParaRPr lang="en-NZ" sz="1600" dirty="0">
              <a:solidFill>
                <a:schemeClr val="bg1"/>
              </a:solidFill>
            </a:endParaRPr>
          </a:p>
          <a:p>
            <a:pPr>
              <a:lnSpc>
                <a:spcPct val="120000"/>
              </a:lnSpc>
            </a:pPr>
            <a:endParaRPr lang="en-NZ" sz="1600" dirty="0">
              <a:solidFill>
                <a:schemeClr val="bg1"/>
              </a:solidFill>
            </a:endParaRPr>
          </a:p>
          <a:p>
            <a:pPr>
              <a:lnSpc>
                <a:spcPct val="120000"/>
              </a:lnSpc>
            </a:pPr>
            <a:endParaRPr lang="en-NZ" sz="1600" dirty="0">
              <a:solidFill>
                <a:schemeClr val="tx2"/>
              </a:solidFill>
            </a:endParaRPr>
          </a:p>
        </p:txBody>
      </p:sp>
    </p:spTree>
    <p:extLst>
      <p:ext uri="{BB962C8B-B14F-4D97-AF65-F5344CB8AC3E}">
        <p14:creationId xmlns:p14="http://schemas.microsoft.com/office/powerpoint/2010/main" val="3972561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0"/>
          </p:nvPr>
        </p:nvSpPr>
        <p:spPr>
          <a:xfrm>
            <a:off x="4418667" y="1263294"/>
            <a:ext cx="3356264" cy="382866"/>
          </a:xfrm>
        </p:spPr>
        <p:txBody>
          <a:bodyPr>
            <a:normAutofit fontScale="92500" lnSpcReduction="20000"/>
          </a:bodyPr>
          <a:lstStyle/>
          <a:p>
            <a:pPr marL="0" indent="0">
              <a:buNone/>
            </a:pPr>
            <a:r>
              <a:rPr lang="en-GB" sz="2600" b="1" dirty="0"/>
              <a:t>By whom &amp; when</a:t>
            </a:r>
            <a:endParaRPr lang="en-NZ" sz="2600" dirty="0"/>
          </a:p>
          <a:p>
            <a:endParaRPr lang="en-NZ" dirty="0"/>
          </a:p>
        </p:txBody>
      </p:sp>
      <p:sp>
        <p:nvSpPr>
          <p:cNvPr id="3" name="Content Placeholder 2"/>
          <p:cNvSpPr>
            <a:spLocks noGrp="1"/>
          </p:cNvSpPr>
          <p:nvPr>
            <p:ph idx="11"/>
          </p:nvPr>
        </p:nvSpPr>
        <p:spPr>
          <a:xfrm>
            <a:off x="8096280" y="1239575"/>
            <a:ext cx="3335482" cy="1974273"/>
          </a:xfrm>
        </p:spPr>
        <p:txBody>
          <a:bodyPr/>
          <a:lstStyle/>
          <a:p>
            <a:pPr marL="0" indent="0">
              <a:buNone/>
            </a:pPr>
            <a:r>
              <a:rPr lang="en-GB" b="1" dirty="0">
                <a:cs typeface="Arial" panose="020B0604020202020204" pitchFamily="34" charset="0"/>
              </a:rPr>
              <a:t>Note Content</a:t>
            </a:r>
            <a:endParaRPr lang="en-NZ" b="1" dirty="0">
              <a:ea typeface="Calibri" panose="020F0502020204030204" pitchFamily="34" charset="0"/>
              <a:cs typeface="Arial" panose="020B0604020202020204" pitchFamily="34" charset="0"/>
            </a:endParaRPr>
          </a:p>
          <a:p>
            <a:endParaRPr lang="en-NZ" dirty="0"/>
          </a:p>
        </p:txBody>
      </p:sp>
      <p:sp>
        <p:nvSpPr>
          <p:cNvPr id="4" name="Content Placeholder 3"/>
          <p:cNvSpPr>
            <a:spLocks noGrp="1"/>
          </p:cNvSpPr>
          <p:nvPr>
            <p:ph idx="12"/>
          </p:nvPr>
        </p:nvSpPr>
        <p:spPr>
          <a:xfrm>
            <a:off x="598446" y="1221990"/>
            <a:ext cx="3498872" cy="1991858"/>
          </a:xfrm>
        </p:spPr>
        <p:txBody>
          <a:bodyPr/>
          <a:lstStyle/>
          <a:p>
            <a:pPr marL="0" indent="0" algn="ctr" fontAlgn="t">
              <a:buNone/>
            </a:pPr>
            <a:r>
              <a:rPr lang="en-GB" b="1" dirty="0"/>
              <a:t>Note type</a:t>
            </a:r>
            <a:endParaRPr lang="en-NZ" dirty="0"/>
          </a:p>
          <a:p>
            <a:pPr marL="0" indent="0">
              <a:buNone/>
            </a:pPr>
            <a:r>
              <a:rPr lang="en-NZ" b="1" dirty="0">
                <a:solidFill>
                  <a:srgbClr val="FF0000"/>
                </a:solidFill>
                <a:latin typeface="Arial" panose="020B0604020202020204" pitchFamily="34" charset="0"/>
                <a:cs typeface="Arial" panose="020B0604020202020204" pitchFamily="34" charset="0"/>
              </a:rPr>
              <a:t>Family /whānau </a:t>
            </a:r>
            <a:endParaRPr lang="en-NZ" b="1" dirty="0">
              <a:solidFill>
                <a:srgbClr val="FF0000"/>
              </a:solidFill>
              <a:latin typeface="Arial" panose="020B0604020202020204" pitchFamily="34" charset="0"/>
              <a:ea typeface="Calibri" panose="020F0502020204030204" pitchFamily="34" charset="0"/>
              <a:cs typeface="Arial" panose="020B0604020202020204" pitchFamily="34" charset="0"/>
            </a:endParaRPr>
          </a:p>
          <a:p>
            <a:endParaRPr lang="en-NZ" dirty="0"/>
          </a:p>
        </p:txBody>
      </p:sp>
      <p:pic>
        <p:nvPicPr>
          <p:cNvPr id="5" name="Picture 7"/>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669259" y="2471459"/>
            <a:ext cx="1076325" cy="6667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4418667" y="2053173"/>
            <a:ext cx="3424671" cy="861774"/>
          </a:xfrm>
          <a:prstGeom prst="rect">
            <a:avLst/>
          </a:prstGeom>
        </p:spPr>
        <p:txBody>
          <a:bodyPr wrap="square">
            <a:spAutoFit/>
          </a:bodyPr>
          <a:lstStyle/>
          <a:p>
            <a:pPr>
              <a:lnSpc>
                <a:spcPts val="1500"/>
              </a:lnSpc>
            </a:pPr>
            <a:r>
              <a:rPr lang="en-NZ" dirty="0">
                <a:solidFill>
                  <a:schemeClr val="bg1"/>
                </a:solidFill>
                <a:latin typeface="Arial" panose="020B0604020202020204" pitchFamily="34" charset="0"/>
                <a:cs typeface="Arial" panose="020B0604020202020204" pitchFamily="34" charset="0"/>
              </a:rPr>
              <a:t>Used by any team /clinician.</a:t>
            </a:r>
            <a:br>
              <a:rPr lang="en-NZ" dirty="0">
                <a:solidFill>
                  <a:schemeClr val="bg1"/>
                </a:solidFill>
                <a:latin typeface="Arial" panose="020B0604020202020204" pitchFamily="34" charset="0"/>
                <a:cs typeface="Arial" panose="020B0604020202020204" pitchFamily="34" charset="0"/>
              </a:rPr>
            </a:br>
            <a:r>
              <a:rPr lang="en-NZ" dirty="0">
                <a:solidFill>
                  <a:schemeClr val="bg1"/>
                </a:solidFill>
                <a:latin typeface="Arial" panose="020B0604020202020204" pitchFamily="34" charset="0"/>
                <a:cs typeface="Arial" panose="020B0604020202020204" pitchFamily="34" charset="0"/>
              </a:rPr>
              <a:t>To record specific family contact with or without the client, where the family is the focus</a:t>
            </a:r>
            <a:r>
              <a:rPr lang="en-NZ" dirty="0">
                <a:latin typeface="Arial" panose="020B0604020202020204" pitchFamily="34" charset="0"/>
                <a:cs typeface="Arial" panose="020B0604020202020204" pitchFamily="34" charset="0"/>
              </a:rPr>
              <a:t>.</a:t>
            </a:r>
            <a:endParaRPr lang="en-NZ" dirty="0">
              <a:latin typeface="Arial" panose="020B0604020202020204" pitchFamily="34" charset="0"/>
              <a:ea typeface="Calibri" panose="020F0502020204030204" pitchFamily="34" charset="0"/>
              <a:cs typeface="Arial" panose="020B0604020202020204" pitchFamily="34" charset="0"/>
            </a:endParaRPr>
          </a:p>
        </p:txBody>
      </p:sp>
      <p:sp>
        <p:nvSpPr>
          <p:cNvPr id="7" name="Rectangle 6"/>
          <p:cNvSpPr/>
          <p:nvPr/>
        </p:nvSpPr>
        <p:spPr>
          <a:xfrm>
            <a:off x="8078799" y="2040572"/>
            <a:ext cx="3512566" cy="1631216"/>
          </a:xfrm>
          <a:prstGeom prst="rect">
            <a:avLst/>
          </a:prstGeom>
        </p:spPr>
        <p:txBody>
          <a:bodyPr wrap="square">
            <a:spAutoFit/>
          </a:bodyPr>
          <a:lstStyle/>
          <a:p>
            <a:pPr marL="342900" lvl="0" indent="-342900">
              <a:lnSpc>
                <a:spcPts val="1500"/>
              </a:lnSpc>
              <a:buFont typeface="Symbol" panose="05050102010706020507" pitchFamily="18" charset="2"/>
              <a:buChar char=""/>
            </a:pPr>
            <a:r>
              <a:rPr lang="en-NZ" dirty="0">
                <a:solidFill>
                  <a:schemeClr val="bg1"/>
                </a:solidFill>
                <a:latin typeface="Arial" panose="020B0604020202020204" pitchFamily="34" charset="0"/>
                <a:cs typeface="Arial" panose="020B0604020202020204" pitchFamily="34" charset="0"/>
              </a:rPr>
              <a:t>Note who attended.</a:t>
            </a:r>
          </a:p>
          <a:p>
            <a:pPr marL="342900" lvl="0" indent="-342900">
              <a:lnSpc>
                <a:spcPts val="1500"/>
              </a:lnSpc>
              <a:buFont typeface="Symbol" panose="05050102010706020507" pitchFamily="18" charset="2"/>
              <a:buChar char=""/>
            </a:pPr>
            <a:r>
              <a:rPr lang="en-NZ" dirty="0">
                <a:solidFill>
                  <a:schemeClr val="bg1"/>
                </a:solidFill>
                <a:latin typeface="Arial" panose="020B0604020202020204" pitchFamily="34" charset="0"/>
                <a:cs typeface="Arial" panose="020B0604020202020204" pitchFamily="34" charset="0"/>
              </a:rPr>
              <a:t>Brief discussion/outcome.</a:t>
            </a:r>
          </a:p>
          <a:p>
            <a:pPr marL="342900" lvl="0" indent="-342900">
              <a:lnSpc>
                <a:spcPts val="1500"/>
              </a:lnSpc>
              <a:buFont typeface="Symbol" panose="05050102010706020507" pitchFamily="18" charset="2"/>
              <a:buChar char=""/>
            </a:pPr>
            <a:r>
              <a:rPr lang="en-NZ" dirty="0">
                <a:solidFill>
                  <a:schemeClr val="bg1"/>
                </a:solidFill>
                <a:latin typeface="Arial" panose="020B0604020202020204" pitchFamily="34" charset="0"/>
                <a:cs typeface="Arial" panose="020B0604020202020204" pitchFamily="34" charset="0"/>
              </a:rPr>
              <a:t>Used also to record contact relating to parenting/caregiving responsibilities</a:t>
            </a:r>
          </a:p>
          <a:p>
            <a:pPr marL="342900" lvl="0" indent="-342900">
              <a:lnSpc>
                <a:spcPts val="1500"/>
              </a:lnSpc>
              <a:buFont typeface="Symbol" panose="05050102010706020507" pitchFamily="18" charset="2"/>
              <a:buChar char=""/>
            </a:pPr>
            <a:r>
              <a:rPr lang="en-NZ" dirty="0">
                <a:solidFill>
                  <a:schemeClr val="bg1"/>
                </a:solidFill>
                <a:latin typeface="Arial" panose="020B0604020202020204" pitchFamily="34" charset="0"/>
                <a:cs typeface="Arial" panose="020B0604020202020204" pitchFamily="34" charset="0"/>
              </a:rPr>
              <a:t>Family/whānau flag can also be checked</a:t>
            </a:r>
            <a:endParaRPr lang="en-NZ"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8" name="Rectangle 7"/>
          <p:cNvSpPr/>
          <p:nvPr/>
        </p:nvSpPr>
        <p:spPr>
          <a:xfrm>
            <a:off x="659860" y="3616960"/>
            <a:ext cx="1534394" cy="461665"/>
          </a:xfrm>
          <a:prstGeom prst="rect">
            <a:avLst/>
          </a:prstGeom>
        </p:spPr>
        <p:txBody>
          <a:bodyPr wrap="none">
            <a:spAutoFit/>
          </a:bodyPr>
          <a:lstStyle/>
          <a:p>
            <a:pPr>
              <a:spcBef>
                <a:spcPts val="375"/>
              </a:spcBef>
            </a:pPr>
            <a:r>
              <a:rPr lang="en-GB" sz="2400" b="1" dirty="0">
                <a:solidFill>
                  <a:srgbClr val="FF0000"/>
                </a:solidFill>
                <a:cs typeface="Arial" panose="020B0604020202020204" pitchFamily="34" charset="0"/>
              </a:rPr>
              <a:t>Flag</a:t>
            </a:r>
            <a:r>
              <a:rPr lang="en-GB" sz="2400" b="1" dirty="0">
                <a:solidFill>
                  <a:srgbClr val="FF0000"/>
                </a:solidFill>
                <a:latin typeface="Arial" panose="020B0604020202020204" pitchFamily="34" charset="0"/>
                <a:cs typeface="Arial" panose="020B0604020202020204" pitchFamily="34" charset="0"/>
              </a:rPr>
              <a:t> type</a:t>
            </a:r>
            <a:endParaRPr lang="en-NZ" sz="2400" b="1" dirty="0">
              <a:solidFill>
                <a:srgbClr val="FF0000"/>
              </a:solidFill>
              <a:latin typeface="Arial" panose="020B0604020202020204" pitchFamily="34" charset="0"/>
              <a:ea typeface="Calibri" panose="020F0502020204030204" pitchFamily="34" charset="0"/>
              <a:cs typeface="Arial" panose="020B0604020202020204" pitchFamily="34" charset="0"/>
            </a:endParaRPr>
          </a:p>
        </p:txBody>
      </p:sp>
      <p:pic>
        <p:nvPicPr>
          <p:cNvPr id="9" name="Picture 1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642925" y="4222061"/>
            <a:ext cx="1102659" cy="108458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8078799" y="4078625"/>
            <a:ext cx="3597386" cy="913070"/>
          </a:xfrm>
          <a:prstGeom prst="rect">
            <a:avLst/>
          </a:prstGeom>
        </p:spPr>
        <p:txBody>
          <a:bodyPr wrap="square">
            <a:spAutoFit/>
          </a:bodyPr>
          <a:lstStyle/>
          <a:p>
            <a:pPr>
              <a:lnSpc>
                <a:spcPts val="1200"/>
              </a:lnSpc>
              <a:spcBef>
                <a:spcPts val="375"/>
              </a:spcBef>
            </a:pPr>
            <a:endParaRPr lang="en-GB" dirty="0" smtClean="0">
              <a:latin typeface="Arial" panose="020B0604020202020204" pitchFamily="34" charset="0"/>
              <a:cs typeface="Arial" panose="020B0604020202020204" pitchFamily="34" charset="0"/>
            </a:endParaRPr>
          </a:p>
          <a:p>
            <a:pPr>
              <a:lnSpc>
                <a:spcPts val="1200"/>
              </a:lnSpc>
              <a:spcBef>
                <a:spcPts val="375"/>
              </a:spcBef>
            </a:pPr>
            <a:r>
              <a:rPr lang="en-GB" dirty="0" smtClean="0">
                <a:solidFill>
                  <a:schemeClr val="bg1"/>
                </a:solidFill>
                <a:latin typeface="Arial" panose="020B0604020202020204" pitchFamily="34" charset="0"/>
                <a:cs typeface="Arial" panose="020B0604020202020204" pitchFamily="34" charset="0"/>
              </a:rPr>
              <a:t>Used </a:t>
            </a:r>
            <a:r>
              <a:rPr lang="en-GB" dirty="0">
                <a:solidFill>
                  <a:schemeClr val="bg1"/>
                </a:solidFill>
                <a:latin typeface="Arial" panose="020B0604020202020204" pitchFamily="34" charset="0"/>
                <a:cs typeface="Arial" panose="020B0604020202020204" pitchFamily="34" charset="0"/>
              </a:rPr>
              <a:t>to record any time contact or involvement with whānau where the focus is not specifically family work</a:t>
            </a:r>
            <a:r>
              <a:rPr lang="en-GB" dirty="0">
                <a:latin typeface="Arial" panose="020B0604020202020204" pitchFamily="34" charset="0"/>
                <a:cs typeface="Arial" panose="020B0604020202020204" pitchFamily="34" charset="0"/>
              </a:rPr>
              <a:t>.</a:t>
            </a:r>
            <a:endParaRPr lang="en-NZ" dirty="0">
              <a:latin typeface="Arial" panose="020B0604020202020204" pitchFamily="34" charset="0"/>
              <a:ea typeface="Calibri" panose="020F0502020204030204" pitchFamily="34" charset="0"/>
              <a:cs typeface="Arial" panose="020B0604020202020204" pitchFamily="34" charset="0"/>
            </a:endParaRPr>
          </a:p>
        </p:txBody>
      </p:sp>
      <p:sp>
        <p:nvSpPr>
          <p:cNvPr id="11" name="Rectangle 10"/>
          <p:cNvSpPr/>
          <p:nvPr/>
        </p:nvSpPr>
        <p:spPr>
          <a:xfrm>
            <a:off x="4483637" y="4300352"/>
            <a:ext cx="3226323" cy="691343"/>
          </a:xfrm>
          <a:prstGeom prst="rect">
            <a:avLst/>
          </a:prstGeom>
        </p:spPr>
        <p:txBody>
          <a:bodyPr wrap="square">
            <a:spAutoFit/>
          </a:bodyPr>
          <a:lstStyle/>
          <a:p>
            <a:pPr>
              <a:lnSpc>
                <a:spcPts val="1500"/>
              </a:lnSpc>
            </a:pPr>
            <a:r>
              <a:rPr lang="en-NZ" dirty="0">
                <a:solidFill>
                  <a:schemeClr val="bg1"/>
                </a:solidFill>
                <a:latin typeface="Arial" panose="020B0604020202020204" pitchFamily="34" charset="0"/>
                <a:cs typeface="Arial" panose="020B0604020202020204" pitchFamily="34" charset="0"/>
              </a:rPr>
              <a:t>Any staff member </a:t>
            </a:r>
          </a:p>
          <a:p>
            <a:pPr>
              <a:lnSpc>
                <a:spcPts val="1500"/>
              </a:lnSpc>
            </a:pPr>
            <a:r>
              <a:rPr lang="en-NZ" dirty="0">
                <a:solidFill>
                  <a:schemeClr val="bg1"/>
                </a:solidFill>
                <a:latin typeface="Arial" panose="020B0604020202020204" pitchFamily="34" charset="0"/>
                <a:cs typeface="Arial" panose="020B0604020202020204" pitchFamily="34" charset="0"/>
              </a:rPr>
              <a:t>Every time family are present or consulted</a:t>
            </a:r>
            <a:r>
              <a:rPr lang="en-NZ" sz="2400" dirty="0">
                <a:latin typeface="Arial" panose="020B0604020202020204" pitchFamily="34" charset="0"/>
                <a:cs typeface="Arial" panose="020B0604020202020204" pitchFamily="34" charset="0"/>
              </a:rPr>
              <a:t>.</a:t>
            </a:r>
            <a:endParaRPr lang="en-NZ" sz="24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80383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408" y="206067"/>
            <a:ext cx="10515600" cy="788266"/>
          </a:xfrm>
        </p:spPr>
        <p:txBody>
          <a:bodyPr/>
          <a:lstStyle/>
          <a:p>
            <a:r>
              <a:rPr lang="en-NZ" dirty="0" smtClean="0"/>
              <a:t>Other Projects: </a:t>
            </a:r>
            <a:endParaRPr lang="en-NZ" dirty="0"/>
          </a:p>
        </p:txBody>
      </p:sp>
      <p:sp>
        <p:nvSpPr>
          <p:cNvPr id="3" name="Content Placeholder 2"/>
          <p:cNvSpPr>
            <a:spLocks noGrp="1"/>
          </p:cNvSpPr>
          <p:nvPr>
            <p:ph idx="4294967295"/>
          </p:nvPr>
        </p:nvSpPr>
        <p:spPr>
          <a:xfrm>
            <a:off x="574431" y="1073624"/>
            <a:ext cx="10515600" cy="4351338"/>
          </a:xfrm>
        </p:spPr>
        <p:txBody>
          <a:bodyPr>
            <a:normAutofit fontScale="92500" lnSpcReduction="10000"/>
          </a:bodyPr>
          <a:lstStyle/>
          <a:p>
            <a:r>
              <a:rPr lang="en-NZ" b="1" dirty="0" smtClean="0">
                <a:solidFill>
                  <a:schemeClr val="tx2"/>
                </a:solidFill>
              </a:rPr>
              <a:t>MHAIDS Inclusion of Wh</a:t>
            </a:r>
            <a:r>
              <a:rPr lang="en-NZ" b="1" dirty="0" smtClean="0">
                <a:solidFill>
                  <a:schemeClr val="tx2"/>
                </a:solidFill>
                <a:latin typeface="Calibri" panose="020F0502020204030204" pitchFamily="34" charset="0"/>
                <a:cs typeface="Calibri" panose="020F0502020204030204" pitchFamily="34" charset="0"/>
              </a:rPr>
              <a:t>ānau in MDTs – ensuring whānau (where given permission) are able to attend, or have input into MDTS, via email, phone, zoom. </a:t>
            </a:r>
            <a:endParaRPr lang="en-NZ" b="1" dirty="0">
              <a:solidFill>
                <a:schemeClr val="tx2"/>
              </a:solidFill>
              <a:latin typeface="Calibri" panose="020F0502020204030204" pitchFamily="34" charset="0"/>
              <a:cs typeface="Calibri" panose="020F0502020204030204" pitchFamily="34" charset="0"/>
            </a:endParaRPr>
          </a:p>
          <a:p>
            <a:r>
              <a:rPr lang="en-NZ" b="1" dirty="0" smtClean="0">
                <a:solidFill>
                  <a:schemeClr val="tx2"/>
                </a:solidFill>
                <a:latin typeface="Calibri" panose="020F0502020204030204" pitchFamily="34" charset="0"/>
                <a:cs typeface="Calibri" panose="020F0502020204030204" pitchFamily="34" charset="0"/>
              </a:rPr>
              <a:t>MHAIDS Whānau Hub/Icon on MHAIDS Website </a:t>
            </a:r>
            <a:endParaRPr lang="en-NZ" b="1" dirty="0">
              <a:solidFill>
                <a:schemeClr val="tx2"/>
              </a:solidFill>
              <a:latin typeface="Calibri" panose="020F0502020204030204" pitchFamily="34" charset="0"/>
              <a:cs typeface="Calibri" panose="020F0502020204030204" pitchFamily="34" charset="0"/>
            </a:endParaRPr>
          </a:p>
          <a:p>
            <a:r>
              <a:rPr lang="en-NZ" b="1" dirty="0" smtClean="0">
                <a:solidFill>
                  <a:schemeClr val="tx2"/>
                </a:solidFill>
                <a:latin typeface="Calibri" panose="020F0502020204030204" pitchFamily="34" charset="0"/>
                <a:cs typeface="Calibri" panose="020F0502020204030204" pitchFamily="34" charset="0"/>
              </a:rPr>
              <a:t>Increase use of Whānau Flags to evidence great work being done by staff in engaging whānau in practice. </a:t>
            </a:r>
          </a:p>
          <a:p>
            <a:r>
              <a:rPr lang="en-NZ" b="1" dirty="0" smtClean="0">
                <a:solidFill>
                  <a:schemeClr val="tx2"/>
                </a:solidFill>
                <a:latin typeface="Calibri" panose="020F0502020204030204" pitchFamily="34" charset="0"/>
                <a:cs typeface="Calibri" panose="020F0502020204030204" pitchFamily="34" charset="0"/>
              </a:rPr>
              <a:t>Promoting whānau perspectives through advisory groups</a:t>
            </a:r>
          </a:p>
          <a:p>
            <a:r>
              <a:rPr lang="en-NZ" b="1" dirty="0" smtClean="0">
                <a:solidFill>
                  <a:schemeClr val="tx2"/>
                </a:solidFill>
                <a:latin typeface="Calibri" panose="020F0502020204030204" pitchFamily="34" charset="0"/>
                <a:cs typeface="Calibri" panose="020F0502020204030204" pitchFamily="34" charset="0"/>
              </a:rPr>
              <a:t>Single Session Family Consultation</a:t>
            </a:r>
          </a:p>
          <a:p>
            <a:r>
              <a:rPr lang="en-NZ" b="1" dirty="0" smtClean="0">
                <a:solidFill>
                  <a:schemeClr val="tx2"/>
                </a:solidFill>
                <a:latin typeface="Calibri" panose="020F0502020204030204" pitchFamily="34" charset="0"/>
                <a:cs typeface="Calibri" panose="020F0502020204030204" pitchFamily="34" charset="0"/>
              </a:rPr>
              <a:t>Supporting Children Healthy Parents </a:t>
            </a:r>
          </a:p>
          <a:p>
            <a:r>
              <a:rPr lang="en-NZ" b="1" dirty="0" smtClean="0">
                <a:solidFill>
                  <a:schemeClr val="tx2"/>
                </a:solidFill>
                <a:latin typeface="Calibri" panose="020F0502020204030204" pitchFamily="34" charset="0"/>
                <a:cs typeface="Calibri" panose="020F0502020204030204" pitchFamily="34" charset="0"/>
              </a:rPr>
              <a:t>Marama – Realtime Feedback Survey </a:t>
            </a:r>
            <a:endParaRPr lang="en-NZ" b="1" dirty="0">
              <a:solidFill>
                <a:schemeClr val="tx2"/>
              </a:solidFill>
            </a:endParaRPr>
          </a:p>
        </p:txBody>
      </p:sp>
    </p:spTree>
    <p:extLst>
      <p:ext uri="{BB962C8B-B14F-4D97-AF65-F5344CB8AC3E}">
        <p14:creationId xmlns:p14="http://schemas.microsoft.com/office/powerpoint/2010/main" val="11844300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i-NZ" sz="4000" b="1" dirty="0" smtClean="0">
                <a:latin typeface="+mn-lt"/>
              </a:rPr>
              <a:t>Where to from here? </a:t>
            </a:r>
            <a:endParaRPr lang="en-NZ" sz="4000" b="1" dirty="0">
              <a:latin typeface="+mn-lt"/>
            </a:endParaRPr>
          </a:p>
        </p:txBody>
      </p:sp>
      <p:sp>
        <p:nvSpPr>
          <p:cNvPr id="3" name="Content Placeholder 2"/>
          <p:cNvSpPr>
            <a:spLocks noGrp="1"/>
          </p:cNvSpPr>
          <p:nvPr>
            <p:ph idx="4294967295"/>
          </p:nvPr>
        </p:nvSpPr>
        <p:spPr>
          <a:xfrm>
            <a:off x="838200" y="1561856"/>
            <a:ext cx="10515600" cy="4351338"/>
          </a:xfrm>
        </p:spPr>
        <p:txBody>
          <a:bodyPr>
            <a:normAutofit lnSpcReduction="10000"/>
          </a:bodyPr>
          <a:lstStyle/>
          <a:p>
            <a:r>
              <a:rPr lang="mi-NZ" dirty="0" smtClean="0">
                <a:solidFill>
                  <a:schemeClr val="tx2"/>
                </a:solidFill>
              </a:rPr>
              <a:t>Review of whānau procedure and assessment – living document</a:t>
            </a:r>
          </a:p>
          <a:p>
            <a:r>
              <a:rPr lang="mi-NZ" dirty="0" smtClean="0">
                <a:solidFill>
                  <a:schemeClr val="tx2"/>
                </a:solidFill>
              </a:rPr>
              <a:t>Collation of feedback from staff and whānau to identify themes</a:t>
            </a:r>
            <a:r>
              <a:rPr lang="mi-NZ" dirty="0">
                <a:solidFill>
                  <a:schemeClr val="tx2"/>
                </a:solidFill>
              </a:rPr>
              <a:t> </a:t>
            </a:r>
            <a:r>
              <a:rPr lang="mi-NZ" dirty="0" smtClean="0">
                <a:solidFill>
                  <a:schemeClr val="tx2"/>
                </a:solidFill>
              </a:rPr>
              <a:t>for service improvement</a:t>
            </a:r>
          </a:p>
          <a:p>
            <a:r>
              <a:rPr lang="mi-NZ" dirty="0" smtClean="0">
                <a:solidFill>
                  <a:schemeClr val="tx2"/>
                </a:solidFill>
              </a:rPr>
              <a:t>Develop an outcome measurement tool  </a:t>
            </a:r>
          </a:p>
          <a:p>
            <a:r>
              <a:rPr lang="mi-NZ" dirty="0" smtClean="0">
                <a:solidFill>
                  <a:schemeClr val="tx2"/>
                </a:solidFill>
              </a:rPr>
              <a:t>Data to evidence improvement of engaging with whānau </a:t>
            </a:r>
          </a:p>
          <a:p>
            <a:r>
              <a:rPr lang="mi-NZ" dirty="0" smtClean="0">
                <a:solidFill>
                  <a:schemeClr val="tx2"/>
                </a:solidFill>
              </a:rPr>
              <a:t>Feedback from whānau in experience of whānau assessment, communication, partnership with services</a:t>
            </a:r>
          </a:p>
          <a:p>
            <a:r>
              <a:rPr lang="mi-NZ" dirty="0" smtClean="0">
                <a:solidFill>
                  <a:schemeClr val="tx2"/>
                </a:solidFill>
              </a:rPr>
              <a:t>Adapt to MHAIDS Adult and Youth</a:t>
            </a:r>
            <a:r>
              <a:rPr lang="mi-NZ" dirty="0">
                <a:solidFill>
                  <a:schemeClr val="tx2"/>
                </a:solidFill>
              </a:rPr>
              <a:t> </a:t>
            </a:r>
            <a:r>
              <a:rPr lang="mi-NZ" dirty="0" smtClean="0">
                <a:solidFill>
                  <a:schemeClr val="tx2"/>
                </a:solidFill>
              </a:rPr>
              <a:t>Services</a:t>
            </a:r>
          </a:p>
          <a:p>
            <a:r>
              <a:rPr lang="mi-NZ" dirty="0" smtClean="0">
                <a:solidFill>
                  <a:schemeClr val="tx2"/>
                </a:solidFill>
              </a:rPr>
              <a:t>Informs ongoing training for staff in whānau engagment </a:t>
            </a:r>
            <a:endParaRPr lang="mi-NZ" dirty="0">
              <a:solidFill>
                <a:schemeClr val="tx2"/>
              </a:solidFill>
            </a:endParaRPr>
          </a:p>
          <a:p>
            <a:pPr marL="0" indent="0">
              <a:buNone/>
            </a:pPr>
            <a:endParaRPr lang="en-NZ" dirty="0"/>
          </a:p>
        </p:txBody>
      </p:sp>
    </p:spTree>
    <p:extLst>
      <p:ext uri="{BB962C8B-B14F-4D97-AF65-F5344CB8AC3E}">
        <p14:creationId xmlns:p14="http://schemas.microsoft.com/office/powerpoint/2010/main" val="4241993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2800" dirty="0" smtClean="0"/>
              <a:t>References:</a:t>
            </a:r>
            <a:endParaRPr lang="en-NZ" sz="2800" dirty="0"/>
          </a:p>
        </p:txBody>
      </p:sp>
      <p:sp>
        <p:nvSpPr>
          <p:cNvPr id="3" name="Content Placeholder 2"/>
          <p:cNvSpPr>
            <a:spLocks noGrp="1"/>
          </p:cNvSpPr>
          <p:nvPr>
            <p:ph idx="4294967295"/>
          </p:nvPr>
        </p:nvSpPr>
        <p:spPr>
          <a:xfrm>
            <a:off x="838200" y="1351194"/>
            <a:ext cx="11242431" cy="4541605"/>
          </a:xfrm>
        </p:spPr>
        <p:txBody>
          <a:bodyPr>
            <a:normAutofit fontScale="25000" lnSpcReduction="20000"/>
          </a:bodyPr>
          <a:lstStyle/>
          <a:p>
            <a:pPr marL="0" indent="0">
              <a:buNone/>
            </a:pPr>
            <a:endParaRPr lang="en-NZ" sz="2000" dirty="0" smtClean="0"/>
          </a:p>
          <a:p>
            <a:pPr marL="0" indent="0">
              <a:buNone/>
            </a:pPr>
            <a:r>
              <a:rPr lang="mi-NZ" sz="4400" dirty="0" smtClean="0">
                <a:solidFill>
                  <a:schemeClr val="tx2"/>
                </a:solidFill>
              </a:rPr>
              <a:t>Te Pou. (2022). Wh</a:t>
            </a:r>
            <a:r>
              <a:rPr lang="mi-NZ" sz="4400" dirty="0" smtClean="0">
                <a:solidFill>
                  <a:schemeClr val="tx2"/>
                </a:solidFill>
                <a:cs typeface="Calibri" panose="020F0502020204030204" pitchFamily="34" charset="0"/>
              </a:rPr>
              <a:t>ānau </a:t>
            </a:r>
            <a:r>
              <a:rPr lang="mi-NZ" sz="4400" dirty="0">
                <a:solidFill>
                  <a:schemeClr val="tx2"/>
                </a:solidFill>
                <a:cs typeface="Calibri" panose="020F0502020204030204" pitchFamily="34" charset="0"/>
              </a:rPr>
              <a:t>E</a:t>
            </a:r>
            <a:r>
              <a:rPr lang="mi-NZ" sz="4400" dirty="0" smtClean="0">
                <a:solidFill>
                  <a:schemeClr val="tx2"/>
                </a:solidFill>
                <a:cs typeface="Calibri" panose="020F0502020204030204" pitchFamily="34" charset="0"/>
              </a:rPr>
              <a:t>ngagement in Mental Health services: Key performance indicator literature review, November 2022. Key Performance incidator (KPI) Programme, Mental Health and </a:t>
            </a:r>
            <a:r>
              <a:rPr lang="mi-NZ" sz="4400" dirty="0" err="1" smtClean="0">
                <a:solidFill>
                  <a:schemeClr val="tx2"/>
                </a:solidFill>
                <a:cs typeface="Calibri" panose="020F0502020204030204" pitchFamily="34" charset="0"/>
              </a:rPr>
              <a:t>Addiction</a:t>
            </a:r>
            <a:r>
              <a:rPr lang="mi-NZ" sz="4400" dirty="0" smtClean="0">
                <a:solidFill>
                  <a:schemeClr val="tx2"/>
                </a:solidFill>
                <a:cs typeface="Calibri" panose="020F0502020204030204" pitchFamily="34" charset="0"/>
              </a:rPr>
              <a:t>, Aotearoa </a:t>
            </a:r>
            <a:r>
              <a:rPr lang="mi-NZ" sz="4400" dirty="0" err="1" smtClean="0">
                <a:solidFill>
                  <a:schemeClr val="tx2"/>
                </a:solidFill>
                <a:cs typeface="Calibri" panose="020F0502020204030204" pitchFamily="34" charset="0"/>
              </a:rPr>
              <a:t>New</a:t>
            </a:r>
            <a:r>
              <a:rPr lang="mi-NZ" sz="4400" dirty="0" smtClean="0">
                <a:solidFill>
                  <a:schemeClr val="tx2"/>
                </a:solidFill>
                <a:cs typeface="Calibri" panose="020F0502020204030204" pitchFamily="34" charset="0"/>
              </a:rPr>
              <a:t> </a:t>
            </a:r>
            <a:r>
              <a:rPr lang="mi-NZ" sz="4400" dirty="0" err="1" smtClean="0">
                <a:solidFill>
                  <a:schemeClr val="tx2"/>
                </a:solidFill>
                <a:cs typeface="Calibri" panose="020F0502020204030204" pitchFamily="34" charset="0"/>
              </a:rPr>
              <a:t>Zealand</a:t>
            </a:r>
            <a:r>
              <a:rPr lang="mi-NZ" sz="4400" dirty="0" smtClean="0">
                <a:solidFill>
                  <a:schemeClr val="tx2"/>
                </a:solidFill>
                <a:cs typeface="Calibri" panose="020F0502020204030204" pitchFamily="34" charset="0"/>
              </a:rPr>
              <a:t>. </a:t>
            </a:r>
          </a:p>
          <a:p>
            <a:pPr marL="0" indent="0">
              <a:buNone/>
            </a:pPr>
            <a:endParaRPr lang="mi-NZ" sz="2000" dirty="0">
              <a:solidFill>
                <a:schemeClr val="tx2"/>
              </a:solidFill>
              <a:cs typeface="Calibri" panose="020F0502020204030204" pitchFamily="34" charset="0"/>
            </a:endParaRPr>
          </a:p>
          <a:p>
            <a:pPr marL="0" indent="0">
              <a:lnSpc>
                <a:spcPct val="120000"/>
              </a:lnSpc>
              <a:buNone/>
            </a:pPr>
            <a:r>
              <a:rPr lang="mi-NZ" sz="4400" dirty="0" smtClean="0">
                <a:solidFill>
                  <a:schemeClr val="tx2"/>
                </a:solidFill>
              </a:rPr>
              <a:t>Capital Coast, Hutt Valley and Wairarapa.  MHAIDS</a:t>
            </a:r>
            <a:br>
              <a:rPr lang="mi-NZ" sz="4400" dirty="0" smtClean="0">
                <a:solidFill>
                  <a:schemeClr val="tx2"/>
                </a:solidFill>
              </a:rPr>
            </a:br>
            <a:r>
              <a:rPr lang="mi-NZ" sz="4400" dirty="0" smtClean="0">
                <a:solidFill>
                  <a:schemeClr val="tx2"/>
                </a:solidFill>
              </a:rPr>
              <a:t>Wh</a:t>
            </a:r>
            <a:r>
              <a:rPr lang="mi-NZ" sz="4400" dirty="0" smtClean="0">
                <a:solidFill>
                  <a:schemeClr val="tx2"/>
                </a:solidFill>
                <a:cs typeface="Calibri" panose="020F0502020204030204" pitchFamily="34" charset="0"/>
              </a:rPr>
              <a:t>ānau/Family </a:t>
            </a:r>
            <a:r>
              <a:rPr lang="mi-NZ" sz="4400" dirty="0">
                <a:solidFill>
                  <a:schemeClr val="tx2"/>
                </a:solidFill>
                <a:cs typeface="Calibri" panose="020F0502020204030204" pitchFamily="34" charset="0"/>
              </a:rPr>
              <a:t>Participation </a:t>
            </a:r>
            <a:r>
              <a:rPr lang="mi-NZ" sz="4400" dirty="0" err="1" smtClean="0">
                <a:solidFill>
                  <a:schemeClr val="tx2"/>
                </a:solidFill>
                <a:cs typeface="Calibri" panose="020F0502020204030204" pitchFamily="34" charset="0"/>
              </a:rPr>
              <a:t>Policy</a:t>
            </a:r>
            <a:endParaRPr lang="mi-NZ" sz="4400" dirty="0">
              <a:solidFill>
                <a:schemeClr val="tx2"/>
              </a:solidFill>
              <a:cs typeface="Calibri" panose="020F0502020204030204" pitchFamily="34" charset="0"/>
            </a:endParaRPr>
          </a:p>
          <a:p>
            <a:pPr marL="0" indent="0">
              <a:lnSpc>
                <a:spcPct val="120000"/>
              </a:lnSpc>
              <a:buNone/>
            </a:pPr>
            <a:endParaRPr lang="mi-NZ" sz="4400" dirty="0" smtClean="0">
              <a:solidFill>
                <a:schemeClr val="tx2"/>
              </a:solidFill>
            </a:endParaRPr>
          </a:p>
          <a:p>
            <a:pPr marL="0" indent="0">
              <a:lnSpc>
                <a:spcPct val="120000"/>
              </a:lnSpc>
              <a:buNone/>
            </a:pPr>
            <a:r>
              <a:rPr lang="mi-NZ" sz="4400" dirty="0" smtClean="0">
                <a:solidFill>
                  <a:schemeClr val="tx2"/>
                </a:solidFill>
              </a:rPr>
              <a:t>Capital </a:t>
            </a:r>
            <a:r>
              <a:rPr lang="mi-NZ" sz="4400" dirty="0">
                <a:solidFill>
                  <a:schemeClr val="tx2"/>
                </a:solidFill>
              </a:rPr>
              <a:t>Coast, Hutt Valley and Wairarapa.  </a:t>
            </a:r>
            <a:r>
              <a:rPr lang="mi-NZ" sz="4400" dirty="0" smtClean="0">
                <a:solidFill>
                  <a:schemeClr val="tx2"/>
                </a:solidFill>
              </a:rPr>
              <a:t>MHAIDS</a:t>
            </a:r>
            <a:br>
              <a:rPr lang="mi-NZ" sz="4400" dirty="0" smtClean="0">
                <a:solidFill>
                  <a:schemeClr val="tx2"/>
                </a:solidFill>
              </a:rPr>
            </a:br>
            <a:r>
              <a:rPr lang="mi-NZ" sz="4400" dirty="0" err="1" smtClean="0">
                <a:solidFill>
                  <a:schemeClr val="tx2"/>
                </a:solidFill>
              </a:rPr>
              <a:t>MHAIDS</a:t>
            </a:r>
            <a:r>
              <a:rPr lang="mi-NZ" sz="4400" dirty="0" smtClean="0">
                <a:solidFill>
                  <a:schemeClr val="tx2"/>
                </a:solidFill>
              </a:rPr>
              <a:t> Whānau Framework</a:t>
            </a:r>
          </a:p>
          <a:p>
            <a:pPr marL="0" indent="0">
              <a:lnSpc>
                <a:spcPct val="120000"/>
              </a:lnSpc>
              <a:buNone/>
            </a:pPr>
            <a:endParaRPr lang="mi-NZ" sz="4400" dirty="0" smtClean="0">
              <a:solidFill>
                <a:schemeClr val="tx2"/>
              </a:solidFill>
            </a:endParaRPr>
          </a:p>
          <a:p>
            <a:pPr marL="0" indent="0">
              <a:lnSpc>
                <a:spcPct val="120000"/>
              </a:lnSpc>
              <a:buNone/>
            </a:pPr>
            <a:r>
              <a:rPr lang="mi-NZ" sz="4400" dirty="0" smtClean="0">
                <a:solidFill>
                  <a:schemeClr val="tx2"/>
                </a:solidFill>
              </a:rPr>
              <a:t>Health NZ – Capital Coast, Hutt Valley and Wairarapa MHAIDS</a:t>
            </a:r>
            <a:br>
              <a:rPr lang="mi-NZ" sz="4400" dirty="0" smtClean="0">
                <a:solidFill>
                  <a:schemeClr val="tx2"/>
                </a:solidFill>
              </a:rPr>
            </a:br>
            <a:r>
              <a:rPr lang="mi-NZ" sz="4400" dirty="0" smtClean="0">
                <a:solidFill>
                  <a:schemeClr val="tx2"/>
                </a:solidFill>
              </a:rPr>
              <a:t>Te Korowai Whāriki &amp; Intellectual Disability Service Whānau Procedure</a:t>
            </a:r>
          </a:p>
          <a:p>
            <a:pPr marL="0" indent="0">
              <a:lnSpc>
                <a:spcPct val="120000"/>
              </a:lnSpc>
              <a:buNone/>
            </a:pPr>
            <a:endParaRPr lang="mi-NZ" sz="4400" dirty="0">
              <a:solidFill>
                <a:schemeClr val="tx2"/>
              </a:solidFill>
            </a:endParaRPr>
          </a:p>
          <a:p>
            <a:pPr marL="0" indent="0">
              <a:lnSpc>
                <a:spcPct val="120000"/>
              </a:lnSpc>
              <a:buNone/>
            </a:pPr>
            <a:r>
              <a:rPr lang="mi-NZ" sz="4400" dirty="0" smtClean="0">
                <a:solidFill>
                  <a:schemeClr val="tx2"/>
                </a:solidFill>
              </a:rPr>
              <a:t>Te </a:t>
            </a:r>
            <a:r>
              <a:rPr lang="mi-NZ" sz="4400" dirty="0">
                <a:solidFill>
                  <a:schemeClr val="tx2"/>
                </a:solidFill>
              </a:rPr>
              <a:t> </a:t>
            </a:r>
            <a:r>
              <a:rPr lang="mi-NZ" sz="4400" dirty="0" smtClean="0">
                <a:solidFill>
                  <a:schemeClr val="tx2"/>
                </a:solidFill>
              </a:rPr>
              <a:t>Tāhū Hauroa </a:t>
            </a:r>
            <a:br>
              <a:rPr lang="mi-NZ" sz="4400" dirty="0" smtClean="0">
                <a:solidFill>
                  <a:schemeClr val="tx2"/>
                </a:solidFill>
              </a:rPr>
            </a:br>
            <a:r>
              <a:rPr lang="mi-NZ" sz="4400" dirty="0" smtClean="0">
                <a:solidFill>
                  <a:schemeClr val="tx2"/>
                </a:solidFill>
              </a:rPr>
              <a:t>Health Quality </a:t>
            </a:r>
            <a:r>
              <a:rPr lang="mi-NZ" sz="4400" dirty="0" err="1" smtClean="0">
                <a:solidFill>
                  <a:schemeClr val="tx2"/>
                </a:solidFill>
              </a:rPr>
              <a:t>Safety</a:t>
            </a:r>
            <a:r>
              <a:rPr lang="mi-NZ" sz="4400" dirty="0" smtClean="0">
                <a:solidFill>
                  <a:schemeClr val="tx2"/>
                </a:solidFill>
              </a:rPr>
              <a:t> </a:t>
            </a:r>
            <a:r>
              <a:rPr lang="mi-NZ" sz="4400" dirty="0" err="1" smtClean="0">
                <a:solidFill>
                  <a:schemeClr val="tx2"/>
                </a:solidFill>
              </a:rPr>
              <a:t>Commission</a:t>
            </a:r>
            <a:r>
              <a:rPr lang="mi-NZ" sz="4400" dirty="0" smtClean="0">
                <a:solidFill>
                  <a:schemeClr val="tx2"/>
                </a:solidFill>
              </a:rPr>
              <a:t>, HQSC</a:t>
            </a:r>
            <a:r>
              <a:rPr lang="en-NZ" sz="4400" dirty="0" smtClean="0">
                <a:solidFill>
                  <a:schemeClr val="tx2"/>
                </a:solidFill>
              </a:rPr>
              <a:t> : Code of Expectations </a:t>
            </a:r>
            <a:br>
              <a:rPr lang="en-NZ" sz="4400" dirty="0" smtClean="0">
                <a:solidFill>
                  <a:schemeClr val="tx2"/>
                </a:solidFill>
              </a:rPr>
            </a:br>
            <a:r>
              <a:rPr lang="en-NZ" sz="4400" dirty="0" smtClean="0">
                <a:solidFill>
                  <a:schemeClr val="tx2"/>
                </a:solidFill>
                <a:hlinkClick r:id="rId3"/>
              </a:rPr>
              <a:t>https</a:t>
            </a:r>
            <a:r>
              <a:rPr lang="en-NZ" sz="4400" dirty="0">
                <a:solidFill>
                  <a:schemeClr val="tx2"/>
                </a:solidFill>
                <a:hlinkClick r:id="rId3"/>
              </a:rPr>
              <a:t>://www.hqsc.govt.nz/consumer-hub/engaging-consumers-and-whanau/code-of-expectations-for-health-entities-engagement-with-consumers-and-whanau</a:t>
            </a:r>
            <a:r>
              <a:rPr lang="en-NZ" sz="2000" dirty="0" smtClean="0">
                <a:solidFill>
                  <a:schemeClr val="tx2"/>
                </a:solidFill>
                <a:hlinkClick r:id="rId3"/>
              </a:rPr>
              <a:t>/</a:t>
            </a:r>
            <a:endParaRPr lang="en-NZ" sz="2000" dirty="0" smtClean="0">
              <a:solidFill>
                <a:schemeClr val="tx2"/>
              </a:solidFill>
            </a:endParaRPr>
          </a:p>
          <a:p>
            <a:pPr marL="0" indent="0">
              <a:lnSpc>
                <a:spcPct val="120000"/>
              </a:lnSpc>
              <a:buNone/>
            </a:pPr>
            <a:endParaRPr lang="en-NZ" sz="2000" dirty="0">
              <a:solidFill>
                <a:schemeClr val="tx2"/>
              </a:solidFill>
            </a:endParaRPr>
          </a:p>
          <a:p>
            <a:pPr marL="0" indent="0">
              <a:lnSpc>
                <a:spcPct val="120000"/>
              </a:lnSpc>
              <a:buNone/>
            </a:pPr>
            <a:r>
              <a:rPr lang="en-NZ" sz="4400" dirty="0" smtClean="0">
                <a:solidFill>
                  <a:schemeClr val="tx2"/>
                </a:solidFill>
              </a:rPr>
              <a:t>Ministry </a:t>
            </a:r>
            <a:r>
              <a:rPr lang="en-NZ" sz="4400" dirty="0">
                <a:solidFill>
                  <a:schemeClr val="tx2"/>
                </a:solidFill>
              </a:rPr>
              <a:t>of Health. 2021. </a:t>
            </a:r>
            <a:r>
              <a:rPr lang="en-NZ" sz="4400" i="1" dirty="0">
                <a:solidFill>
                  <a:schemeClr val="tx2"/>
                </a:solidFill>
              </a:rPr>
              <a:t>Kia </a:t>
            </a:r>
            <a:r>
              <a:rPr lang="en-NZ" sz="4400" i="1" dirty="0" err="1">
                <a:solidFill>
                  <a:schemeClr val="tx2"/>
                </a:solidFill>
              </a:rPr>
              <a:t>Manawanui</a:t>
            </a:r>
            <a:r>
              <a:rPr lang="en-NZ" sz="4400" i="1" dirty="0">
                <a:solidFill>
                  <a:schemeClr val="tx2"/>
                </a:solidFill>
              </a:rPr>
              <a:t> </a:t>
            </a:r>
            <a:r>
              <a:rPr lang="en-NZ" sz="4400" i="1" dirty="0" err="1">
                <a:solidFill>
                  <a:schemeClr val="tx2"/>
                </a:solidFill>
              </a:rPr>
              <a:t>Aotearoa</a:t>
            </a:r>
            <a:r>
              <a:rPr lang="en-NZ" sz="4400" i="1" dirty="0">
                <a:solidFill>
                  <a:schemeClr val="tx2"/>
                </a:solidFill>
              </a:rPr>
              <a:t>: Long-term pathway to mental wellbeing</a:t>
            </a:r>
            <a:r>
              <a:rPr lang="en-NZ" sz="4400" dirty="0">
                <a:solidFill>
                  <a:schemeClr val="tx2"/>
                </a:solidFill>
              </a:rPr>
              <a:t>. Wellington: Ministry of Health</a:t>
            </a:r>
            <a:r>
              <a:rPr lang="en-NZ" sz="4400" dirty="0" smtClean="0">
                <a:solidFill>
                  <a:schemeClr val="tx2"/>
                </a:solidFill>
              </a:rPr>
              <a:t>.</a:t>
            </a:r>
          </a:p>
          <a:p>
            <a:pPr marL="0" indent="0">
              <a:lnSpc>
                <a:spcPct val="120000"/>
              </a:lnSpc>
              <a:buNone/>
            </a:pPr>
            <a:endParaRPr lang="en-NZ" sz="4400" dirty="0"/>
          </a:p>
          <a:p>
            <a:pPr marL="0" indent="0">
              <a:lnSpc>
                <a:spcPct val="120000"/>
              </a:lnSpc>
              <a:buNone/>
            </a:pPr>
            <a:endParaRPr lang="en-NZ" sz="4400" dirty="0" smtClean="0"/>
          </a:p>
          <a:p>
            <a:pPr marL="0" indent="0">
              <a:lnSpc>
                <a:spcPct val="120000"/>
              </a:lnSpc>
              <a:buNone/>
            </a:pPr>
            <a:endParaRPr lang="en-NZ" sz="2000" dirty="0" smtClean="0"/>
          </a:p>
          <a:p>
            <a:pPr marL="0" indent="0">
              <a:lnSpc>
                <a:spcPct val="120000"/>
              </a:lnSpc>
              <a:buNone/>
            </a:pPr>
            <a:endParaRPr lang="mi-NZ" sz="2000" dirty="0"/>
          </a:p>
          <a:p>
            <a:pPr marL="0" indent="0">
              <a:buNone/>
            </a:pPr>
            <a:endParaRPr lang="en-NZ" sz="2000" dirty="0" smtClean="0"/>
          </a:p>
          <a:p>
            <a:pPr marL="0" indent="0">
              <a:buNone/>
            </a:pPr>
            <a:endParaRPr lang="en-NZ" sz="2000" dirty="0"/>
          </a:p>
          <a:p>
            <a:pPr marL="0" indent="0">
              <a:buNone/>
            </a:pPr>
            <a:endParaRPr lang="en-NZ" sz="2000" dirty="0" smtClean="0"/>
          </a:p>
          <a:p>
            <a:pPr marL="0" indent="0">
              <a:buNone/>
            </a:pPr>
            <a:r>
              <a:rPr lang="en-NZ" dirty="0" smtClean="0">
                <a:latin typeface="Calibri" panose="020F0502020204030204" pitchFamily="34" charset="0"/>
                <a:cs typeface="Calibri" panose="020F0502020204030204" pitchFamily="34" charset="0"/>
              </a:rPr>
              <a:t> </a:t>
            </a:r>
            <a:endParaRPr lang="en-NZ" dirty="0"/>
          </a:p>
        </p:txBody>
      </p:sp>
    </p:spTree>
    <p:extLst>
      <p:ext uri="{BB962C8B-B14F-4D97-AF65-F5344CB8AC3E}">
        <p14:creationId xmlns:p14="http://schemas.microsoft.com/office/powerpoint/2010/main" val="19054029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C4A595D-536B-1C43-88A7-8404112BCE71}"/>
              </a:ext>
            </a:extLst>
          </p:cNvPr>
          <p:cNvSpPr>
            <a:spLocks noGrp="1"/>
          </p:cNvSpPr>
          <p:nvPr>
            <p:ph type="ctrTitle"/>
          </p:nvPr>
        </p:nvSpPr>
        <p:spPr>
          <a:xfrm>
            <a:off x="286655" y="2335661"/>
            <a:ext cx="10924869" cy="2350207"/>
          </a:xfrm>
        </p:spPr>
        <p:txBody>
          <a:bodyPr>
            <a:normAutofit fontScale="90000"/>
          </a:bodyPr>
          <a:lstStyle/>
          <a:p>
            <a:pPr marL="0" indent="0" algn="ctr">
              <a:defRPr/>
            </a:pPr>
            <a:r>
              <a:rPr lang="en-NZ" sz="2700" dirty="0"/>
              <a:t/>
            </a:r>
            <a:br>
              <a:rPr lang="en-NZ" sz="2700" dirty="0"/>
            </a:br>
            <a:r>
              <a:rPr lang="en-NZ" sz="2700" dirty="0" smtClean="0">
                <a:latin typeface="+mn-lt"/>
              </a:rPr>
              <a:t>Tukua kia rere </a:t>
            </a:r>
            <a:br>
              <a:rPr lang="en-NZ" sz="2700" dirty="0" smtClean="0">
                <a:latin typeface="+mn-lt"/>
              </a:rPr>
            </a:br>
            <a:r>
              <a:rPr lang="en-NZ" sz="2700" dirty="0" smtClean="0">
                <a:latin typeface="+mn-lt"/>
              </a:rPr>
              <a:t>Tukua kia haere</a:t>
            </a:r>
            <a:br>
              <a:rPr lang="en-NZ" sz="2700" dirty="0" smtClean="0">
                <a:latin typeface="+mn-lt"/>
              </a:rPr>
            </a:br>
            <a:r>
              <a:rPr lang="en-NZ" sz="2700" dirty="0" smtClean="0">
                <a:latin typeface="+mn-lt"/>
              </a:rPr>
              <a:t>Tukua kia moe</a:t>
            </a:r>
            <a:br>
              <a:rPr lang="en-NZ" sz="2700" dirty="0" smtClean="0">
                <a:latin typeface="+mn-lt"/>
              </a:rPr>
            </a:br>
            <a:r>
              <a:rPr lang="en-NZ" sz="2700" dirty="0">
                <a:latin typeface="+mn-lt"/>
              </a:rPr>
              <a:t/>
            </a:r>
            <a:br>
              <a:rPr lang="en-NZ" sz="2700" dirty="0">
                <a:latin typeface="+mn-lt"/>
              </a:rPr>
            </a:br>
            <a:r>
              <a:rPr lang="en-NZ" sz="2700" dirty="0" smtClean="0">
                <a:latin typeface="+mn-lt"/>
              </a:rPr>
              <a:t>Thanks for sharing</a:t>
            </a:r>
            <a:br>
              <a:rPr lang="en-NZ" sz="2700" dirty="0" smtClean="0">
                <a:latin typeface="+mn-lt"/>
              </a:rPr>
            </a:br>
            <a:r>
              <a:rPr lang="en-NZ" sz="2700" dirty="0" smtClean="0">
                <a:latin typeface="+mn-lt"/>
              </a:rPr>
              <a:t>Farewell</a:t>
            </a:r>
            <a:br>
              <a:rPr lang="en-NZ" sz="2700" dirty="0" smtClean="0">
                <a:latin typeface="+mn-lt"/>
              </a:rPr>
            </a:br>
            <a:r>
              <a:rPr lang="en-NZ" sz="2700" dirty="0" smtClean="0">
                <a:latin typeface="+mn-lt"/>
              </a:rPr>
              <a:t>We bring closure</a:t>
            </a:r>
            <a:br>
              <a:rPr lang="en-NZ" sz="2700" dirty="0" smtClean="0">
                <a:latin typeface="+mn-lt"/>
              </a:rPr>
            </a:br>
            <a:r>
              <a:rPr lang="en-NZ" sz="2700" dirty="0" smtClean="0">
                <a:latin typeface="+mn-lt"/>
              </a:rPr>
              <a:t> </a:t>
            </a:r>
            <a:endParaRPr lang="en-NZ" dirty="0">
              <a:latin typeface="+mn-lt"/>
            </a:endParaRPr>
          </a:p>
        </p:txBody>
      </p:sp>
    </p:spTree>
    <p:extLst>
      <p:ext uri="{BB962C8B-B14F-4D97-AF65-F5344CB8AC3E}">
        <p14:creationId xmlns:p14="http://schemas.microsoft.com/office/powerpoint/2010/main" val="3309153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2019定期定額支持台權會 | 台灣人權促進會"/>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9618784" y="79131"/>
            <a:ext cx="2573215" cy="3318093"/>
          </a:xfrm>
          <a:prstGeom prst="rect">
            <a:avLst/>
          </a:prstGeom>
        </p:spPr>
      </p:pic>
      <p:sp>
        <p:nvSpPr>
          <p:cNvPr id="3" name="Content Placeholder 2"/>
          <p:cNvSpPr>
            <a:spLocks noGrp="1"/>
          </p:cNvSpPr>
          <p:nvPr>
            <p:ph idx="4294967295"/>
          </p:nvPr>
        </p:nvSpPr>
        <p:spPr>
          <a:xfrm>
            <a:off x="96714" y="241357"/>
            <a:ext cx="9636371" cy="3980611"/>
          </a:xfrm>
        </p:spPr>
        <p:txBody>
          <a:bodyPr>
            <a:noAutofit/>
          </a:bodyPr>
          <a:lstStyle/>
          <a:p>
            <a:pPr marL="0" indent="0">
              <a:buNone/>
            </a:pPr>
            <a:r>
              <a:rPr lang="en-NZ" sz="4400" b="1" dirty="0" smtClean="0">
                <a:solidFill>
                  <a:schemeClr val="tx2"/>
                </a:solidFill>
              </a:rPr>
              <a:t>He aha te mea</a:t>
            </a:r>
            <a:r>
              <a:rPr lang="en-NZ" sz="4400" b="1" dirty="0">
                <a:solidFill>
                  <a:schemeClr val="tx2"/>
                </a:solidFill>
              </a:rPr>
              <a:t> </a:t>
            </a:r>
            <a:r>
              <a:rPr lang="en-NZ" sz="4400" b="1" dirty="0" smtClean="0">
                <a:solidFill>
                  <a:schemeClr val="tx2"/>
                </a:solidFill>
              </a:rPr>
              <a:t>nui i tenei ao?</a:t>
            </a:r>
          </a:p>
          <a:p>
            <a:pPr marL="0" indent="0">
              <a:buNone/>
            </a:pPr>
            <a:r>
              <a:rPr lang="en-NZ" sz="4400" b="1" dirty="0" smtClean="0">
                <a:solidFill>
                  <a:schemeClr val="tx2"/>
                </a:solidFill>
              </a:rPr>
              <a:t>Māku e ki, he tangata, he tangata, he tangata.</a:t>
            </a:r>
          </a:p>
          <a:p>
            <a:pPr marL="0" indent="0">
              <a:buNone/>
            </a:pPr>
            <a:endParaRPr lang="en-NZ" sz="4400" b="1" dirty="0">
              <a:solidFill>
                <a:schemeClr val="tx2"/>
              </a:solidFill>
            </a:endParaRPr>
          </a:p>
          <a:p>
            <a:pPr marL="0" indent="0">
              <a:buNone/>
            </a:pPr>
            <a:r>
              <a:rPr lang="en-NZ" sz="4400" b="1" dirty="0" smtClean="0">
                <a:solidFill>
                  <a:schemeClr val="tx2"/>
                </a:solidFill>
              </a:rPr>
              <a:t>What is the most important thing in this world?</a:t>
            </a:r>
          </a:p>
          <a:p>
            <a:pPr marL="0" indent="0">
              <a:buNone/>
            </a:pPr>
            <a:r>
              <a:rPr lang="en-NZ" sz="4400" b="1" dirty="0" smtClean="0">
                <a:solidFill>
                  <a:schemeClr val="tx2"/>
                </a:solidFill>
              </a:rPr>
              <a:t>It is people, it is people, it is people.</a:t>
            </a:r>
            <a:endParaRPr lang="en-NZ" sz="4400" b="1" dirty="0">
              <a:solidFill>
                <a:schemeClr val="tx2"/>
              </a:solidFill>
            </a:endParaRPr>
          </a:p>
        </p:txBody>
      </p:sp>
    </p:spTree>
    <p:extLst>
      <p:ext uri="{BB962C8B-B14F-4D97-AF65-F5344CB8AC3E}">
        <p14:creationId xmlns:p14="http://schemas.microsoft.com/office/powerpoint/2010/main" val="35728761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Db51388free Desktop Wallpapers Backgrounds 5 Beautiful Nature ..."/>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535230" y="498763"/>
            <a:ext cx="6287994" cy="6075484"/>
          </a:xfrm>
          <a:prstGeom prst="rect">
            <a:avLst/>
          </a:prstGeom>
        </p:spPr>
      </p:pic>
      <p:sp>
        <p:nvSpPr>
          <p:cNvPr id="2" name="Title 1"/>
          <p:cNvSpPr>
            <a:spLocks noGrp="1"/>
          </p:cNvSpPr>
          <p:nvPr>
            <p:ph type="title"/>
          </p:nvPr>
        </p:nvSpPr>
        <p:spPr>
          <a:xfrm>
            <a:off x="6487006" y="1325492"/>
            <a:ext cx="6007760" cy="1137905"/>
          </a:xfrm>
        </p:spPr>
        <p:txBody>
          <a:bodyPr>
            <a:normAutofit fontScale="90000"/>
          </a:bodyPr>
          <a:lstStyle/>
          <a:p>
            <a:r>
              <a:rPr lang="mi-NZ" dirty="0" smtClean="0"/>
              <a:t/>
            </a:r>
            <a:br>
              <a:rPr lang="mi-NZ" dirty="0" smtClean="0"/>
            </a:br>
            <a:r>
              <a:rPr lang="mi-NZ" b="1" dirty="0" smtClean="0">
                <a:solidFill>
                  <a:schemeClr val="bg1"/>
                </a:solidFill>
                <a:latin typeface="+mn-lt"/>
              </a:rPr>
              <a:t>Manaakitanga</a:t>
            </a:r>
            <a:br>
              <a:rPr lang="mi-NZ" b="1" dirty="0" smtClean="0">
                <a:solidFill>
                  <a:schemeClr val="bg1"/>
                </a:solidFill>
                <a:latin typeface="+mn-lt"/>
              </a:rPr>
            </a:br>
            <a:r>
              <a:rPr lang="mi-NZ" sz="2800" b="1" dirty="0" smtClean="0">
                <a:solidFill>
                  <a:schemeClr val="bg1"/>
                </a:solidFill>
                <a:latin typeface="+mn-lt"/>
              </a:rPr>
              <a:t>Respect, caring, kindness</a:t>
            </a:r>
            <a:r>
              <a:rPr lang="mi-NZ" sz="2800" dirty="0" smtClean="0">
                <a:solidFill>
                  <a:schemeClr val="bg1"/>
                </a:solidFill>
                <a:latin typeface="+mn-lt"/>
              </a:rPr>
              <a:t/>
            </a:r>
            <a:br>
              <a:rPr lang="mi-NZ" sz="2800" dirty="0" smtClean="0">
                <a:solidFill>
                  <a:schemeClr val="bg1"/>
                </a:solidFill>
                <a:latin typeface="+mn-lt"/>
              </a:rPr>
            </a:br>
            <a:r>
              <a:rPr lang="mi-NZ" sz="2800" dirty="0" smtClean="0">
                <a:solidFill>
                  <a:schemeClr val="bg1"/>
                </a:solidFill>
                <a:latin typeface="+mn-lt"/>
              </a:rPr>
              <a:t/>
            </a:r>
            <a:br>
              <a:rPr lang="mi-NZ" sz="2800" dirty="0" smtClean="0">
                <a:solidFill>
                  <a:schemeClr val="bg1"/>
                </a:solidFill>
                <a:latin typeface="+mn-lt"/>
              </a:rPr>
            </a:br>
            <a:r>
              <a:rPr lang="mi-NZ" dirty="0" smtClean="0">
                <a:solidFill>
                  <a:schemeClr val="bg1"/>
                </a:solidFill>
                <a:latin typeface="+mn-lt"/>
              </a:rPr>
              <a:t/>
            </a:r>
            <a:br>
              <a:rPr lang="mi-NZ" dirty="0" smtClean="0">
                <a:solidFill>
                  <a:schemeClr val="bg1"/>
                </a:solidFill>
                <a:latin typeface="+mn-lt"/>
              </a:rPr>
            </a:br>
            <a:endParaRPr lang="en-NZ" dirty="0">
              <a:solidFill>
                <a:schemeClr val="bg1"/>
              </a:solidFill>
              <a:latin typeface="+mn-lt"/>
            </a:endParaRPr>
          </a:p>
        </p:txBody>
      </p:sp>
      <p:sp>
        <p:nvSpPr>
          <p:cNvPr id="3" name="Text Placeholder 2"/>
          <p:cNvSpPr>
            <a:spLocks noGrp="1"/>
          </p:cNvSpPr>
          <p:nvPr>
            <p:ph type="body" idx="1"/>
          </p:nvPr>
        </p:nvSpPr>
        <p:spPr/>
        <p:txBody>
          <a:bodyPr/>
          <a:lstStyle/>
          <a:p>
            <a:r>
              <a:rPr lang="en-NZ" dirty="0" smtClean="0"/>
              <a:t>MHAIDS VALUES</a:t>
            </a:r>
            <a:endParaRPr lang="en-NZ" dirty="0"/>
          </a:p>
        </p:txBody>
      </p:sp>
      <p:sp>
        <p:nvSpPr>
          <p:cNvPr id="5" name="TextBox 4"/>
          <p:cNvSpPr txBox="1"/>
          <p:nvPr/>
        </p:nvSpPr>
        <p:spPr>
          <a:xfrm>
            <a:off x="6487006" y="2463397"/>
            <a:ext cx="5656729" cy="4247317"/>
          </a:xfrm>
          <a:prstGeom prst="rect">
            <a:avLst/>
          </a:prstGeom>
          <a:noFill/>
        </p:spPr>
        <p:txBody>
          <a:bodyPr wrap="square" rtlCol="0">
            <a:spAutoFit/>
          </a:bodyPr>
          <a:lstStyle/>
          <a:p>
            <a:r>
              <a:rPr lang="mi-NZ" sz="4000" b="1" dirty="0" smtClean="0">
                <a:solidFill>
                  <a:schemeClr val="bg1"/>
                </a:solidFill>
              </a:rPr>
              <a:t>Kotahitanga</a:t>
            </a:r>
          </a:p>
          <a:p>
            <a:r>
              <a:rPr lang="mi-NZ" sz="2500" b="1" dirty="0" smtClean="0">
                <a:solidFill>
                  <a:schemeClr val="bg1"/>
                </a:solidFill>
              </a:rPr>
              <a:t>Connection, unity, equity</a:t>
            </a:r>
          </a:p>
          <a:p>
            <a:endParaRPr lang="mi-NZ" sz="2500" b="1" dirty="0" smtClean="0">
              <a:solidFill>
                <a:schemeClr val="bg1"/>
              </a:solidFill>
            </a:endParaRPr>
          </a:p>
          <a:p>
            <a:pPr algn="ctr"/>
            <a:endParaRPr lang="mi-NZ" sz="2500" b="1" dirty="0" smtClean="0"/>
          </a:p>
          <a:p>
            <a:r>
              <a:rPr lang="mi-NZ" sz="4000" b="1" dirty="0" smtClean="0">
                <a:solidFill>
                  <a:schemeClr val="bg1"/>
                </a:solidFill>
              </a:rPr>
              <a:t>Rangatiratanga</a:t>
            </a:r>
            <a:endParaRPr lang="mi-NZ" sz="4000" b="1" dirty="0">
              <a:solidFill>
                <a:schemeClr val="bg1"/>
              </a:solidFill>
            </a:endParaRPr>
          </a:p>
          <a:p>
            <a:r>
              <a:rPr lang="mi-NZ" sz="2500" b="1" dirty="0" smtClean="0">
                <a:solidFill>
                  <a:schemeClr val="bg1"/>
                </a:solidFill>
              </a:rPr>
              <a:t>Autonomy, integrity, excellence</a:t>
            </a:r>
          </a:p>
          <a:p>
            <a:endParaRPr lang="mi-NZ" sz="2500" dirty="0">
              <a:solidFill>
                <a:schemeClr val="tx2"/>
              </a:solidFill>
            </a:endParaRPr>
          </a:p>
          <a:p>
            <a:endParaRPr lang="mi-NZ" sz="2500" dirty="0"/>
          </a:p>
          <a:p>
            <a:pPr algn="ctr"/>
            <a:endParaRPr lang="en-NZ" sz="4000" dirty="0">
              <a:latin typeface="+mj-lt"/>
            </a:endParaRPr>
          </a:p>
        </p:txBody>
      </p:sp>
    </p:spTree>
    <p:extLst>
      <p:ext uri="{BB962C8B-B14F-4D97-AF65-F5344CB8AC3E}">
        <p14:creationId xmlns:p14="http://schemas.microsoft.com/office/powerpoint/2010/main" val="12176130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887D5BF-211B-9347-9611-AAB8E65D7361}"/>
              </a:ext>
            </a:extLst>
          </p:cNvPr>
          <p:cNvSpPr txBox="1">
            <a:spLocks/>
          </p:cNvSpPr>
          <p:nvPr/>
        </p:nvSpPr>
        <p:spPr>
          <a:xfrm>
            <a:off x="239071" y="1571105"/>
            <a:ext cx="10991423" cy="110626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600" b="1" kern="1200">
                <a:solidFill>
                  <a:schemeClr val="bg1"/>
                </a:solidFill>
                <a:latin typeface="Poppins" panose="00000500000000000000" pitchFamily="2" charset="0"/>
                <a:ea typeface="+mj-ea"/>
                <a:cs typeface="Poppins" panose="00000500000000000000" pitchFamily="2" charset="0"/>
              </a:defRPr>
            </a:lvl1pPr>
          </a:lstStyle>
          <a:p>
            <a:endParaRPr lang="en-US" sz="6000" dirty="0"/>
          </a:p>
        </p:txBody>
      </p:sp>
      <p:sp>
        <p:nvSpPr>
          <p:cNvPr id="5" name="Content Placeholder 2"/>
          <p:cNvSpPr>
            <a:spLocks noGrp="1"/>
          </p:cNvSpPr>
          <p:nvPr>
            <p:ph type="subTitle" idx="1"/>
          </p:nvPr>
        </p:nvSpPr>
        <p:spPr>
          <a:xfrm>
            <a:off x="589086" y="1695476"/>
            <a:ext cx="10287000" cy="3949186"/>
          </a:xfrm>
        </p:spPr>
        <p:txBody>
          <a:bodyPr>
            <a:normAutofit fontScale="77500" lnSpcReduction="20000"/>
          </a:bodyPr>
          <a:lstStyle/>
          <a:p>
            <a:pPr marL="0" indent="0">
              <a:buNone/>
            </a:pPr>
            <a:r>
              <a:rPr lang="en-NZ" sz="5200" dirty="0">
                <a:solidFill>
                  <a:schemeClr val="bg1"/>
                </a:solidFill>
                <a:latin typeface="Arial" panose="020B0604020202020204" pitchFamily="34" charset="0"/>
                <a:cs typeface="Arial" panose="020B0604020202020204" pitchFamily="34" charset="0"/>
              </a:rPr>
              <a:t>As Aotearoa New Zealand moves towards transforming services to improve mental wellbeing holistically, person and whānau centric service provision is critical (</a:t>
            </a:r>
            <a:r>
              <a:rPr lang="en-NZ" sz="5200" dirty="0" err="1">
                <a:solidFill>
                  <a:schemeClr val="bg1"/>
                </a:solidFill>
                <a:latin typeface="Arial" panose="020B0604020202020204" pitchFamily="34" charset="0"/>
                <a:cs typeface="Arial" panose="020B0604020202020204" pitchFamily="34" charset="0"/>
              </a:rPr>
              <a:t>Manatū</a:t>
            </a:r>
            <a:r>
              <a:rPr lang="en-NZ" sz="5200" dirty="0">
                <a:solidFill>
                  <a:schemeClr val="bg1"/>
                </a:solidFill>
                <a:latin typeface="Arial" panose="020B0604020202020204" pitchFamily="34" charset="0"/>
                <a:cs typeface="Arial" panose="020B0604020202020204" pitchFamily="34" charset="0"/>
              </a:rPr>
              <a:t> Hauora Ministry of Health, 2021c; Te </a:t>
            </a:r>
            <a:r>
              <a:rPr lang="en-NZ" sz="5200" dirty="0" err="1">
                <a:solidFill>
                  <a:schemeClr val="bg1"/>
                </a:solidFill>
                <a:latin typeface="Arial" panose="020B0604020202020204" pitchFamily="34" charset="0"/>
                <a:cs typeface="Arial" panose="020B0604020202020204" pitchFamily="34" charset="0"/>
              </a:rPr>
              <a:t>Hiringa</a:t>
            </a:r>
            <a:r>
              <a:rPr lang="en-NZ" sz="5200" dirty="0">
                <a:solidFill>
                  <a:schemeClr val="bg1"/>
                </a:solidFill>
                <a:latin typeface="Arial" panose="020B0604020202020204" pitchFamily="34" charset="0"/>
                <a:cs typeface="Arial" panose="020B0604020202020204" pitchFamily="34" charset="0"/>
              </a:rPr>
              <a:t> </a:t>
            </a:r>
            <a:r>
              <a:rPr lang="en-NZ" sz="5200" dirty="0" err="1">
                <a:solidFill>
                  <a:schemeClr val="bg1"/>
                </a:solidFill>
                <a:latin typeface="Arial" panose="020B0604020202020204" pitchFamily="34" charset="0"/>
                <a:cs typeface="Arial" panose="020B0604020202020204" pitchFamily="34" charset="0"/>
              </a:rPr>
              <a:t>Mahara</a:t>
            </a:r>
            <a:r>
              <a:rPr lang="en-NZ" sz="5200" dirty="0">
                <a:solidFill>
                  <a:schemeClr val="bg1"/>
                </a:solidFill>
                <a:latin typeface="Arial" panose="020B0604020202020204" pitchFamily="34" charset="0"/>
                <a:cs typeface="Arial" panose="020B0604020202020204" pitchFamily="34" charset="0"/>
              </a:rPr>
              <a:t>, 2022). </a:t>
            </a:r>
            <a:endParaRPr lang="en-NZ" sz="5200" dirty="0" smtClean="0">
              <a:solidFill>
                <a:schemeClr val="bg1"/>
              </a:solidFill>
              <a:latin typeface="Arial" panose="020B0604020202020204" pitchFamily="34" charset="0"/>
              <a:cs typeface="Arial" panose="020B0604020202020204" pitchFamily="34" charset="0"/>
            </a:endParaRPr>
          </a:p>
          <a:p>
            <a:endParaRPr lang="en-NZ" dirty="0" smtClean="0">
              <a:latin typeface="Arial" panose="020B0604020202020204" pitchFamily="34" charset="0"/>
              <a:cs typeface="Arial" panose="020B0604020202020204" pitchFamily="34" charset="0"/>
            </a:endParaRPr>
          </a:p>
          <a:p>
            <a:pPr marL="0" indent="0">
              <a:lnSpc>
                <a:spcPct val="100000"/>
              </a:lnSpc>
              <a:buNone/>
            </a:pPr>
            <a:r>
              <a:rPr lang="en-NZ" sz="1400" i="1" dirty="0" smtClean="0">
                <a:latin typeface="Arial" panose="020B0604020202020204" pitchFamily="34" charset="0"/>
                <a:cs typeface="Arial" panose="020B0604020202020204" pitchFamily="34" charset="0"/>
              </a:rPr>
              <a:t>Te Pou. (2022). Whānau engagement in mental health services: Key performance indicator literature review, November 2022. Key Performance indicator (KPI) Programme, Mental Health and Addiction, Aotearoa New Zealand</a:t>
            </a:r>
            <a:r>
              <a:rPr lang="en-NZ" sz="1400" dirty="0" smtClean="0">
                <a:latin typeface="Arial" panose="020B0604020202020204" pitchFamily="34" charset="0"/>
                <a:cs typeface="Arial" panose="020B0604020202020204" pitchFamily="34" charset="0"/>
              </a:rPr>
              <a:t>.</a:t>
            </a:r>
            <a:endParaRPr lang="en-NZ"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774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6C24286-940E-EF02-A54B-4551A8B4E908}"/>
              </a:ext>
            </a:extLst>
          </p:cNvPr>
          <p:cNvSpPr>
            <a:spLocks noGrp="1"/>
          </p:cNvSpPr>
          <p:nvPr>
            <p:ph type="body" idx="1"/>
          </p:nvPr>
        </p:nvSpPr>
        <p:spPr>
          <a:xfrm>
            <a:off x="1116646" y="933707"/>
            <a:ext cx="4572000" cy="5702531"/>
          </a:xfrm>
        </p:spPr>
        <p:txBody>
          <a:bodyPr>
            <a:normAutofit fontScale="85000" lnSpcReduction="20000"/>
          </a:bodyPr>
          <a:lstStyle/>
          <a:p>
            <a:pPr>
              <a:defRPr/>
            </a:pPr>
            <a:endParaRPr lang="en-US" sz="4800" dirty="0" smtClean="0">
              <a:latin typeface="Arial" panose="020B0604020202020204" pitchFamily="34" charset="0"/>
              <a:cs typeface="Arial" panose="020B0604020202020204" pitchFamily="34" charset="0"/>
            </a:endParaRPr>
          </a:p>
          <a:p>
            <a:pPr algn="l">
              <a:defRPr/>
            </a:pPr>
            <a:r>
              <a:rPr lang="en-US" sz="5200" dirty="0" smtClean="0">
                <a:latin typeface="Arial" panose="020B0604020202020204" pitchFamily="34" charset="0"/>
                <a:cs typeface="Arial" panose="020B0604020202020204" pitchFamily="34" charset="0"/>
              </a:rPr>
              <a:t>MHAIDS </a:t>
            </a:r>
            <a:r>
              <a:rPr lang="en-US" sz="5200" dirty="0">
                <a:latin typeface="Arial" panose="020B0604020202020204" pitchFamily="34" charset="0"/>
                <a:cs typeface="Arial" panose="020B0604020202020204" pitchFamily="34" charset="0"/>
              </a:rPr>
              <a:t>Whānau Participation Policy </a:t>
            </a:r>
          </a:p>
          <a:p>
            <a:pPr algn="l">
              <a:defRPr/>
            </a:pPr>
            <a:r>
              <a:rPr lang="en-US" sz="5200" dirty="0">
                <a:latin typeface="Arial" panose="020B0604020202020204" pitchFamily="34" charset="0"/>
                <a:cs typeface="Arial" panose="020B0604020202020204" pitchFamily="34" charset="0"/>
              </a:rPr>
              <a:t>1.212 </a:t>
            </a:r>
          </a:p>
          <a:p>
            <a:pPr algn="l">
              <a:defRPr/>
            </a:pPr>
            <a:r>
              <a:rPr lang="en-US" sz="4800" dirty="0">
                <a:latin typeface="Arial" panose="020B0604020202020204" pitchFamily="34" charset="0"/>
                <a:cs typeface="Arial" panose="020B0604020202020204" pitchFamily="34" charset="0"/>
              </a:rPr>
              <a:t/>
            </a:r>
            <a:br>
              <a:rPr lang="en-US" sz="4800" dirty="0">
                <a:latin typeface="Arial" panose="020B0604020202020204" pitchFamily="34" charset="0"/>
                <a:cs typeface="Arial" panose="020B0604020202020204" pitchFamily="34" charset="0"/>
              </a:rPr>
            </a:br>
            <a:r>
              <a:rPr lang="en-US" sz="5200" dirty="0" smtClean="0">
                <a:latin typeface="Arial" panose="020B0604020202020204" pitchFamily="34" charset="0"/>
                <a:cs typeface="Arial" panose="020B0604020202020204" pitchFamily="34" charset="0"/>
              </a:rPr>
              <a:t>M</a:t>
            </a:r>
            <a:r>
              <a:rPr lang="en-NZ" sz="5200" dirty="0">
                <a:latin typeface="Arial" panose="020B0604020202020204" pitchFamily="34" charset="0"/>
                <a:cs typeface="Arial" panose="020B0604020202020204" pitchFamily="34" charset="0"/>
              </a:rPr>
              <a:t>HAIDS Whānau Framework</a:t>
            </a:r>
          </a:p>
          <a:p>
            <a:pPr algn="l">
              <a:defRPr/>
            </a:pPr>
            <a:r>
              <a:rPr lang="en-NZ" sz="5200" dirty="0">
                <a:latin typeface="Arial" panose="020B0604020202020204" pitchFamily="34" charset="0"/>
                <a:cs typeface="Arial" panose="020B0604020202020204" pitchFamily="34" charset="0"/>
              </a:rPr>
              <a:t>1.130271 </a:t>
            </a:r>
          </a:p>
          <a:p>
            <a:endParaRPr lang="en-NZ" sz="4800" dirty="0">
              <a:cs typeface="Poppins SemiBold"/>
            </a:endParaRPr>
          </a:p>
        </p:txBody>
      </p:sp>
      <p:sp>
        <p:nvSpPr>
          <p:cNvPr id="7" name="Content Placeholder 2">
            <a:extLst>
              <a:ext uri="{FF2B5EF4-FFF2-40B4-BE49-F238E27FC236}">
                <a16:creationId xmlns:a16="http://schemas.microsoft.com/office/drawing/2014/main" id="{6D414EA7-245D-89B4-F554-D85EA9897F43}"/>
              </a:ext>
            </a:extLst>
          </p:cNvPr>
          <p:cNvSpPr txBox="1">
            <a:spLocks/>
          </p:cNvSpPr>
          <p:nvPr/>
        </p:nvSpPr>
        <p:spPr>
          <a:xfrm>
            <a:off x="5950528" y="5860472"/>
            <a:ext cx="6099463" cy="561109"/>
          </a:xfrm>
          <a:prstGeom prst="rect">
            <a:avLst/>
          </a:prstGeom>
        </p:spPr>
        <p:txBody>
          <a:bodyPr vert="horz" lIns="91440" tIns="45720" rIns="91440" bIns="45720" numCol="1"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mi-NZ" sz="2000" dirty="0"/>
          </a:p>
        </p:txBody>
      </p:sp>
      <p:pic>
        <p:nvPicPr>
          <p:cNvPr id="8" name="Picture 3"/>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bwMode="auto">
          <a:xfrm>
            <a:off x="5688646" y="933707"/>
            <a:ext cx="6253531" cy="5250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980383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a:extLst>
              <a:ext uri="{FF2B5EF4-FFF2-40B4-BE49-F238E27FC236}">
                <a16:creationId xmlns:a16="http://schemas.microsoft.com/office/drawing/2014/main" id="{9784ABD3-23CB-B948-8229-FA5788FF915A}"/>
              </a:ext>
            </a:extLst>
          </p:cNvPr>
          <p:cNvSpPr>
            <a:spLocks noGrp="1"/>
          </p:cNvSpPr>
          <p:nvPr>
            <p:ph type="title"/>
          </p:nvPr>
        </p:nvSpPr>
        <p:spPr>
          <a:xfrm>
            <a:off x="586911" y="1763046"/>
            <a:ext cx="10515600" cy="1325563"/>
          </a:xfrm>
        </p:spPr>
        <p:txBody>
          <a:bodyPr>
            <a:normAutofit/>
          </a:bodyPr>
          <a:lstStyle/>
          <a:p>
            <a:r>
              <a:rPr lang="en-US" sz="3600" dirty="0" smtClean="0"/>
              <a:t/>
            </a:r>
            <a:br>
              <a:rPr lang="en-US" sz="3600" dirty="0" smtClean="0"/>
            </a:br>
            <a:r>
              <a:rPr lang="en-US" dirty="0" smtClean="0">
                <a:latin typeface="+mn-lt"/>
              </a:rPr>
              <a:t>Wh</a:t>
            </a:r>
            <a:r>
              <a:rPr lang="en-US" dirty="0" smtClean="0">
                <a:latin typeface="+mn-lt"/>
                <a:cs typeface="Calibri" panose="020F0502020204030204" pitchFamily="34" charset="0"/>
              </a:rPr>
              <a:t>ānau Engagement </a:t>
            </a:r>
            <a:r>
              <a:rPr lang="en-US" dirty="0" smtClean="0">
                <a:latin typeface="+mn-lt"/>
              </a:rPr>
              <a:t>Working Group</a:t>
            </a:r>
          </a:p>
          <a:p>
            <a:endParaRPr lang="en-US" dirty="0" smtClean="0">
              <a:latin typeface="Calibri" panose="020F0502020204030204" pitchFamily="34" charset="0"/>
              <a:cs typeface="Calibri" panose="020F0502020204030204" pitchFamily="34" charset="0"/>
            </a:endParaRPr>
          </a:p>
          <a:p>
            <a:endParaRPr lang="en-US" dirty="0"/>
          </a:p>
        </p:txBody>
      </p:sp>
      <p:pic>
        <p:nvPicPr>
          <p:cNvPr id="4" name="Picture 3" descr="What If Everything Ran Like the Internet? | how to save the world"/>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0624080" y="3358576"/>
            <a:ext cx="1385988" cy="1244385"/>
          </a:xfrm>
          <a:prstGeom prst="rect">
            <a:avLst/>
          </a:prstGeom>
        </p:spPr>
      </p:pic>
      <p:sp>
        <p:nvSpPr>
          <p:cNvPr id="5" name="TextBox 4"/>
          <p:cNvSpPr txBox="1"/>
          <p:nvPr/>
        </p:nvSpPr>
        <p:spPr>
          <a:xfrm>
            <a:off x="486648" y="3088609"/>
            <a:ext cx="10246586" cy="2031325"/>
          </a:xfrm>
          <a:prstGeom prst="rect">
            <a:avLst/>
          </a:prstGeom>
          <a:noFill/>
        </p:spPr>
        <p:txBody>
          <a:bodyPr wrap="square" rtlCol="0">
            <a:spAutoFit/>
          </a:bodyPr>
          <a:lstStyle/>
          <a:p>
            <a:pPr marL="285750" indent="-285750">
              <a:buFont typeface="Arial" panose="020B0604020202020204" pitchFamily="34" charset="0"/>
              <a:buChar char="•"/>
            </a:pPr>
            <a:r>
              <a:rPr lang="en-NZ" dirty="0" smtClean="0">
                <a:solidFill>
                  <a:schemeClr val="bg1"/>
                </a:solidFill>
              </a:rPr>
              <a:t>Aim to work collaboratively with Regional Forensics, Regional Rehabilitation Service &amp; Intellectual Disability Service</a:t>
            </a:r>
          </a:p>
          <a:p>
            <a:pPr marL="285750" indent="-285750">
              <a:buFont typeface="Arial" panose="020B0604020202020204" pitchFamily="34" charset="0"/>
              <a:buChar char="•"/>
            </a:pPr>
            <a:r>
              <a:rPr lang="en-NZ" dirty="0" smtClean="0">
                <a:solidFill>
                  <a:schemeClr val="bg1"/>
                </a:solidFill>
              </a:rPr>
              <a:t>Set up a working group in May 2023</a:t>
            </a:r>
          </a:p>
          <a:p>
            <a:pPr marL="285750" indent="-285750">
              <a:buFont typeface="Arial" panose="020B0604020202020204" pitchFamily="34" charset="0"/>
              <a:buChar char="•"/>
            </a:pPr>
            <a:r>
              <a:rPr lang="en-NZ" dirty="0" smtClean="0">
                <a:solidFill>
                  <a:schemeClr val="bg1"/>
                </a:solidFill>
              </a:rPr>
              <a:t>Social Workers from each service/unit, </a:t>
            </a:r>
            <a:r>
              <a:rPr lang="en-NZ" dirty="0">
                <a:solidFill>
                  <a:schemeClr val="bg1"/>
                </a:solidFill>
                <a:cs typeface="Calibri" panose="020F0502020204030204" pitchFamily="34" charset="0"/>
              </a:rPr>
              <a:t>Kaumatua, </a:t>
            </a:r>
            <a:r>
              <a:rPr lang="en-NZ" dirty="0" smtClean="0">
                <a:solidFill>
                  <a:schemeClr val="bg1"/>
                </a:solidFill>
              </a:rPr>
              <a:t>Kaimanaaki M</a:t>
            </a:r>
            <a:r>
              <a:rPr lang="en-NZ" dirty="0" smtClean="0">
                <a:solidFill>
                  <a:schemeClr val="bg1"/>
                </a:solidFill>
                <a:cs typeface="Calibri" panose="020F0502020204030204" pitchFamily="34" charset="0"/>
              </a:rPr>
              <a:t>āori, Pacific Advisor, </a:t>
            </a:r>
            <a:r>
              <a:rPr lang="en-NZ" dirty="0" smtClean="0">
                <a:solidFill>
                  <a:schemeClr val="bg1"/>
                </a:solidFill>
              </a:rPr>
              <a:t>Forensic and RRS Pathway Coordinator, AOD Clinician, Spiritual Pastoral Therapists</a:t>
            </a:r>
          </a:p>
          <a:p>
            <a:pPr marL="285750" indent="-285750">
              <a:buFont typeface="Arial" panose="020B0604020202020204" pitchFamily="34" charset="0"/>
              <a:buChar char="•"/>
            </a:pPr>
            <a:r>
              <a:rPr lang="en-NZ" dirty="0" smtClean="0">
                <a:solidFill>
                  <a:schemeClr val="bg1"/>
                </a:solidFill>
              </a:rPr>
              <a:t>Collaboration with Wh</a:t>
            </a:r>
            <a:r>
              <a:rPr lang="en-NZ" dirty="0" smtClean="0">
                <a:solidFill>
                  <a:schemeClr val="bg1"/>
                </a:solidFill>
                <a:cs typeface="Calibri" panose="020F0502020204030204" pitchFamily="34" charset="0"/>
              </a:rPr>
              <a:t>ānau Council and Lived Experience Council </a:t>
            </a:r>
          </a:p>
          <a:p>
            <a:pPr marL="285750" indent="-285750">
              <a:buFont typeface="Arial" panose="020B0604020202020204" pitchFamily="34" charset="0"/>
              <a:buChar char="•"/>
            </a:pPr>
            <a:r>
              <a:rPr lang="en-NZ" dirty="0" smtClean="0">
                <a:solidFill>
                  <a:schemeClr val="bg1"/>
                </a:solidFill>
                <a:cs typeface="Calibri" panose="020F0502020204030204" pitchFamily="34" charset="0"/>
              </a:rPr>
              <a:t>Consultation with stakeholders</a:t>
            </a:r>
            <a:endParaRPr lang="en-NZ" dirty="0">
              <a:solidFill>
                <a:schemeClr val="bg1"/>
              </a:solidFill>
            </a:endParaRPr>
          </a:p>
        </p:txBody>
      </p:sp>
    </p:spTree>
    <p:extLst>
      <p:ext uri="{BB962C8B-B14F-4D97-AF65-F5344CB8AC3E}">
        <p14:creationId xmlns:p14="http://schemas.microsoft.com/office/powerpoint/2010/main" val="428275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887D5BF-211B-9347-9611-AAB8E65D7361}"/>
              </a:ext>
            </a:extLst>
          </p:cNvPr>
          <p:cNvSpPr txBox="1">
            <a:spLocks/>
          </p:cNvSpPr>
          <p:nvPr/>
        </p:nvSpPr>
        <p:spPr>
          <a:xfrm>
            <a:off x="359251" y="580873"/>
            <a:ext cx="11365177" cy="1106267"/>
          </a:xfrm>
          <a:prstGeom prst="rect">
            <a:avLst/>
          </a:prstGeom>
        </p:spPr>
        <p:txBody>
          <a:bodyPr vert="horz" lIns="91440" tIns="45720" rIns="91440" bIns="45720" rtlCol="0" anchor="b">
            <a:normAutofit fontScale="92500"/>
          </a:bodyPr>
          <a:lstStyle>
            <a:lvl1pPr algn="l" defTabSz="914400" rtl="0" eaLnBrk="1" latinLnBrk="0" hangingPunct="1">
              <a:lnSpc>
                <a:spcPct val="90000"/>
              </a:lnSpc>
              <a:spcBef>
                <a:spcPct val="0"/>
              </a:spcBef>
              <a:buNone/>
              <a:defRPr sz="6600" b="1" kern="1200">
                <a:solidFill>
                  <a:schemeClr val="bg1"/>
                </a:solidFill>
                <a:latin typeface="Poppins" panose="00000500000000000000" pitchFamily="2" charset="0"/>
                <a:ea typeface="+mj-ea"/>
                <a:cs typeface="Poppins" panose="00000500000000000000" pitchFamily="2" charset="0"/>
              </a:defRPr>
            </a:lvl1pPr>
          </a:lstStyle>
          <a:p>
            <a:r>
              <a:rPr lang="en-US" sz="4400" dirty="0">
                <a:latin typeface="+mn-lt"/>
              </a:rPr>
              <a:t>Purpose of Whānau Engagement Procedure</a:t>
            </a:r>
          </a:p>
          <a:p>
            <a:endParaRPr lang="en-US" sz="6000" dirty="0"/>
          </a:p>
        </p:txBody>
      </p:sp>
      <p:sp>
        <p:nvSpPr>
          <p:cNvPr id="5" name="Rectangle 4"/>
          <p:cNvSpPr/>
          <p:nvPr/>
        </p:nvSpPr>
        <p:spPr>
          <a:xfrm>
            <a:off x="1078850" y="1217994"/>
            <a:ext cx="9349771" cy="5640006"/>
          </a:xfrm>
          <a:prstGeom prst="rect">
            <a:avLst/>
          </a:prstGeom>
        </p:spPr>
        <p:txBody>
          <a:bodyPr wrap="square">
            <a:spAutoFit/>
          </a:bodyPr>
          <a:lstStyle/>
          <a:p>
            <a:pPr marL="375920" indent="-285750">
              <a:lnSpc>
                <a:spcPct val="115000"/>
              </a:lnSpc>
              <a:spcBef>
                <a:spcPts val="600"/>
              </a:spcBef>
              <a:spcAft>
                <a:spcPts val="600"/>
              </a:spcAft>
              <a:buFont typeface="Arial" panose="020B0604020202020204" pitchFamily="34" charset="0"/>
              <a:buChar char="•"/>
            </a:pPr>
            <a:r>
              <a:rPr lang="en-NZ" dirty="0" smtClean="0">
                <a:solidFill>
                  <a:schemeClr val="bg1"/>
                </a:solidFill>
                <a:latin typeface="Arial" panose="020B0604020202020204" pitchFamily="34" charset="0"/>
                <a:ea typeface="Calibri" panose="020F0502020204030204" pitchFamily="34" charset="0"/>
                <a:cs typeface="Calibri" panose="020F0502020204030204" pitchFamily="34" charset="0"/>
              </a:rPr>
              <a:t>To </a:t>
            </a:r>
            <a:r>
              <a:rPr lang="en-NZ" dirty="0">
                <a:solidFill>
                  <a:schemeClr val="bg1"/>
                </a:solidFill>
                <a:latin typeface="Arial" panose="020B0604020202020204" pitchFamily="34" charset="0"/>
                <a:ea typeface="Calibri" panose="020F0502020204030204" pitchFamily="34" charset="0"/>
                <a:cs typeface="Calibri" panose="020F0502020204030204" pitchFamily="34" charset="0"/>
              </a:rPr>
              <a:t>provide a clear pathway through the service for social workers, key workers and care managers, to work in partnership with T</a:t>
            </a:r>
            <a:r>
              <a:rPr lang="en-NZ" dirty="0" smtClean="0">
                <a:solidFill>
                  <a:schemeClr val="bg1"/>
                </a:solidFill>
                <a:latin typeface="Arial" panose="020B0604020202020204" pitchFamily="34" charset="0"/>
                <a:ea typeface="Calibri" panose="020F0502020204030204" pitchFamily="34" charset="0"/>
                <a:cs typeface="Arial" panose="020B0604020202020204" pitchFamily="34" charset="0"/>
              </a:rPr>
              <a:t>ā</a:t>
            </a:r>
            <a:r>
              <a:rPr lang="en-NZ" dirty="0" smtClean="0">
                <a:solidFill>
                  <a:schemeClr val="bg1"/>
                </a:solidFill>
                <a:latin typeface="Arial" panose="020B0604020202020204" pitchFamily="34" charset="0"/>
                <a:ea typeface="Calibri" panose="020F0502020204030204" pitchFamily="34" charset="0"/>
                <a:cs typeface="Calibri" panose="020F0502020204030204" pitchFamily="34" charset="0"/>
              </a:rPr>
              <a:t>ngata Whāiora, Tangata Whaikaha and </a:t>
            </a:r>
            <a:r>
              <a:rPr lang="en-NZ" dirty="0">
                <a:solidFill>
                  <a:schemeClr val="bg1"/>
                </a:solidFill>
                <a:latin typeface="Arial" panose="020B0604020202020204" pitchFamily="34" charset="0"/>
                <a:ea typeface="Calibri" panose="020F0502020204030204" pitchFamily="34" charset="0"/>
                <a:cs typeface="Calibri" panose="020F0502020204030204" pitchFamily="34" charset="0"/>
              </a:rPr>
              <a:t>their whānau, within Te Korowai Whāriki and Intellectual Disability Service.  </a:t>
            </a:r>
            <a:endParaRPr lang="en-NZ" dirty="0" smtClean="0">
              <a:solidFill>
                <a:schemeClr val="bg1"/>
              </a:solidFill>
              <a:latin typeface="Arial" panose="020B0604020202020204" pitchFamily="34" charset="0"/>
              <a:ea typeface="Calibri" panose="020F0502020204030204" pitchFamily="34" charset="0"/>
              <a:cs typeface="Calibri" panose="020F0502020204030204" pitchFamily="34" charset="0"/>
            </a:endParaRPr>
          </a:p>
          <a:p>
            <a:pPr marL="375920" indent="-285750">
              <a:lnSpc>
                <a:spcPct val="115000"/>
              </a:lnSpc>
              <a:spcBef>
                <a:spcPts val="600"/>
              </a:spcBef>
              <a:spcAft>
                <a:spcPts val="600"/>
              </a:spcAft>
              <a:buFont typeface="Arial" panose="020B0604020202020204" pitchFamily="34" charset="0"/>
              <a:buChar char="•"/>
            </a:pPr>
            <a:r>
              <a:rPr lang="en-NZ" dirty="0" smtClean="0">
                <a:solidFill>
                  <a:schemeClr val="bg1"/>
                </a:solidFill>
                <a:latin typeface="Arial" panose="020B0604020202020204" pitchFamily="34" charset="0"/>
                <a:ea typeface="Calibri" panose="020F0502020204030204" pitchFamily="34" charset="0"/>
                <a:cs typeface="Calibri" panose="020F0502020204030204" pitchFamily="34" charset="0"/>
              </a:rPr>
              <a:t>This </a:t>
            </a:r>
            <a:r>
              <a:rPr lang="en-NZ" dirty="0">
                <a:solidFill>
                  <a:schemeClr val="bg1"/>
                </a:solidFill>
                <a:latin typeface="Arial" panose="020B0604020202020204" pitchFamily="34" charset="0"/>
                <a:ea typeface="Calibri" panose="020F0502020204030204" pitchFamily="34" charset="0"/>
                <a:cs typeface="Calibri" panose="020F0502020204030204" pitchFamily="34" charset="0"/>
              </a:rPr>
              <a:t>procedure does not preclude the involvement of other disciplines, however seeks to clarify the role of social workers, key workers and care managers as the primary clinicians in the day to day working with wh</a:t>
            </a:r>
            <a:r>
              <a:rPr lang="en-NZ" dirty="0">
                <a:solidFill>
                  <a:schemeClr val="bg1"/>
                </a:solidFill>
                <a:latin typeface="Arial" panose="020B0604020202020204" pitchFamily="34" charset="0"/>
                <a:ea typeface="Calibri" panose="020F0502020204030204" pitchFamily="34" charset="0"/>
                <a:cs typeface="Arial" panose="020B0604020202020204" pitchFamily="34" charset="0"/>
              </a:rPr>
              <a:t>ā</a:t>
            </a:r>
            <a:r>
              <a:rPr lang="en-NZ" dirty="0">
                <a:solidFill>
                  <a:schemeClr val="bg1"/>
                </a:solidFill>
                <a:latin typeface="Arial" panose="020B0604020202020204" pitchFamily="34" charset="0"/>
                <a:ea typeface="Calibri" panose="020F0502020204030204" pitchFamily="34" charset="0"/>
                <a:cs typeface="Calibri" panose="020F0502020204030204" pitchFamily="34" charset="0"/>
              </a:rPr>
              <a:t>nau</a:t>
            </a:r>
            <a:r>
              <a:rPr lang="en-NZ" dirty="0">
                <a:latin typeface="Arial" panose="020B0604020202020204" pitchFamily="34" charset="0"/>
                <a:ea typeface="Calibri" panose="020F0502020204030204" pitchFamily="34" charset="0"/>
                <a:cs typeface="Calibri" panose="020F0502020204030204" pitchFamily="34" charset="0"/>
              </a:rPr>
              <a:t>. </a:t>
            </a:r>
            <a:endParaRPr lang="en-NZ" dirty="0" smtClean="0">
              <a:latin typeface="Arial" panose="020B0604020202020204" pitchFamily="34" charset="0"/>
              <a:ea typeface="Calibri" panose="020F0502020204030204" pitchFamily="34" charset="0"/>
              <a:cs typeface="Calibri" panose="020F0502020204030204" pitchFamily="34" charset="0"/>
            </a:endParaRPr>
          </a:p>
          <a:p>
            <a:pPr marL="375920" indent="-285750">
              <a:lnSpc>
                <a:spcPct val="115000"/>
              </a:lnSpc>
              <a:spcBef>
                <a:spcPts val="600"/>
              </a:spcBef>
              <a:spcAft>
                <a:spcPts val="600"/>
              </a:spcAft>
              <a:buFont typeface="Arial" panose="020B0604020202020204" pitchFamily="34" charset="0"/>
              <a:buChar char="•"/>
            </a:pPr>
            <a:r>
              <a:rPr lang="mi-NZ" dirty="0" smtClean="0">
                <a:solidFill>
                  <a:schemeClr val="bg1"/>
                </a:solidFill>
                <a:latin typeface="Arial" panose="020B0604020202020204" pitchFamily="34" charset="0"/>
                <a:ea typeface="Calibri" panose="020F0502020204030204" pitchFamily="34" charset="0"/>
                <a:cs typeface="Calibri" panose="020F0502020204030204" pitchFamily="34" charset="0"/>
              </a:rPr>
              <a:t>Incorporates clinicians working alongside Kaimanaaki Māori, Pacific peoples and Spiritual Pastoral Therapists to ensure the cultural and spiritual needs of people and whānau are met.</a:t>
            </a:r>
          </a:p>
          <a:p>
            <a:pPr marL="375920" indent="-285750">
              <a:lnSpc>
                <a:spcPct val="115000"/>
              </a:lnSpc>
              <a:spcBef>
                <a:spcPts val="600"/>
              </a:spcBef>
              <a:spcAft>
                <a:spcPts val="600"/>
              </a:spcAft>
              <a:buFont typeface="Arial" panose="020B0604020202020204" pitchFamily="34" charset="0"/>
              <a:buChar char="•"/>
            </a:pPr>
            <a:r>
              <a:rPr lang="mi-NZ" dirty="0" smtClean="0">
                <a:solidFill>
                  <a:schemeClr val="bg1"/>
                </a:solidFill>
                <a:latin typeface="Arial" panose="020B0604020202020204" pitchFamily="34" charset="0"/>
                <a:ea typeface="Calibri" panose="020F0502020204030204" pitchFamily="34" charset="0"/>
                <a:cs typeface="Calibri" panose="020F0502020204030204" pitchFamily="34" charset="0"/>
              </a:rPr>
              <a:t>Reflects the length of time both tāngata whaiora, tangata whaikaha and wh</a:t>
            </a:r>
            <a:r>
              <a:rPr lang="mi-NZ" dirty="0" smtClean="0">
                <a:solidFill>
                  <a:schemeClr val="bg1"/>
                </a:solidFill>
                <a:ea typeface="Calibri" panose="020F0502020204030204" pitchFamily="34" charset="0"/>
                <a:cs typeface="Calibri" panose="020F0502020204030204" pitchFamily="34" charset="0"/>
              </a:rPr>
              <a:t>ānau may be engaged in the Service, and the importance of working with wh</a:t>
            </a:r>
            <a:r>
              <a:rPr lang="mi-NZ" dirty="0" smtClean="0">
                <a:solidFill>
                  <a:schemeClr val="bg1"/>
                </a:solidFill>
                <a:latin typeface="Calibri" panose="020F0502020204030204" pitchFamily="34" charset="0"/>
                <a:ea typeface="Calibri" panose="020F0502020204030204" pitchFamily="34" charset="0"/>
                <a:cs typeface="Calibri" panose="020F0502020204030204" pitchFamily="34" charset="0"/>
              </a:rPr>
              <a:t>ānau in recognising their perspectives and needs, as they support their whānau member in their recovery.   For both whaiora and whānau this may be a long journey.</a:t>
            </a:r>
            <a:endParaRPr lang="en-NZ" dirty="0" smtClean="0">
              <a:ea typeface="Calibri" panose="020F0502020204030204" pitchFamily="34" charset="0"/>
              <a:cs typeface="Calibri" panose="020F0502020204030204" pitchFamily="34" charset="0"/>
            </a:endParaRPr>
          </a:p>
          <a:p>
            <a:pPr marL="90170">
              <a:lnSpc>
                <a:spcPct val="115000"/>
              </a:lnSpc>
              <a:spcBef>
                <a:spcPts val="600"/>
              </a:spcBef>
              <a:spcAft>
                <a:spcPts val="600"/>
              </a:spcAft>
            </a:pPr>
            <a:endParaRPr lang="en-NZ" dirty="0" smtClean="0">
              <a:latin typeface="Arial" panose="020B0604020202020204" pitchFamily="34" charset="0"/>
              <a:ea typeface="Calibri" panose="020F0502020204030204" pitchFamily="34" charset="0"/>
              <a:cs typeface="Calibri" panose="020F0502020204030204" pitchFamily="34" charset="0"/>
            </a:endParaRPr>
          </a:p>
          <a:p>
            <a:pPr marL="90170">
              <a:lnSpc>
                <a:spcPct val="115000"/>
              </a:lnSpc>
              <a:spcBef>
                <a:spcPts val="600"/>
              </a:spcBef>
              <a:spcAft>
                <a:spcPts val="600"/>
              </a:spcAft>
            </a:pPr>
            <a:endParaRPr lang="en-NZ"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92117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04828EC-B083-9AEB-EABA-BE8E4C300F24}"/>
              </a:ext>
            </a:extLst>
          </p:cNvPr>
          <p:cNvSpPr>
            <a:spLocks noGrp="1"/>
          </p:cNvSpPr>
          <p:nvPr>
            <p:ph idx="4294967295"/>
          </p:nvPr>
        </p:nvSpPr>
        <p:spPr>
          <a:xfrm>
            <a:off x="5691661" y="1017511"/>
            <a:ext cx="6005946" cy="5027252"/>
          </a:xfrm>
        </p:spPr>
        <p:txBody>
          <a:bodyPr>
            <a:normAutofit fontScale="25000" lnSpcReduction="20000"/>
          </a:bodyPr>
          <a:lstStyle/>
          <a:p>
            <a:pPr marL="285750" indent="-285750"/>
            <a:r>
              <a:rPr lang="en-NZ" sz="8000" dirty="0" smtClean="0">
                <a:solidFill>
                  <a:schemeClr val="tx2"/>
                </a:solidFill>
              </a:rPr>
              <a:t>Shows the engagement, support, and interventions provided by the service working in partnership with </a:t>
            </a:r>
            <a:r>
              <a:rPr lang="mi-NZ" sz="8000" dirty="0" smtClean="0">
                <a:solidFill>
                  <a:schemeClr val="tx2"/>
                </a:solidFill>
              </a:rPr>
              <a:t>whānau</a:t>
            </a:r>
            <a:r>
              <a:rPr lang="en-NZ" sz="8000" dirty="0" smtClean="0">
                <a:solidFill>
                  <a:schemeClr val="tx2"/>
                </a:solidFill>
              </a:rPr>
              <a:t>. </a:t>
            </a:r>
          </a:p>
          <a:p>
            <a:pPr marL="0" indent="0">
              <a:buNone/>
            </a:pPr>
            <a:endParaRPr lang="en-NZ" sz="8000" dirty="0" smtClean="0">
              <a:solidFill>
                <a:schemeClr val="tx2"/>
              </a:solidFill>
            </a:endParaRPr>
          </a:p>
          <a:p>
            <a:pPr marL="285750" indent="-285750"/>
            <a:r>
              <a:rPr lang="en-NZ" sz="8000" dirty="0" smtClean="0">
                <a:solidFill>
                  <a:schemeClr val="tx2"/>
                </a:solidFill>
              </a:rPr>
              <a:t>The social worker / key worker / care manager will undertake this collaboratively with other staff to ensure the cultural, spiritual and pastoral needs and preferences of the </a:t>
            </a:r>
            <a:r>
              <a:rPr lang="mi-NZ" sz="8000" dirty="0" smtClean="0">
                <a:solidFill>
                  <a:schemeClr val="tx2"/>
                </a:solidFill>
              </a:rPr>
              <a:t>whānau</a:t>
            </a:r>
            <a:r>
              <a:rPr lang="en-NZ" sz="8000" dirty="0" smtClean="0">
                <a:solidFill>
                  <a:schemeClr val="tx2"/>
                </a:solidFill>
              </a:rPr>
              <a:t> are upheld and strengthened. </a:t>
            </a:r>
          </a:p>
          <a:p>
            <a:pPr marL="0" indent="0">
              <a:buNone/>
            </a:pPr>
            <a:endParaRPr lang="en-NZ" sz="8000" dirty="0" smtClean="0">
              <a:solidFill>
                <a:schemeClr val="tx2"/>
              </a:solidFill>
            </a:endParaRPr>
          </a:p>
          <a:p>
            <a:pPr marL="285750" indent="-285750"/>
            <a:r>
              <a:rPr lang="en-NZ" sz="8000" dirty="0" smtClean="0">
                <a:solidFill>
                  <a:schemeClr val="tx2"/>
                </a:solidFill>
              </a:rPr>
              <a:t>Lists the pathway and the interventions that are expected to be offered where appropriate for the </a:t>
            </a:r>
            <a:r>
              <a:rPr lang="en-NZ" sz="8000" dirty="0" err="1" smtClean="0">
                <a:solidFill>
                  <a:schemeClr val="tx2"/>
                </a:solidFill>
              </a:rPr>
              <a:t>wh</a:t>
            </a:r>
            <a:r>
              <a:rPr lang="mi-NZ" sz="8000" dirty="0" smtClean="0">
                <a:solidFill>
                  <a:schemeClr val="tx2"/>
                </a:solidFill>
              </a:rPr>
              <a:t>ā</a:t>
            </a:r>
            <a:r>
              <a:rPr lang="en-NZ" sz="8000" dirty="0" err="1" smtClean="0">
                <a:solidFill>
                  <a:schemeClr val="tx2"/>
                </a:solidFill>
              </a:rPr>
              <a:t>nau</a:t>
            </a:r>
            <a:r>
              <a:rPr lang="en-NZ" sz="8000" dirty="0" smtClean="0">
                <a:solidFill>
                  <a:schemeClr val="tx2"/>
                </a:solidFill>
              </a:rPr>
              <a:t>, (i.e. no objections from tangata whaiora, no legal prohibitions such as protection orders, registered victims, or no illness related reasons such as delusional states) to support the recovery of tangata whāiora and tangata whaikaha</a:t>
            </a:r>
            <a:r>
              <a:rPr lang="en-NZ" sz="7200" dirty="0" smtClean="0">
                <a:solidFill>
                  <a:schemeClr val="tx2"/>
                </a:solidFill>
              </a:rPr>
              <a:t>.</a:t>
            </a:r>
            <a:endParaRPr lang="en-NZ" sz="7200" dirty="0">
              <a:solidFill>
                <a:schemeClr val="tx2"/>
              </a:solidFill>
            </a:endParaRPr>
          </a:p>
        </p:txBody>
      </p:sp>
      <p:sp>
        <p:nvSpPr>
          <p:cNvPr id="5" name="Title 1">
            <a:extLst>
              <a:ext uri="{FF2B5EF4-FFF2-40B4-BE49-F238E27FC236}">
                <a16:creationId xmlns:a16="http://schemas.microsoft.com/office/drawing/2014/main" id="{379F6C41-922B-684A-9737-D2D2D69A3EC6}"/>
              </a:ext>
            </a:extLst>
          </p:cNvPr>
          <p:cNvSpPr>
            <a:spLocks noGrp="1"/>
          </p:cNvSpPr>
          <p:nvPr>
            <p:ph type="body" idx="1"/>
          </p:nvPr>
        </p:nvSpPr>
        <p:spPr>
          <a:xfrm>
            <a:off x="573809" y="1163320"/>
            <a:ext cx="4613275" cy="5861050"/>
          </a:xfrm>
        </p:spPr>
        <p:txBody>
          <a:bodyPr>
            <a:normAutofit/>
          </a:bodyPr>
          <a:lstStyle/>
          <a:p>
            <a:r>
              <a:rPr lang="en-US" dirty="0">
                <a:latin typeface="+mn-lt"/>
              </a:rPr>
              <a:t>Whānau Pathway</a:t>
            </a:r>
            <a:r>
              <a:rPr lang="en-US" dirty="0" smtClean="0"/>
              <a:t/>
            </a:r>
            <a:br>
              <a:rPr lang="en-US" dirty="0" smtClean="0"/>
            </a:br>
            <a:r>
              <a:rPr lang="en-US" dirty="0"/>
              <a:t/>
            </a:r>
            <a:br>
              <a:rPr lang="en-US" dirty="0"/>
            </a:br>
            <a:endParaRPr lang="en-US" dirty="0"/>
          </a:p>
        </p:txBody>
      </p:sp>
    </p:spTree>
    <p:extLst>
      <p:ext uri="{BB962C8B-B14F-4D97-AF65-F5344CB8AC3E}">
        <p14:creationId xmlns:p14="http://schemas.microsoft.com/office/powerpoint/2010/main" val="1562703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66645" y="1081441"/>
            <a:ext cx="5741375" cy="769441"/>
          </a:xfrm>
          <a:prstGeom prst="rect">
            <a:avLst/>
          </a:prstGeom>
        </p:spPr>
        <p:txBody>
          <a:bodyPr wrap="square">
            <a:spAutoFit/>
          </a:bodyPr>
          <a:lstStyle/>
          <a:p>
            <a:pPr algn="ctr"/>
            <a:r>
              <a:rPr lang="en-US" sz="4400" b="1" dirty="0">
                <a:solidFill>
                  <a:schemeClr val="bg1"/>
                </a:solidFill>
                <a:cs typeface="Arial" panose="020B0604020202020204" pitchFamily="34" charset="0"/>
              </a:rPr>
              <a:t>Whānau Pathway</a:t>
            </a:r>
            <a:endParaRPr lang="en-NZ" sz="4400" b="1" dirty="0">
              <a:solidFill>
                <a:schemeClr val="bg1"/>
              </a:solidFill>
              <a:cs typeface="Arial" panose="020B0604020202020204" pitchFamily="34" charset="0"/>
            </a:endParaRPr>
          </a:p>
        </p:txBody>
      </p:sp>
      <p:grpSp>
        <p:nvGrpSpPr>
          <p:cNvPr id="18" name="Group 17"/>
          <p:cNvGrpSpPr/>
          <p:nvPr/>
        </p:nvGrpSpPr>
        <p:grpSpPr>
          <a:xfrm>
            <a:off x="269630" y="2212730"/>
            <a:ext cx="11324493" cy="3610705"/>
            <a:chOff x="313592" y="1940169"/>
            <a:chExt cx="11324493" cy="3610705"/>
          </a:xfrm>
        </p:grpSpPr>
        <p:sp>
          <p:nvSpPr>
            <p:cNvPr id="7" name="Right Arrow 6"/>
            <p:cNvSpPr/>
            <p:nvPr/>
          </p:nvSpPr>
          <p:spPr>
            <a:xfrm>
              <a:off x="9141070" y="1957764"/>
              <a:ext cx="2497015" cy="1195744"/>
            </a:xfrm>
            <a:prstGeom prst="rightArrow">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b="1" dirty="0" smtClean="0">
                  <a:solidFill>
                    <a:schemeClr val="tx2"/>
                  </a:solidFill>
                </a:rPr>
                <a:t>Transfers from another unit</a:t>
              </a:r>
              <a:endParaRPr lang="en-NZ" b="1" dirty="0">
                <a:solidFill>
                  <a:schemeClr val="tx2"/>
                </a:solidFill>
              </a:endParaRPr>
            </a:p>
          </p:txBody>
        </p:sp>
        <p:sp>
          <p:nvSpPr>
            <p:cNvPr id="8" name="Right Arrow 7"/>
            <p:cNvSpPr/>
            <p:nvPr/>
          </p:nvSpPr>
          <p:spPr>
            <a:xfrm>
              <a:off x="6277708" y="1987044"/>
              <a:ext cx="2497015" cy="1172314"/>
            </a:xfrm>
            <a:prstGeom prst="rightArrow">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b="1" dirty="0" smtClean="0">
                  <a:solidFill>
                    <a:schemeClr val="tx2"/>
                  </a:solidFill>
                </a:rPr>
                <a:t>Interventions for Wh</a:t>
              </a:r>
              <a:r>
                <a:rPr lang="en-NZ" b="1" dirty="0" smtClean="0">
                  <a:solidFill>
                    <a:schemeClr val="tx2"/>
                  </a:solidFill>
                  <a:cs typeface="Calibri" panose="020F0502020204030204" pitchFamily="34" charset="0"/>
                </a:rPr>
                <a:t>ānau</a:t>
              </a:r>
              <a:endParaRPr lang="en-NZ" b="1" dirty="0">
                <a:solidFill>
                  <a:schemeClr val="tx2"/>
                </a:solidFill>
              </a:endParaRPr>
            </a:p>
          </p:txBody>
        </p:sp>
        <p:grpSp>
          <p:nvGrpSpPr>
            <p:cNvPr id="9" name="Group 8"/>
            <p:cNvGrpSpPr/>
            <p:nvPr/>
          </p:nvGrpSpPr>
          <p:grpSpPr>
            <a:xfrm>
              <a:off x="313592" y="1940169"/>
              <a:ext cx="2497015" cy="1172314"/>
              <a:chOff x="249115" y="1289532"/>
              <a:chExt cx="2497015" cy="1172314"/>
            </a:xfrm>
            <a:solidFill>
              <a:schemeClr val="tx1">
                <a:lumMod val="50000"/>
                <a:lumOff val="50000"/>
              </a:schemeClr>
            </a:solidFill>
          </p:grpSpPr>
          <p:sp>
            <p:nvSpPr>
              <p:cNvPr id="15" name="Right Arrow 14"/>
              <p:cNvSpPr/>
              <p:nvPr/>
            </p:nvSpPr>
            <p:spPr>
              <a:xfrm>
                <a:off x="249115" y="1289532"/>
                <a:ext cx="2497015" cy="1172314"/>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6" name="TextBox 15"/>
              <p:cNvSpPr txBox="1"/>
              <p:nvPr/>
            </p:nvSpPr>
            <p:spPr>
              <a:xfrm>
                <a:off x="375139" y="1691023"/>
                <a:ext cx="1758461" cy="369332"/>
              </a:xfrm>
              <a:prstGeom prst="rect">
                <a:avLst/>
              </a:prstGeom>
              <a:grpFill/>
            </p:spPr>
            <p:txBody>
              <a:bodyPr wrap="square" rtlCol="0">
                <a:spAutoFit/>
              </a:bodyPr>
              <a:lstStyle/>
              <a:p>
                <a:r>
                  <a:rPr lang="en-NZ" b="1" dirty="0" smtClean="0">
                    <a:solidFill>
                      <a:schemeClr val="tx2"/>
                    </a:solidFill>
                  </a:rPr>
                  <a:t>Pre-admission</a:t>
                </a:r>
                <a:endParaRPr lang="en-NZ" b="1" dirty="0">
                  <a:solidFill>
                    <a:schemeClr val="tx2"/>
                  </a:solidFill>
                </a:endParaRPr>
              </a:p>
            </p:txBody>
          </p:sp>
        </p:grpSp>
        <p:grpSp>
          <p:nvGrpSpPr>
            <p:cNvPr id="10" name="Group 9"/>
            <p:cNvGrpSpPr/>
            <p:nvPr/>
          </p:nvGrpSpPr>
          <p:grpSpPr>
            <a:xfrm>
              <a:off x="3342542" y="1957764"/>
              <a:ext cx="2497015" cy="1172314"/>
              <a:chOff x="3234103" y="1307127"/>
              <a:chExt cx="2497015" cy="1172314"/>
            </a:xfrm>
            <a:solidFill>
              <a:schemeClr val="tx1">
                <a:lumMod val="50000"/>
                <a:lumOff val="50000"/>
              </a:schemeClr>
            </a:solidFill>
          </p:grpSpPr>
          <p:sp>
            <p:nvSpPr>
              <p:cNvPr id="13" name="Right Arrow 12"/>
              <p:cNvSpPr/>
              <p:nvPr/>
            </p:nvSpPr>
            <p:spPr>
              <a:xfrm>
                <a:off x="3234103" y="1307127"/>
                <a:ext cx="2497015" cy="1172314"/>
              </a:xfrm>
              <a:prstGeom prst="rightArrow">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4" name="TextBox 13"/>
              <p:cNvSpPr txBox="1"/>
              <p:nvPr/>
            </p:nvSpPr>
            <p:spPr>
              <a:xfrm>
                <a:off x="3703027" y="1691023"/>
                <a:ext cx="1817077" cy="369332"/>
              </a:xfrm>
              <a:prstGeom prst="rect">
                <a:avLst/>
              </a:prstGeom>
              <a:grpFill/>
            </p:spPr>
            <p:txBody>
              <a:bodyPr wrap="square" rtlCol="0">
                <a:spAutoFit/>
              </a:bodyPr>
              <a:lstStyle/>
              <a:p>
                <a:r>
                  <a:rPr lang="en-NZ" b="1" dirty="0" smtClean="0">
                    <a:solidFill>
                      <a:schemeClr val="tx2"/>
                    </a:solidFill>
                  </a:rPr>
                  <a:t>Admission</a:t>
                </a:r>
                <a:endParaRPr lang="en-NZ" b="1" dirty="0">
                  <a:solidFill>
                    <a:schemeClr val="tx2"/>
                  </a:solidFill>
                </a:endParaRPr>
              </a:p>
            </p:txBody>
          </p:sp>
        </p:grpSp>
        <p:sp>
          <p:nvSpPr>
            <p:cNvPr id="11" name="Right Arrow 10"/>
            <p:cNvSpPr/>
            <p:nvPr/>
          </p:nvSpPr>
          <p:spPr>
            <a:xfrm flipH="1">
              <a:off x="6860932" y="4337522"/>
              <a:ext cx="2596662" cy="1213352"/>
            </a:xfrm>
            <a:prstGeom prst="rightArrow">
              <a:avLst>
                <a:gd name="adj1" fmla="val 50000"/>
                <a:gd name="adj2" fmla="val 59000"/>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b="1" dirty="0" smtClean="0">
                  <a:solidFill>
                    <a:schemeClr val="tx2"/>
                  </a:solidFill>
                </a:rPr>
                <a:t>Visits home</a:t>
              </a:r>
              <a:endParaRPr lang="en-NZ" b="1" dirty="0">
                <a:solidFill>
                  <a:schemeClr val="tx2"/>
                </a:solidFill>
              </a:endParaRPr>
            </a:p>
          </p:txBody>
        </p:sp>
        <p:sp>
          <p:nvSpPr>
            <p:cNvPr id="12" name="Right Arrow 11"/>
            <p:cNvSpPr/>
            <p:nvPr/>
          </p:nvSpPr>
          <p:spPr>
            <a:xfrm flipH="1">
              <a:off x="3701561" y="4308231"/>
              <a:ext cx="2664069" cy="1242643"/>
            </a:xfrm>
            <a:prstGeom prst="rightArrow">
              <a:avLst>
                <a:gd name="adj1" fmla="val 50000"/>
                <a:gd name="adj2" fmla="val 59000"/>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b="1" dirty="0" smtClean="0">
                  <a:solidFill>
                    <a:schemeClr val="tx2"/>
                  </a:solidFill>
                </a:rPr>
                <a:t>Transfer from unit to community team </a:t>
              </a:r>
              <a:endParaRPr lang="en-NZ" b="1" dirty="0">
                <a:solidFill>
                  <a:schemeClr val="tx2"/>
                </a:solidFill>
              </a:endParaRPr>
            </a:p>
          </p:txBody>
        </p:sp>
      </p:grpSp>
      <p:sp>
        <p:nvSpPr>
          <p:cNvPr id="17" name="Left-Up Arrow 16"/>
          <p:cNvSpPr/>
          <p:nvPr/>
        </p:nvSpPr>
        <p:spPr>
          <a:xfrm>
            <a:off x="10070123" y="3801197"/>
            <a:ext cx="1524000" cy="1617771"/>
          </a:xfrm>
          <a:prstGeom prst="leftUpArrow">
            <a:avLst/>
          </a:prstGeom>
          <a:solidFill>
            <a:schemeClr val="tx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9" name="Right Arrow 18"/>
          <p:cNvSpPr/>
          <p:nvPr/>
        </p:nvSpPr>
        <p:spPr>
          <a:xfrm flipH="1">
            <a:off x="543658" y="4610083"/>
            <a:ext cx="2596662" cy="1213352"/>
          </a:xfrm>
          <a:prstGeom prst="rightArrow">
            <a:avLst>
              <a:gd name="adj1" fmla="val 50000"/>
              <a:gd name="adj2" fmla="val 59000"/>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600" b="1" dirty="0" smtClean="0">
                <a:solidFill>
                  <a:schemeClr val="tx2"/>
                </a:solidFill>
              </a:rPr>
              <a:t>Discharge from community team</a:t>
            </a:r>
            <a:endParaRPr lang="en-NZ" sz="1600" b="1" dirty="0">
              <a:solidFill>
                <a:schemeClr val="tx2"/>
              </a:solidFill>
            </a:endParaRPr>
          </a:p>
        </p:txBody>
      </p:sp>
    </p:spTree>
    <p:extLst>
      <p:ext uri="{BB962C8B-B14F-4D97-AF65-F5344CB8AC3E}">
        <p14:creationId xmlns:p14="http://schemas.microsoft.com/office/powerpoint/2010/main" val="193099508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 Whatu Ora">
  <a:themeElements>
    <a:clrScheme name="Health NZ">
      <a:dk1>
        <a:srgbClr val="30A1AC"/>
      </a:dk1>
      <a:lt1>
        <a:sysClr val="window" lastClr="FFFFFF"/>
      </a:lt1>
      <a:dk2>
        <a:srgbClr val="15284C"/>
      </a:dk2>
      <a:lt2>
        <a:srgbClr val="F6F4EC"/>
      </a:lt2>
      <a:accent1>
        <a:srgbClr val="003399"/>
      </a:accent1>
      <a:accent2>
        <a:srgbClr val="30A1AC"/>
      </a:accent2>
      <a:accent3>
        <a:srgbClr val="4D2379"/>
      </a:accent3>
      <a:accent4>
        <a:srgbClr val="006060"/>
      </a:accent4>
      <a:accent5>
        <a:srgbClr val="660033"/>
      </a:accent5>
      <a:accent6>
        <a:srgbClr val="0C818F"/>
      </a:accent6>
      <a:hlink>
        <a:srgbClr val="30A1AC"/>
      </a:hlink>
      <a:folHlink>
        <a:srgbClr val="954F72"/>
      </a:folHlink>
    </a:clrScheme>
    <a:fontScheme name="Custom 1">
      <a:majorFont>
        <a:latin typeface="Poppins SemiBold"/>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ebf29b3f-1e51-457b-ae0c-362182e58074" ContentTypeId="0x01010200DB7FCEDBF720E842BCF98CF990A36209" PreviousValue="false"/>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Intranet Image" ma:contentTypeID="0x01010200DB7FCEDBF720E842BCF98CF990A36209002F9283702569BD408B876402EED2E7B0" ma:contentTypeVersion="7" ma:contentTypeDescription="Image Content type for the Intranet" ma:contentTypeScope="" ma:versionID="2ace2d17b41e07ec219655772cdcb65d">
  <xsd:schema xmlns:xsd="http://www.w3.org/2001/XMLSchema" xmlns:xs="http://www.w3.org/2001/XMLSchema" xmlns:p="http://schemas.microsoft.com/office/2006/metadata/properties" xmlns:ns1="http://schemas.microsoft.com/sharepoint/v3" xmlns:ns2="http://schemas.microsoft.com/sharepoint/v3/fields" xmlns:ns3="http://schemas.microsoft.com/sharepoint/v4" xmlns:ns4="9253c88c-d550-4ff1-afdc-d5dc691f60b0" xmlns:ns5="5ed1d950-fdc4-48f8-b963-d5f8558599d9" targetNamespace="http://schemas.microsoft.com/office/2006/metadata/properties" ma:root="true" ma:fieldsID="b090bb4d3c5500d319bc87eace68d638" ns1:_="" ns2:_="" ns3:_="" ns4:_="" ns5:_="">
    <xsd:import namespace="http://schemas.microsoft.com/sharepoint/v3"/>
    <xsd:import namespace="http://schemas.microsoft.com/sharepoint/v3/fields"/>
    <xsd:import namespace="http://schemas.microsoft.com/sharepoint/v4"/>
    <xsd:import namespace="9253c88c-d550-4ff1-afdc-d5dc691f60b0"/>
    <xsd:import namespace="5ed1d950-fdc4-48f8-b963-d5f8558599d9"/>
    <xsd:element name="properties">
      <xsd:complexType>
        <xsd:sequence>
          <xsd:element name="documentManagement">
            <xsd:complexType>
              <xsd:all>
                <xsd:element ref="ns2:ImageWidth" minOccurs="0"/>
                <xsd:element ref="ns2:ImageHeight" minOccurs="0"/>
                <xsd:element ref="ns2:ImageCreateDate" minOccurs="0"/>
                <xsd:element ref="ns1:Comments" minOccurs="0"/>
                <xsd:element ref="ns1:ThumbnailExists" minOccurs="0"/>
                <xsd:element ref="ns1:PreviewExists" minOccurs="0"/>
                <xsd:element ref="ns3:AlternateThumbnailUrl" minOccurs="0"/>
                <xsd:element ref="ns4:n8842703a3bf4e039a9dd9539f7868eb" minOccurs="0"/>
                <xsd:element ref="ns4:TaxCatchAll" minOccurs="0"/>
                <xsd:element ref="ns4:TaxCatchAllLabel" minOccurs="0"/>
                <xsd:element ref="ns4:m93555d02fc84543be6ad39b8f5331ef" minOccurs="0"/>
                <xsd:element ref="ns4:i3a0fe6035df47329f66088a682fd9d2" minOccurs="0"/>
                <xsd:element ref="ns4:o0b0fca0fe5341709012cd4bcbbca983" minOccurs="0"/>
                <xsd:element ref="ns5:_dlc_DocId" minOccurs="0"/>
                <xsd:element ref="ns5:_dlc_DocIdUrl" minOccurs="0"/>
                <xsd:element ref="ns5: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omments" ma:index="14" nillable="true" ma:displayName="Comments" ma:hidden="true" ma:internalName="Comments">
      <xsd:simpleType>
        <xsd:restriction base="dms:Note">
          <xsd:maxLength value="255"/>
        </xsd:restriction>
      </xsd:simpleType>
    </xsd:element>
    <xsd:element name="ThumbnailExists" ma:index="23" nillable="true" ma:displayName="Thumbnail Exists" ma:default="FALSE" ma:hidden="true" ma:internalName="ThumbnailExists" ma:readOnly="true">
      <xsd:simpleType>
        <xsd:restriction base="dms:Boolean"/>
      </xsd:simpleType>
    </xsd:element>
    <xsd:element name="PreviewExists" ma:index="24" nillable="true" ma:displayName="Preview Exists" ma:default="FALSE" ma:hidden="true" ma:internalName="PreviewExists"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ImageWidth" ma:index="11" nillable="true" ma:displayName="Picture Width" ma:internalName="ImageWidth" ma:readOnly="true">
      <xsd:simpleType>
        <xsd:restriction base="dms:Unknown"/>
      </xsd:simpleType>
    </xsd:element>
    <xsd:element name="ImageHeight" ma:index="12" nillable="true" ma:displayName="Picture Height" ma:internalName="ImageHeight" ma:readOnly="true">
      <xsd:simpleType>
        <xsd:restriction base="dms:Unknown"/>
      </xsd:simpleType>
    </xsd:element>
    <xsd:element name="ImageCreateDate" ma:index="13"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AlternateThumbnailUrl" ma:index="25" nillable="true" ma:displayName="Preview Image URL" ma:format="Image" ma:internalName="AlternateThumbnail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253c88c-d550-4ff1-afdc-d5dc691f60b0" elementFormDefault="qualified">
    <xsd:import namespace="http://schemas.microsoft.com/office/2006/documentManagement/types"/>
    <xsd:import namespace="http://schemas.microsoft.com/office/infopath/2007/PartnerControls"/>
    <xsd:element name="n8842703a3bf4e039a9dd9539f7868eb" ma:index="26" nillable="true" ma:taxonomy="true" ma:internalName="n8842703a3bf4e039a9dd9539f7868eb" ma:taxonomyFieldName="HNZImageCategory" ma:displayName="Image Category" ma:default="" ma:fieldId="{78842703-a3bf-4e03-9a9d-d9539f7868eb}" ma:sspId="ebf29b3f-1e51-457b-ae0c-362182e58074" ma:termSetId="ec62e57c-7868-48d1-8bb6-636a51df49d6" ma:anchorId="00000000-0000-0000-0000-000000000000" ma:open="false" ma:isKeyword="false">
      <xsd:complexType>
        <xsd:sequence>
          <xsd:element ref="pc:Terms" minOccurs="0" maxOccurs="1"/>
        </xsd:sequence>
      </xsd:complexType>
    </xsd:element>
    <xsd:element name="TaxCatchAll" ma:index="27" nillable="true" ma:displayName="Taxonomy Catch All Column" ma:hidden="true" ma:list="{3c930d7c-82d0-4e0d-8f92-1d11c7dbfd2a}" ma:internalName="TaxCatchAll" ma:showField="CatchAllData" ma:web="5ed1d950-fdc4-48f8-b963-d5f8558599d9">
      <xsd:complexType>
        <xsd:complexContent>
          <xsd:extension base="dms:MultiChoiceLookup">
            <xsd:sequence>
              <xsd:element name="Value" type="dms:Lookup" maxOccurs="unbounded" minOccurs="0" nillable="true"/>
            </xsd:sequence>
          </xsd:extension>
        </xsd:complexContent>
      </xsd:complexType>
    </xsd:element>
    <xsd:element name="TaxCatchAllLabel" ma:index="28" nillable="true" ma:displayName="Taxonomy Catch All Column1" ma:hidden="true" ma:list="{3c930d7c-82d0-4e0d-8f92-1d11c7dbfd2a}" ma:internalName="TaxCatchAllLabel" ma:readOnly="true" ma:showField="CatchAllDataLabel" ma:web="5ed1d950-fdc4-48f8-b963-d5f8558599d9">
      <xsd:complexType>
        <xsd:complexContent>
          <xsd:extension base="dms:MultiChoiceLookup">
            <xsd:sequence>
              <xsd:element name="Value" type="dms:Lookup" maxOccurs="unbounded" minOccurs="0" nillable="true"/>
            </xsd:sequence>
          </xsd:extension>
        </xsd:complexContent>
      </xsd:complexType>
    </xsd:element>
    <xsd:element name="m93555d02fc84543be6ad39b8f5331ef" ma:index="30" nillable="true" ma:taxonomy="true" ma:internalName="m93555d02fc84543be6ad39b8f5331ef" ma:taxonomyFieldName="HNZImageLicenceType" ma:displayName="Image Licence Type" ma:default="" ma:fieldId="{693555d0-2fc8-4543-be6a-d39b8f5331ef}" ma:sspId="ebf29b3f-1e51-457b-ae0c-362182e58074" ma:termSetId="ba30fd1c-e4b3-4e8b-8299-7ab84b8dd0b1" ma:anchorId="00000000-0000-0000-0000-000000000000" ma:open="false" ma:isKeyword="false">
      <xsd:complexType>
        <xsd:sequence>
          <xsd:element ref="pc:Terms" minOccurs="0" maxOccurs="1"/>
        </xsd:sequence>
      </xsd:complexType>
    </xsd:element>
    <xsd:element name="i3a0fe6035df47329f66088a682fd9d2" ma:index="32" nillable="true" ma:taxonomy="true" ma:internalName="i3a0fe6035df47329f66088a682fd9d2" ma:taxonomyFieldName="HNZLocation" ma:displayName="Office Location" ma:default="" ma:fieldId="{23a0fe60-35df-4732-9f66-088a682fd9d2}" ma:sspId="ebf29b3f-1e51-457b-ae0c-362182e58074" ma:termSetId="41de797a-d210-41f6-9446-1829d3e6ed38" ma:anchorId="00000000-0000-0000-0000-000000000000" ma:open="false" ma:isKeyword="false">
      <xsd:complexType>
        <xsd:sequence>
          <xsd:element ref="pc:Terms" minOccurs="0" maxOccurs="1"/>
        </xsd:sequence>
      </xsd:complexType>
    </xsd:element>
    <xsd:element name="o0b0fca0fe5341709012cd4bcbbca983" ma:index="34" nillable="true" ma:taxonomy="true" ma:internalName="o0b0fca0fe5341709012cd4bcbbca983" ma:taxonomyFieldName="HNZTeam" ma:displayName="Team" ma:default="" ma:fieldId="{80b0fca0-fe53-4170-9012-cd4bcbbca983}" ma:sspId="ebf29b3f-1e51-457b-ae0c-362182e58074" ma:termSetId="915ba26e-dcc6-4357-a81c-20de3db7c0f9"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ed1d950-fdc4-48f8-b963-d5f8558599d9" elementFormDefault="qualified">
    <xsd:import namespace="http://schemas.microsoft.com/office/2006/documentManagement/types"/>
    <xsd:import namespace="http://schemas.microsoft.com/office/infopath/2007/PartnerControls"/>
    <xsd:element name="_dlc_DocId" ma:index="36" nillable="true" ma:displayName="Document ID Value" ma:description="The value of the document ID assigned to this item." ma:indexed="true" ma:internalName="_dlc_DocId" ma:readOnly="true">
      <xsd:simpleType>
        <xsd:restriction base="dms:Text"/>
      </xsd:simpleType>
    </xsd:element>
    <xsd:element name="_dlc_DocIdUrl" ma:index="3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38"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8" ma:displayName="Title"/>
        <xsd:element ref="dc:subject" minOccurs="0" maxOccurs="1"/>
        <xsd:element ref="dc:description" minOccurs="0" maxOccurs="1"/>
        <xsd:element name="keywords" minOccurs="0" maxOccurs="1" type="xsd:string" ma:index="20"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ImageCreateDate xmlns="http://schemas.microsoft.com/sharepoint/v3/fields" xsi:nil="true"/>
    <o0b0fca0fe5341709012cd4bcbbca983 xmlns="9253c88c-d550-4ff1-afdc-d5dc691f60b0">
      <Terms xmlns="http://schemas.microsoft.com/office/infopath/2007/PartnerControls"/>
    </o0b0fca0fe5341709012cd4bcbbca983>
    <n8842703a3bf4e039a9dd9539f7868eb xmlns="9253c88c-d550-4ff1-afdc-d5dc691f60b0">
      <Terms xmlns="http://schemas.microsoft.com/office/infopath/2007/PartnerControls"/>
    </n8842703a3bf4e039a9dd9539f7868eb>
    <m93555d02fc84543be6ad39b8f5331ef xmlns="9253c88c-d550-4ff1-afdc-d5dc691f60b0">
      <Terms xmlns="http://schemas.microsoft.com/office/infopath/2007/PartnerControls"/>
    </m93555d02fc84543be6ad39b8f5331ef>
    <AlternateThumbnailUrl xmlns="http://schemas.microsoft.com/sharepoint/v4">
      <Url xsi:nil="true"/>
      <Description xsi:nil="true"/>
    </AlternateThumbnailUrl>
    <TaxCatchAll xmlns="9253c88c-d550-4ff1-afdc-d5dc691f60b0" xsi:nil="true"/>
    <Comments xmlns="http://schemas.microsoft.com/sharepoint/v3" xsi:nil="true"/>
    <i3a0fe6035df47329f66088a682fd9d2 xmlns="9253c88c-d550-4ff1-afdc-d5dc691f60b0">
      <Terms xmlns="http://schemas.microsoft.com/office/infopath/2007/PartnerControls"/>
    </i3a0fe6035df47329f66088a682fd9d2>
    <_dlc_DocId xmlns="5ed1d950-fdc4-48f8-b963-d5f8558599d9">HUBSITE-717182039-1996</_dlc_DocId>
    <_dlc_DocIdUrl xmlns="5ed1d950-fdc4-48f8-b963-d5f8558599d9">
      <Url>https://hauoraaotearoa.sharepoint.com/sites/Intranet/_layouts/15/DocIdRedir.aspx?ID=HUBSITE-717182039-1996</Url>
      <Description>HUBSITE-717182039-1996</Description>
    </_dlc_DocIdUrl>
  </documentManagement>
</p:properties>
</file>

<file path=customXml/itemProps1.xml><?xml version="1.0" encoding="utf-8"?>
<ds:datastoreItem xmlns:ds="http://schemas.openxmlformats.org/officeDocument/2006/customXml" ds:itemID="{2A16BD7A-5019-45BB-B7DA-83C35489BD09}">
  <ds:schemaRefs>
    <ds:schemaRef ds:uri="Microsoft.SharePoint.Taxonomy.ContentTypeSync"/>
  </ds:schemaRefs>
</ds:datastoreItem>
</file>

<file path=customXml/itemProps2.xml><?xml version="1.0" encoding="utf-8"?>
<ds:datastoreItem xmlns:ds="http://schemas.openxmlformats.org/officeDocument/2006/customXml" ds:itemID="{4970D1A1-C71C-4D34-A209-00BB01367535}">
  <ds:schemaRefs>
    <ds:schemaRef ds:uri="http://schemas.microsoft.com/sharepoint/events"/>
  </ds:schemaRefs>
</ds:datastoreItem>
</file>

<file path=customXml/itemProps3.xml><?xml version="1.0" encoding="utf-8"?>
<ds:datastoreItem xmlns:ds="http://schemas.openxmlformats.org/officeDocument/2006/customXml" ds:itemID="{B11ABBA5-7BAE-4D3B-B3DA-EB38BC15F288}">
  <ds:schemaRefs>
    <ds:schemaRef ds:uri="http://schemas.microsoft.com/sharepoint/v3/contenttype/forms"/>
  </ds:schemaRefs>
</ds:datastoreItem>
</file>

<file path=customXml/itemProps4.xml><?xml version="1.0" encoding="utf-8"?>
<ds:datastoreItem xmlns:ds="http://schemas.openxmlformats.org/officeDocument/2006/customXml" ds:itemID="{D64A5CA6-D879-4BD6-A94C-713836FBB953}">
  <ds:schemaRefs>
    <ds:schemaRef ds:uri="5ed1d950-fdc4-48f8-b963-d5f8558599d9"/>
    <ds:schemaRef ds:uri="9253c88c-d550-4ff1-afdc-d5dc691f60b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microsoft.com/sharepoint/v3/fields"/>
    <ds:schemaRef ds:uri="http://schemas.microsoft.com/sharepoint/v4"/>
    <ds:schemaRef ds:uri="http://schemas.openxmlformats.org/package/2006/metadata/core-properties"/>
    <ds:schemaRef ds:uri="http://www.w3.org/2001/XMLSchema"/>
  </ds:schemaRefs>
</ds:datastoreItem>
</file>

<file path=customXml/itemProps5.xml><?xml version="1.0" encoding="utf-8"?>
<ds:datastoreItem xmlns:ds="http://schemas.openxmlformats.org/officeDocument/2006/customXml" ds:itemID="{F956BF1B-D946-4BDE-ADB9-8EFC5CE6475D}">
  <ds:schemaRefs>
    <ds:schemaRef ds:uri="http://schemas.microsoft.com/office/2006/metadata/properties"/>
    <ds:schemaRef ds:uri="http://schemas.microsoft.com/office/2006/documentManagement/types"/>
    <ds:schemaRef ds:uri="http://schemas.microsoft.com/sharepoint/v3"/>
    <ds:schemaRef ds:uri="http://schemas.microsoft.com/sharepoint/v4"/>
    <ds:schemaRef ds:uri="http://purl.org/dc/terms/"/>
    <ds:schemaRef ds:uri="http://schemas.openxmlformats.org/package/2006/metadata/core-properties"/>
    <ds:schemaRef ds:uri="http://purl.org/dc/dcmitype/"/>
    <ds:schemaRef ds:uri="http://schemas.microsoft.com/office/infopath/2007/PartnerControls"/>
    <ds:schemaRef ds:uri="5ed1d950-fdc4-48f8-b963-d5f8558599d9"/>
    <ds:schemaRef ds:uri="http://purl.org/dc/elements/1.1/"/>
    <ds:schemaRef ds:uri="9253c88c-d550-4ff1-afdc-d5dc691f60b0"/>
    <ds:schemaRef ds:uri="http://schemas.microsoft.com/sharepoint/v3/field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9310</TotalTime>
  <Words>1684</Words>
  <Application>Microsoft Office PowerPoint</Application>
  <PresentationFormat>Widescreen</PresentationFormat>
  <Paragraphs>200</Paragraphs>
  <Slides>19</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Poppins</vt:lpstr>
      <vt:lpstr>Poppins SemiBold</vt:lpstr>
      <vt:lpstr>Symbol</vt:lpstr>
      <vt:lpstr>Times New Roman</vt:lpstr>
      <vt:lpstr>Te Whatu Ora</vt:lpstr>
      <vt:lpstr>PowerPoint Presentation</vt:lpstr>
      <vt:lpstr>PowerPoint Presentation</vt:lpstr>
      <vt:lpstr> Manaakitanga Respect, caring, kindness   </vt:lpstr>
      <vt:lpstr>PowerPoint Presentation</vt:lpstr>
      <vt:lpstr>PowerPoint Presentation</vt:lpstr>
      <vt:lpstr> Whānau Engagement Working Group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Other Projects: </vt:lpstr>
      <vt:lpstr>Where to from here? </vt:lpstr>
      <vt:lpstr>References:</vt:lpstr>
      <vt:lpstr> Tukua kia rere  Tukua kia haere Tukua kia moe  Thanks for sharing Farewell We bring closure  </vt:lpstr>
    </vt:vector>
  </TitlesOfParts>
  <Company>Ministry of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option one</dc:title>
  <dc:creator>Nicole Adams</dc:creator>
  <cp:lastModifiedBy>Moira Jackson Family Advisor [CCDHB]</cp:lastModifiedBy>
  <cp:revision>139</cp:revision>
  <cp:lastPrinted>2025-04-06T22:00:06Z</cp:lastPrinted>
  <dcterms:created xsi:type="dcterms:W3CDTF">2023-11-30T01:26:59Z</dcterms:created>
  <dcterms:modified xsi:type="dcterms:W3CDTF">2025-04-16T23:31:33Z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0x01010200DB7FCEDBF720E842BCF98CF990A36209002F9283702569BD408B876402EED2E7B0</vt:lpwstr>
  </property>
  <property fmtid="{D5CDD505-2E9C-101B-9397-08002B2CF9AE}" pid="3" name="_dlc_DocIdItemGuid">
    <vt:lpwstr>d90168c5-c014-423e-aaf9-338e4bb67191</vt:lpwstr>
  </property>
  <property fmtid="{D5CDD505-2E9C-101B-9397-08002B2CF9AE}" pid="4" name="HNZLocation">
    <vt:lpwstr/>
  </property>
  <property fmtid="{D5CDD505-2E9C-101B-9397-08002B2CF9AE}" pid="5" name="TaxKeyword">
    <vt:lpwstr/>
  </property>
  <property fmtid="{D5CDD505-2E9C-101B-9397-08002B2CF9AE}" pid="6" name="lcf76f155ced4ddcb4097134ff3c332f">
    <vt:lpwstr/>
  </property>
  <property fmtid="{D5CDD505-2E9C-101B-9397-08002B2CF9AE}" pid="7" name="MediaServiceImageTags">
    <vt:lpwstr/>
  </property>
  <property fmtid="{D5CDD505-2E9C-101B-9397-08002B2CF9AE}" pid="8" name="HNZTeam">
    <vt:lpwstr/>
  </property>
  <property fmtid="{D5CDD505-2E9C-101B-9397-08002B2CF9AE}" pid="9" name="HNZImageCategory">
    <vt:lpwstr/>
  </property>
  <property fmtid="{D5CDD505-2E9C-101B-9397-08002B2CF9AE}" pid="10" name="TaxKeywordTaxHTField">
    <vt:lpwstr/>
  </property>
  <property fmtid="{D5CDD505-2E9C-101B-9397-08002B2CF9AE}" pid="11" name="HNZImageLicenceType">
    <vt:lpwstr/>
  </property>
</Properties>
</file>