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0"/>
  </p:notesMasterIdLst>
  <p:handoutMasterIdLst>
    <p:handoutMasterId r:id="rId21"/>
  </p:handoutMasterIdLst>
  <p:sldIdLst>
    <p:sldId id="283" r:id="rId5"/>
    <p:sldId id="260" r:id="rId6"/>
    <p:sldId id="293" r:id="rId7"/>
    <p:sldId id="264" r:id="rId8"/>
    <p:sldId id="287" r:id="rId9"/>
    <p:sldId id="286" r:id="rId10"/>
    <p:sldId id="288" r:id="rId11"/>
    <p:sldId id="294" r:id="rId12"/>
    <p:sldId id="289" r:id="rId13"/>
    <p:sldId id="290" r:id="rId14"/>
    <p:sldId id="291" r:id="rId15"/>
    <p:sldId id="295" r:id="rId16"/>
    <p:sldId id="277"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A4B6E-C9E9-39EF-8FBB-9528563AD974}" v="47" dt="2025-05-13T02:59:37.073"/>
    <p1510:client id="{A79AF993-CB46-40E5-8B60-765DA6BF6D47}" v="1672" dt="2025-05-13T02:50:56.367"/>
    <p1510:client id="{B21E1D0F-A359-759B-6B90-AF5C953437FB}" v="46" dt="2025-05-13T23:24:21.615"/>
    <p1510:client id="{B493E755-9FFD-7F3D-B233-51A3E401BACF}" v="1322" dt="2025-05-13T02:26:30.052"/>
  </p1510:revLst>
</p1510:revInfo>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82" d="100"/>
          <a:sy n="82" d="100"/>
        </p:scale>
        <p:origin x="691"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5/14/2025</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5/14/2025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3372654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12570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15</a:t>
            </a:fld>
            <a:endParaRPr lang="en-US"/>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473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2649056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9B92B-20F3-3150-2DE4-474495BFB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43555-5956-A95E-7F91-F60210A65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EAC7C-017C-EE59-EE30-091D05CDF3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81287E-F9D4-9169-4DCE-D5916DF749A3}"/>
              </a:ext>
            </a:extLst>
          </p:cNvPr>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378626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1CB33-C1EC-FDF7-070A-B0CA73254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6939C-ABCB-6340-8005-EE8E62EEA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4F504-D652-D7DC-3B15-0E23BB6BD3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61062F-92AF-7B5D-364A-9185BA7C990E}"/>
              </a:ext>
            </a:extLst>
          </p:cNvPr>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29219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DFE9A-3EAC-92F5-2643-A45266D7D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E2882-A748-1471-58EB-F99E1D479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611FD-6826-1287-0F79-BD6360B73A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8B4DAF-7668-1C11-F73D-DF2D71C96161}"/>
              </a:ext>
            </a:extLst>
          </p:cNvPr>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131900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AF11-A412-7768-6FBE-DB8D92985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421B4-C672-DD4D-1D87-044B6FBD4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128BC-2DCD-A0A6-6911-F39BF1AB68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16825C-3A61-6C28-A923-5BC4A2582E42}"/>
              </a:ext>
            </a:extLst>
          </p:cNvPr>
          <p:cNvSpPr>
            <a:spLocks noGrp="1"/>
          </p:cNvSpPr>
          <p:nvPr>
            <p:ph type="sldNum" sz="quarter" idx="5"/>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42223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0D729-CFD9-369A-B7F0-44FE185BF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F13CB-2456-BC89-F5B8-5A21FE797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27860-2BF8-B6FF-D5A0-E4EAE00853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0D7347-1A43-62E4-AB7D-E75D46182A46}"/>
              </a:ext>
            </a:extLst>
          </p:cNvPr>
          <p:cNvSpPr>
            <a:spLocks noGrp="1"/>
          </p:cNvSpPr>
          <p:nvPr>
            <p:ph type="sldNum" sz="quarter" idx="5"/>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391967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5E578-DB09-8D4B-E52D-7CF23AE0F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8337E-6E1B-AD8D-4C49-8A595DE78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33FA5-007C-E004-8320-050C6D0114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D5B386-B2F5-6206-65E1-56B4EB26C21D}"/>
              </a:ext>
            </a:extLst>
          </p:cNvPr>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236448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6F86-7C09-1807-5113-EC6C4259E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26FA3DBF-CEF7-B11E-4B9F-6210B07D2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1F83ED3-3DEE-5240-CD0F-7FAA57384119}"/>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5" name="Footer Placeholder 4">
            <a:extLst>
              <a:ext uri="{FF2B5EF4-FFF2-40B4-BE49-F238E27FC236}">
                <a16:creationId xmlns:a16="http://schemas.microsoft.com/office/drawing/2014/main" id="{AE053BDF-04CD-A738-E311-2829C42188A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C7B7BC0-0631-7E7C-6CE3-6F1B3B000ACF}"/>
              </a:ext>
            </a:extLst>
          </p:cNvPr>
          <p:cNvSpPr>
            <a:spLocks noGrp="1"/>
          </p:cNvSpPr>
          <p:nvPr>
            <p:ph type="sldNum" sz="quarter" idx="12"/>
          </p:nvPr>
        </p:nvSpPr>
        <p:spPr/>
        <p:txBody>
          <a:bodyPr/>
          <a:lstStyle/>
          <a:p>
            <a:fld id="{C24FEDDE-3363-4BAB-BF1D-0685EFEAE27F}" type="slidenum">
              <a:rPr lang="en-NZ" smtClean="0"/>
              <a:t>‹#›</a:t>
            </a:fld>
            <a:endParaRPr lang="en-NZ"/>
          </a:p>
        </p:txBody>
      </p:sp>
      <p:sp>
        <p:nvSpPr>
          <p:cNvPr id="7" name="Freeform: Shape 6">
            <a:extLst>
              <a:ext uri="{FF2B5EF4-FFF2-40B4-BE49-F238E27FC236}">
                <a16:creationId xmlns:a16="http://schemas.microsoft.com/office/drawing/2014/main" id="{D8E5CCFC-B389-7770-693D-4A6AD7BF6B4B}"/>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Tree>
    <p:extLst>
      <p:ext uri="{BB962C8B-B14F-4D97-AF65-F5344CB8AC3E}">
        <p14:creationId xmlns:p14="http://schemas.microsoft.com/office/powerpoint/2010/main" val="237930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E35B-735A-D944-E58D-D42A12088C8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B26E2C0-032A-7841-3AE3-DD28981777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0C64C04-C5A6-4E6C-88C1-891C3E914787}"/>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5" name="Footer Placeholder 4">
            <a:extLst>
              <a:ext uri="{FF2B5EF4-FFF2-40B4-BE49-F238E27FC236}">
                <a16:creationId xmlns:a16="http://schemas.microsoft.com/office/drawing/2014/main" id="{1E8F007C-CF6A-EA7C-CC29-21B39DC3160B}"/>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A6D063E3-82C1-4C34-9A1D-513AF70B8DE0}"/>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10306046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AD971-A277-224F-020B-D828E1BEAB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C879AED-380F-29F7-FFA2-D98B51A025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D931188-A86C-9E22-F7CC-AF8862BEAC97}"/>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5" name="Footer Placeholder 4">
            <a:extLst>
              <a:ext uri="{FF2B5EF4-FFF2-40B4-BE49-F238E27FC236}">
                <a16:creationId xmlns:a16="http://schemas.microsoft.com/office/drawing/2014/main" id="{E3F90B89-D6C9-B444-7C6A-6E2C66E991E9}"/>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C88F4CC5-ABA5-1185-FA91-EE3DCA18C3D4}"/>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1145054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2597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7219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26507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811848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160458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282827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1891080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7187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32AE-A99D-C268-D9D7-305401E1FAC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4C39AA2-81D1-DCE7-86DC-2B461E346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B1AA731-B64C-428C-501F-AD78644C9C36}"/>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5" name="Footer Placeholder 4">
            <a:extLst>
              <a:ext uri="{FF2B5EF4-FFF2-40B4-BE49-F238E27FC236}">
                <a16:creationId xmlns:a16="http://schemas.microsoft.com/office/drawing/2014/main" id="{DB8E6BAA-3A6B-65EC-3ADA-CB90047E8852}"/>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37DDCC87-5E0C-0769-FB56-A0D09E40F9CC}"/>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2476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0CF4-91CF-3A8F-6009-3FC47492C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93B63CC-02CB-C51C-7B2B-8172FC525F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33766A-4B15-90BC-8443-46CE7D91844D}"/>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5" name="Footer Placeholder 4">
            <a:extLst>
              <a:ext uri="{FF2B5EF4-FFF2-40B4-BE49-F238E27FC236}">
                <a16:creationId xmlns:a16="http://schemas.microsoft.com/office/drawing/2014/main" id="{516B3455-6DDC-36C0-5184-5C569D67E96C}"/>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2BF1B6D4-2060-246F-C0A9-A8593E26D0C8}"/>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5360635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B8D3-495B-756D-57F0-FBC8C712307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E1304C-9E8F-A048-E8BF-531E36ACFA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2BFCBBD-73A9-AD98-C20A-1C353A3C0F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04F7F6B-0C80-E76A-5C8B-19BEDEE13A69}"/>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6" name="Footer Placeholder 5">
            <a:extLst>
              <a:ext uri="{FF2B5EF4-FFF2-40B4-BE49-F238E27FC236}">
                <a16:creationId xmlns:a16="http://schemas.microsoft.com/office/drawing/2014/main" id="{E77FDC1A-4AF6-C233-BB91-A572E5E1BDD4}"/>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315BC6CF-71C8-69C1-82D2-5295D14DF88F}"/>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8494177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5365-8D29-F2CD-02EB-89415B4A8659}"/>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E017966-F139-3753-E172-F2B32C7EC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31760-8C78-A927-D164-2D0AB8C6A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3AB69D3E-6626-A632-D4EC-ADB107787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CFBCA-1A1B-CD62-07BB-80732F5D3D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58F2CF11-6BE0-6B39-C7DC-F7A779BA0474}"/>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8" name="Footer Placeholder 7">
            <a:extLst>
              <a:ext uri="{FF2B5EF4-FFF2-40B4-BE49-F238E27FC236}">
                <a16:creationId xmlns:a16="http://schemas.microsoft.com/office/drawing/2014/main" id="{A2BA312C-16BA-9CB3-0B6C-BB3808792A3F}"/>
              </a:ext>
            </a:extLst>
          </p:cNvPr>
          <p:cNvSpPr>
            <a:spLocks noGrp="1"/>
          </p:cNvSpPr>
          <p:nvPr>
            <p:ph type="ftr" sz="quarter" idx="11"/>
          </p:nvPr>
        </p:nvSpPr>
        <p:spPr/>
        <p:txBody>
          <a:bodyPr/>
          <a:lstStyle/>
          <a:p>
            <a:endParaRPr lang="en-US" noProof="0"/>
          </a:p>
        </p:txBody>
      </p:sp>
      <p:sp>
        <p:nvSpPr>
          <p:cNvPr id="9" name="Slide Number Placeholder 8">
            <a:extLst>
              <a:ext uri="{FF2B5EF4-FFF2-40B4-BE49-F238E27FC236}">
                <a16:creationId xmlns:a16="http://schemas.microsoft.com/office/drawing/2014/main" id="{EF4ADF68-E011-2B89-CDEE-C5FA6906889F}"/>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8153578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F0ED-718B-38F2-191A-4E3420557A7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43BF8C5-F408-BC80-11D8-8D5FBB25FF68}"/>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4" name="Footer Placeholder 3">
            <a:extLst>
              <a:ext uri="{FF2B5EF4-FFF2-40B4-BE49-F238E27FC236}">
                <a16:creationId xmlns:a16="http://schemas.microsoft.com/office/drawing/2014/main" id="{5D918CD1-9F1D-4028-A727-E683D5059466}"/>
              </a:ext>
            </a:extLst>
          </p:cNvPr>
          <p:cNvSpPr>
            <a:spLocks noGrp="1"/>
          </p:cNvSpPr>
          <p:nvPr>
            <p:ph type="ftr" sz="quarter" idx="11"/>
          </p:nvPr>
        </p:nvSpPr>
        <p:spPr/>
        <p:txBody>
          <a:bodyPr/>
          <a:lstStyle/>
          <a:p>
            <a:endParaRPr lang="en-US" noProof="0"/>
          </a:p>
        </p:txBody>
      </p:sp>
      <p:sp>
        <p:nvSpPr>
          <p:cNvPr id="5" name="Slide Number Placeholder 4">
            <a:extLst>
              <a:ext uri="{FF2B5EF4-FFF2-40B4-BE49-F238E27FC236}">
                <a16:creationId xmlns:a16="http://schemas.microsoft.com/office/drawing/2014/main" id="{2D6454B4-ECA6-B3FE-CC33-4C710B369164}"/>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78024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E7C2B-099D-DA06-82E7-3FA2E8D5CFC2}"/>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3" name="Footer Placeholder 2">
            <a:extLst>
              <a:ext uri="{FF2B5EF4-FFF2-40B4-BE49-F238E27FC236}">
                <a16:creationId xmlns:a16="http://schemas.microsoft.com/office/drawing/2014/main" id="{B896FD13-1463-2E6D-2631-A096DE0AE124}"/>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5CEADCBC-48DC-5E8A-0691-D04FFA4AA444}"/>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62821168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23C1-ED8A-3D23-B982-B95FF6B0E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7B8D1D6-BE13-A32D-50C5-2459C8A58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ED8E36D-33E9-D3D3-5799-18EF403CF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995F4-AE57-20A4-65A1-E3C262B00859}"/>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6" name="Footer Placeholder 5">
            <a:extLst>
              <a:ext uri="{FF2B5EF4-FFF2-40B4-BE49-F238E27FC236}">
                <a16:creationId xmlns:a16="http://schemas.microsoft.com/office/drawing/2014/main" id="{5D3533F2-0A6B-D5CA-C1C0-DB03EE28A0DD}"/>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695D7C86-CE39-191A-489F-DB5D6D712710}"/>
              </a:ext>
            </a:extLst>
          </p:cNvPr>
          <p:cNvSpPr>
            <a:spLocks noGrp="1"/>
          </p:cNvSpPr>
          <p:nvPr>
            <p:ph type="sldNum" sz="quarter" idx="12"/>
          </p:nvPr>
        </p:nvSpPr>
        <p:spPr/>
        <p:txBody>
          <a:bodyPr/>
          <a:lstStyle/>
          <a:p>
            <a:pPr algn="ctr"/>
            <a:fld id="{B67B645E-C5E5-4727-B977-D372A0AA71D9}" type="slidenum">
              <a:rPr lang="en-US" noProof="0" smtClean="0"/>
              <a:pPr algn="ctr"/>
              <a:t>‹#›</a:t>
            </a:fld>
            <a:endParaRPr lang="en-US" noProof="0"/>
          </a:p>
        </p:txBody>
      </p:sp>
      <p:sp>
        <p:nvSpPr>
          <p:cNvPr id="8" name="Freeform: Shape 7">
            <a:extLst>
              <a:ext uri="{FF2B5EF4-FFF2-40B4-BE49-F238E27FC236}">
                <a16:creationId xmlns:a16="http://schemas.microsoft.com/office/drawing/2014/main" id="{1F89D7D2-9AEF-ED14-31FC-C5CC32FDCA64}"/>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9" name="Freeform: Shape 8">
            <a:extLst>
              <a:ext uri="{FF2B5EF4-FFF2-40B4-BE49-F238E27FC236}">
                <a16:creationId xmlns:a16="http://schemas.microsoft.com/office/drawing/2014/main" id="{D0F02CDD-86CD-DA73-4494-5FD171A0ECFB}"/>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Tree>
    <p:extLst>
      <p:ext uri="{BB962C8B-B14F-4D97-AF65-F5344CB8AC3E}">
        <p14:creationId xmlns:p14="http://schemas.microsoft.com/office/powerpoint/2010/main" val="279724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053D-921B-79C0-7C6B-FC31516127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752DE9F-EA66-F443-5066-FAC9AE3480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5B79339A-399D-F769-9BBF-B896F2C05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434C8-353D-FBA2-4A58-8E11433F8F26}"/>
              </a:ext>
            </a:extLst>
          </p:cNvPr>
          <p:cNvSpPr>
            <a:spLocks noGrp="1"/>
          </p:cNvSpPr>
          <p:nvPr>
            <p:ph type="dt" sz="half" idx="10"/>
          </p:nvPr>
        </p:nvSpPr>
        <p:spPr/>
        <p:txBody>
          <a:bodyPr/>
          <a:lstStyle/>
          <a:p>
            <a:fld id="{69AD46C9-4181-4E28-B532-46EFE0480104}" type="datetimeFigureOut">
              <a:rPr lang="en-NZ" smtClean="0"/>
              <a:t>14/05/2025</a:t>
            </a:fld>
            <a:endParaRPr lang="en-NZ"/>
          </a:p>
        </p:txBody>
      </p:sp>
      <p:sp>
        <p:nvSpPr>
          <p:cNvPr id="6" name="Footer Placeholder 5">
            <a:extLst>
              <a:ext uri="{FF2B5EF4-FFF2-40B4-BE49-F238E27FC236}">
                <a16:creationId xmlns:a16="http://schemas.microsoft.com/office/drawing/2014/main" id="{196C274D-D681-0FF6-E7CC-8B366FB9E06C}"/>
              </a:ext>
            </a:extLst>
          </p:cNvPr>
          <p:cNvSpPr>
            <a:spLocks noGrp="1"/>
          </p:cNvSpPr>
          <p:nvPr>
            <p:ph type="ftr" sz="quarter" idx="11"/>
          </p:nvPr>
        </p:nvSpPr>
        <p:spPr/>
        <p:txBody>
          <a:bodyPr/>
          <a:lstStyle/>
          <a:p>
            <a:endParaRPr lang="en-US" noProof="0"/>
          </a:p>
        </p:txBody>
      </p:sp>
      <p:sp>
        <p:nvSpPr>
          <p:cNvPr id="7" name="Slide Number Placeholder 6">
            <a:extLst>
              <a:ext uri="{FF2B5EF4-FFF2-40B4-BE49-F238E27FC236}">
                <a16:creationId xmlns:a16="http://schemas.microsoft.com/office/drawing/2014/main" id="{64A28ACD-AB28-8573-5A4E-5525E4DBDBE7}"/>
              </a:ext>
            </a:extLst>
          </p:cNvPr>
          <p:cNvSpPr>
            <a:spLocks noGrp="1"/>
          </p:cNvSpPr>
          <p:nvPr>
            <p:ph type="sldNum" sz="quarter" idx="12"/>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5186203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78A50-019D-C727-5418-9C0B0C67C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430E397-DDA8-D033-3E63-1AB2428412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9070FD3-53A4-5497-ED97-B955E211B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AD46C9-4181-4E28-B532-46EFE0480104}" type="datetimeFigureOut">
              <a:rPr lang="en-NZ" smtClean="0"/>
              <a:t>14/05/2025</a:t>
            </a:fld>
            <a:endParaRPr lang="en-NZ"/>
          </a:p>
        </p:txBody>
      </p:sp>
      <p:sp>
        <p:nvSpPr>
          <p:cNvPr id="5" name="Footer Placeholder 4">
            <a:extLst>
              <a:ext uri="{FF2B5EF4-FFF2-40B4-BE49-F238E27FC236}">
                <a16:creationId xmlns:a16="http://schemas.microsoft.com/office/drawing/2014/main" id="{1AC92B4E-5DB5-8321-F85D-6EABB778A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noProof="0"/>
          </a:p>
        </p:txBody>
      </p:sp>
      <p:sp>
        <p:nvSpPr>
          <p:cNvPr id="6" name="Slide Number Placeholder 5">
            <a:extLst>
              <a:ext uri="{FF2B5EF4-FFF2-40B4-BE49-F238E27FC236}">
                <a16:creationId xmlns:a16="http://schemas.microsoft.com/office/drawing/2014/main" id="{690DE820-0017-2959-C8CA-9E62BB2CCC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7B645E-C5E5-4727-B977-D372A0AA71D9}" type="slidenum">
              <a:rPr lang="en-US" noProof="0" smtClean="0"/>
              <a:pPr/>
              <a:t>‹#›</a:t>
            </a:fld>
            <a:endParaRPr lang="en-US" noProof="0"/>
          </a:p>
        </p:txBody>
      </p:sp>
      <p:pic>
        <p:nvPicPr>
          <p:cNvPr id="7" name="Picture 6">
            <a:extLst>
              <a:ext uri="{FF2B5EF4-FFF2-40B4-BE49-F238E27FC236}">
                <a16:creationId xmlns:a16="http://schemas.microsoft.com/office/drawing/2014/main" id="{F4F43298-0C82-8B19-DAFA-2CE0828D4739}"/>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22432750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7" r:id="rId14"/>
    <p:sldLayoutId id="2147483698" r:id="rId15"/>
    <p:sldLayoutId id="2147483699" r:id="rId16"/>
    <p:sldLayoutId id="2147483707" r:id="rId17"/>
    <p:sldLayoutId id="2147483710" r:id="rId18"/>
    <p:sldLayoutId id="2147483711" r:id="rId19"/>
    <p:sldLayoutId id="2147483675" r:id="rId20"/>
    <p:sldLayoutId id="2147483650" r:id="rId21"/>
    <p:sldLayoutId id="2147483652" r:id="rId22"/>
    <p:sldLayoutId id="2147483654" r:id="rId23"/>
    <p:sldLayoutId id="2147483655" r:id="rId24"/>
    <p:sldLayoutId id="2147483677" r:id="rId25"/>
    <p:sldLayoutId id="2147483678"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5.jpeg"/><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hyperlink" Target="http://www.pngall.com/valentines-day-heart-png"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healthaction.org.nz"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hyperlink" Target="http://www.intentionalpeersuppor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412090" y="3133725"/>
            <a:ext cx="4858160" cy="2078700"/>
          </a:xfrm>
        </p:spPr>
        <p:txBody>
          <a:bodyPr>
            <a:normAutofit fontScale="90000"/>
          </a:bodyPr>
          <a:lstStyle/>
          <a:p>
            <a:r>
              <a:rPr lang="en-US"/>
              <a:t>Collaboration</a:t>
            </a:r>
            <a:br>
              <a:rPr lang="en-US"/>
            </a:br>
            <a:r>
              <a:rPr lang="en-US"/>
              <a:t>across  agencies : using data and relationships to create new services</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593251" y="5397531"/>
            <a:ext cx="4099187" cy="1048939"/>
          </a:xfrm>
        </p:spPr>
        <p:txBody>
          <a:bodyPr vert="horz" lIns="91440" tIns="45720" rIns="91440" bIns="45720" rtlCol="0" anchor="t">
            <a:noAutofit/>
          </a:bodyPr>
          <a:lstStyle/>
          <a:p>
            <a:pPr algn="l"/>
            <a:r>
              <a:rPr lang="en-US" sz="1400" noProof="1"/>
              <a:t>                               Presenters:</a:t>
            </a:r>
            <a:endParaRPr lang="en-US" sz="1400"/>
          </a:p>
          <a:p>
            <a:pPr algn="l"/>
            <a:r>
              <a:rPr lang="en-US" sz="1400" noProof="1"/>
              <a:t>Marina McNamara &amp;  jennifer Hoolihan</a:t>
            </a:r>
            <a:endParaRPr lang="en-US" sz="1400"/>
          </a:p>
          <a:p>
            <a:pPr algn="ctr"/>
            <a:r>
              <a:rPr lang="en-US" sz="1400" noProof="1"/>
              <a:t>from Health action trust</a:t>
            </a:r>
            <a:endParaRPr lang="en-US" sz="1400"/>
          </a:p>
          <a:p>
            <a:pPr algn="ctr"/>
            <a:endParaRPr lang="en-US" noProof="1"/>
          </a:p>
          <a:p>
            <a:endParaRPr lang="en-US"/>
          </a:p>
        </p:txBody>
      </p:sp>
      <p:pic>
        <p:nvPicPr>
          <p:cNvPr id="19" name="Picture 18" descr="Close up of a person&amp;#39;s fingers&#10;&#10;AI-generated content may be incorrect.">
            <a:extLst>
              <a:ext uri="{FF2B5EF4-FFF2-40B4-BE49-F238E27FC236}">
                <a16:creationId xmlns:a16="http://schemas.microsoft.com/office/drawing/2014/main" id="{34078EE7-7795-549B-6249-F4E4E6DFC187}"/>
              </a:ext>
            </a:extLst>
          </p:cNvPr>
          <p:cNvPicPr>
            <a:picLocks noChangeAspect="1"/>
          </p:cNvPicPr>
          <p:nvPr/>
        </p:nvPicPr>
        <p:blipFill>
          <a:blip r:embed="rId3"/>
          <a:stretch>
            <a:fillRect/>
          </a:stretch>
        </p:blipFill>
        <p:spPr>
          <a:xfrm>
            <a:off x="1422185" y="4178643"/>
            <a:ext cx="4837413" cy="1219201"/>
          </a:xfrm>
          <a:prstGeom prst="rect">
            <a:avLst/>
          </a:prstGeom>
        </p:spPr>
      </p:pic>
      <p:pic>
        <p:nvPicPr>
          <p:cNvPr id="22" name="Picture 21" descr="A logo of a health action trust&#10;&#10;AI-generated content may be incorrect.">
            <a:extLst>
              <a:ext uri="{FF2B5EF4-FFF2-40B4-BE49-F238E27FC236}">
                <a16:creationId xmlns:a16="http://schemas.microsoft.com/office/drawing/2014/main" id="{80FB5E27-ED13-DC8B-E188-72F6E9C7AF03}"/>
              </a:ext>
            </a:extLst>
          </p:cNvPr>
          <p:cNvPicPr>
            <a:picLocks noChangeAspect="1"/>
          </p:cNvPicPr>
          <p:nvPr/>
        </p:nvPicPr>
        <p:blipFill>
          <a:blip r:embed="rId4"/>
          <a:stretch>
            <a:fillRect/>
          </a:stretch>
        </p:blipFill>
        <p:spPr>
          <a:xfrm>
            <a:off x="1885821" y="823913"/>
            <a:ext cx="3384979" cy="3037445"/>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D89B9-7043-E907-B70A-AC529910F12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3DB968A-9288-658D-EEA0-D475716C2395}"/>
              </a:ext>
            </a:extLst>
          </p:cNvPr>
          <p:cNvSpPr>
            <a:spLocks noGrp="1"/>
          </p:cNvSpPr>
          <p:nvPr>
            <p:ph idx="13"/>
          </p:nvPr>
        </p:nvSpPr>
        <p:spPr>
          <a:xfrm>
            <a:off x="206223" y="293511"/>
            <a:ext cx="4444800" cy="6368456"/>
          </a:xfrm>
        </p:spPr>
        <p:txBody>
          <a:bodyPr vert="horz" lIns="91440" tIns="45720" rIns="91440" bIns="45720" rtlCol="0" anchor="t">
            <a:normAutofit/>
          </a:bodyPr>
          <a:lstStyle/>
          <a:p>
            <a:pPr fontAlgn="base">
              <a:buNone/>
            </a:pPr>
            <a:endParaRPr lang="en-US" sz="1800" dirty="0">
              <a:solidFill>
                <a:srgbClr val="242424"/>
              </a:solidFill>
              <a:latin typeface="Calibri"/>
              <a:ea typeface="Times New Roman" panose="02020603050405020304" pitchFamily="18" charset="0"/>
              <a:cs typeface="Calibri"/>
            </a:endParaRPr>
          </a:p>
          <a:p>
            <a:pPr fontAlgn="base">
              <a:buNone/>
            </a:pPr>
            <a:endParaRPr lang="en-US" sz="1800" dirty="0">
              <a:solidFill>
                <a:srgbClr val="242424"/>
              </a:solidFill>
              <a:latin typeface="Calibri"/>
              <a:ea typeface="Times New Roman" panose="02020603050405020304" pitchFamily="18" charset="0"/>
              <a:cs typeface="Calibri"/>
            </a:endParaRPr>
          </a:p>
          <a:p>
            <a:pPr fontAlgn="base">
              <a:buNone/>
            </a:pPr>
            <a:r>
              <a:rPr lang="en-US" sz="1800" b="1" dirty="0">
                <a:solidFill>
                  <a:srgbClr val="242424"/>
                </a:solidFill>
                <a:latin typeface="Calibri"/>
                <a:ea typeface="Times New Roman" panose="02020603050405020304" pitchFamily="18" charset="0"/>
                <a:cs typeface="Calibri"/>
              </a:rPr>
              <a:t>The young people really enjoyed the peer approach</a:t>
            </a:r>
          </a:p>
          <a:p>
            <a:pPr fontAlgn="base">
              <a:buNone/>
            </a:pPr>
            <a:endParaRPr lang="en-US" sz="1800" dirty="0">
              <a:solidFill>
                <a:srgbClr val="242424"/>
              </a:solidFill>
              <a:latin typeface="Calibri"/>
              <a:ea typeface="Times New Roman" panose="02020603050405020304" pitchFamily="18" charset="0"/>
              <a:cs typeface="Calibri"/>
            </a:endParaRPr>
          </a:p>
          <a:p>
            <a:pPr fontAlgn="base">
              <a:buNone/>
            </a:pPr>
            <a:endParaRPr lang="en-US" sz="1800" dirty="0">
              <a:solidFill>
                <a:srgbClr val="242424"/>
              </a:solidFill>
              <a:latin typeface="Calibri"/>
              <a:ea typeface="Times New Roman" panose="02020603050405020304" pitchFamily="18" charset="0"/>
              <a:cs typeface="Calibri"/>
            </a:endParaRPr>
          </a:p>
          <a:p>
            <a:pPr fontAlgn="base">
              <a:buNone/>
            </a:pPr>
            <a:r>
              <a:rPr lang="en-US" sz="1800" dirty="0">
                <a:solidFill>
                  <a:srgbClr val="242424"/>
                </a:solidFill>
                <a:effectLst/>
                <a:latin typeface="Calibri"/>
                <a:ea typeface="Times New Roman" panose="02020603050405020304" pitchFamily="18" charset="0"/>
                <a:cs typeface="Calibri"/>
              </a:rPr>
              <a:t>“</a:t>
            </a:r>
            <a:r>
              <a:rPr lang="en-NZ" sz="1800" dirty="0">
                <a:effectLst/>
                <a:latin typeface="Calibri"/>
                <a:ea typeface="Times New Roman" panose="02020603050405020304" pitchFamily="18" charset="0"/>
                <a:cs typeface="Times New Roman"/>
              </a:rPr>
              <a:t>It's hard to open up to clinicians who expect you to be vulnerable with them when they don't tell you anything about them”</a:t>
            </a:r>
            <a:r>
              <a:rPr lang="en-US" sz="1800" dirty="0">
                <a:solidFill>
                  <a:srgbClr val="242424"/>
                </a:solidFill>
                <a:effectLst/>
                <a:latin typeface="Calibri"/>
                <a:ea typeface="Times New Roman" panose="02020603050405020304" pitchFamily="18" charset="0"/>
                <a:cs typeface="Calibri"/>
              </a:rPr>
              <a:t> </a:t>
            </a:r>
            <a:endParaRPr lang="en-NZ" sz="1800" dirty="0">
              <a:effectLst/>
              <a:latin typeface="Calibri"/>
              <a:ea typeface="Times New Roman" panose="02020603050405020304" pitchFamily="18" charset="0"/>
              <a:cs typeface="Calibri"/>
            </a:endParaRPr>
          </a:p>
          <a:p>
            <a:pPr fontAlgn="base">
              <a:buNone/>
            </a:pPr>
            <a:r>
              <a:rPr lang="en-US" sz="1800" dirty="0">
                <a:solidFill>
                  <a:srgbClr val="242424"/>
                </a:solidFill>
                <a:effectLst/>
                <a:latin typeface="Calibri"/>
                <a:ea typeface="Times New Roman" panose="02020603050405020304" pitchFamily="18" charset="0"/>
                <a:cs typeface="Calibri"/>
              </a:rPr>
              <a:t>“</a:t>
            </a:r>
            <a:r>
              <a:rPr lang="en-NZ" sz="1800" dirty="0">
                <a:effectLst/>
                <a:latin typeface="Calibri"/>
                <a:ea typeface="Times New Roman" panose="02020603050405020304" pitchFamily="18" charset="0"/>
                <a:cs typeface="Times New Roman"/>
              </a:rPr>
              <a:t>It's nice that I don’t have to explain the process to you because you already know”</a:t>
            </a:r>
            <a:r>
              <a:rPr lang="en-US" sz="1800" dirty="0">
                <a:solidFill>
                  <a:srgbClr val="242424"/>
                </a:solidFill>
                <a:effectLst/>
                <a:latin typeface="Calibri"/>
                <a:ea typeface="Times New Roman" panose="02020603050405020304" pitchFamily="18" charset="0"/>
                <a:cs typeface="Calibri"/>
              </a:rPr>
              <a:t> </a:t>
            </a:r>
            <a:endParaRPr lang="en-NZ" sz="1800" dirty="0">
              <a:effectLst/>
              <a:latin typeface="Calibri"/>
              <a:ea typeface="Times New Roman" panose="02020603050405020304" pitchFamily="18" charset="0"/>
              <a:cs typeface="Calibri"/>
            </a:endParaRPr>
          </a:p>
          <a:p>
            <a:pPr fontAlgn="base">
              <a:buNone/>
            </a:pPr>
            <a:r>
              <a:rPr lang="en-US" sz="1800" dirty="0">
                <a:solidFill>
                  <a:srgbClr val="242424"/>
                </a:solidFill>
                <a:effectLst/>
                <a:latin typeface="Calibri"/>
                <a:ea typeface="Times New Roman" panose="02020603050405020304" pitchFamily="18" charset="0"/>
                <a:cs typeface="Calibri"/>
              </a:rPr>
              <a:t>“Clinicians know so much about you before you even meet them, it is weird walking into that” </a:t>
            </a:r>
            <a:endParaRPr lang="en-NZ" sz="1800" dirty="0">
              <a:effectLst/>
              <a:latin typeface="Calibri"/>
              <a:ea typeface="Times New Roman" panose="02020603050405020304" pitchFamily="18" charset="0"/>
              <a:cs typeface="Calibri"/>
            </a:endParaRPr>
          </a:p>
          <a:p>
            <a:pPr marL="0" indent="0" fontAlgn="base">
              <a:buNone/>
            </a:pPr>
            <a:r>
              <a:rPr lang="en-US" sz="1800" dirty="0">
                <a:solidFill>
                  <a:srgbClr val="242424"/>
                </a:solidFill>
                <a:effectLst/>
                <a:latin typeface="Calibri"/>
                <a:ea typeface="Times New Roman" panose="02020603050405020304" pitchFamily="18" charset="0"/>
                <a:cs typeface="Calibri"/>
              </a:rPr>
              <a:t> “It is so hard to navigate the mental health        system, thank you for being a voice on the  other side"- parent of young person.  </a:t>
            </a:r>
            <a:endParaRPr lang="en-NZ" sz="1800" dirty="0">
              <a:effectLst/>
              <a:latin typeface="Calibri"/>
              <a:ea typeface="Times New Roman" panose="02020603050405020304" pitchFamily="18" charset="0"/>
              <a:cs typeface="Calibri"/>
            </a:endParaRPr>
          </a:p>
          <a:p>
            <a:pPr fontAlgn="base">
              <a:buNone/>
            </a:pPr>
            <a:endParaRPr lang="en-US" sz="1800" dirty="0">
              <a:solidFill>
                <a:srgbClr val="242424"/>
              </a:solidFill>
              <a:latin typeface="Aptos" panose="020B0004020202020204" pitchFamily="34" charset="0"/>
              <a:ea typeface="Times New Roman" panose="02020603050405020304" pitchFamily="18" charset="0"/>
            </a:endParaRPr>
          </a:p>
          <a:p>
            <a:pPr fontAlgn="base">
              <a:buNone/>
            </a:pPr>
            <a:endParaRPr lang="en-US" sz="1800" dirty="0">
              <a:solidFill>
                <a:srgbClr val="242424"/>
              </a:solidFill>
              <a:effectLst/>
              <a:latin typeface="Aptos" panose="020B0004020202020204" pitchFamily="34" charset="0"/>
              <a:ea typeface="Times New Roman" panose="02020603050405020304" pitchFamily="18" charset="0"/>
            </a:endParaRPr>
          </a:p>
          <a:p>
            <a:pPr fontAlgn="base">
              <a:buNone/>
            </a:pPr>
            <a:endParaRPr lang="en-US" sz="1800" dirty="0">
              <a:solidFill>
                <a:srgbClr val="242424"/>
              </a:solidFill>
              <a:latin typeface="Aptos" panose="020B0004020202020204" pitchFamily="34" charset="0"/>
              <a:ea typeface="Times New Roman" panose="02020603050405020304" pitchFamily="18" charset="0"/>
            </a:endParaRPr>
          </a:p>
          <a:p>
            <a:pPr fontAlgn="base">
              <a:buNone/>
            </a:pPr>
            <a:endParaRPr lang="en-US" sz="1800" dirty="0">
              <a:solidFill>
                <a:srgbClr val="242424"/>
              </a:solidFill>
              <a:effectLst/>
              <a:latin typeface="Aptos" panose="020B0004020202020204" pitchFamily="34" charset="0"/>
              <a:ea typeface="Times New Roman" panose="02020603050405020304" pitchFamily="18" charset="0"/>
            </a:endParaRPr>
          </a:p>
          <a:p>
            <a:pPr fontAlgn="base">
              <a:buNone/>
            </a:pPr>
            <a:endParaRPr lang="en-US" sz="1800" dirty="0">
              <a:solidFill>
                <a:srgbClr val="242424"/>
              </a:solidFill>
              <a:latin typeface="Aptos" panose="020B0004020202020204" pitchFamily="34" charset="0"/>
              <a:ea typeface="Times New Roman" panose="02020603050405020304" pitchFamily="18" charset="0"/>
            </a:endParaRPr>
          </a:p>
          <a:p>
            <a:pPr fontAlgn="base">
              <a:buNone/>
            </a:pPr>
            <a:endParaRPr lang="en-NZ" sz="1800" dirty="0">
              <a:effectLst/>
              <a:latin typeface="Times New Roman" panose="02020603050405020304" pitchFamily="18" charset="0"/>
              <a:ea typeface="Times New Roman" panose="02020603050405020304" pitchFamily="18" charset="0"/>
            </a:endParaRPr>
          </a:p>
          <a:p>
            <a:endParaRPr lang="en-US" noProof="1"/>
          </a:p>
        </p:txBody>
      </p:sp>
      <p:sp>
        <p:nvSpPr>
          <p:cNvPr id="3" name="Title 2">
            <a:extLst>
              <a:ext uri="{FF2B5EF4-FFF2-40B4-BE49-F238E27FC236}">
                <a16:creationId xmlns:a16="http://schemas.microsoft.com/office/drawing/2014/main" id="{33EEB443-0ABC-D15B-6EBB-01CCDC70FC65}"/>
              </a:ext>
            </a:extLst>
          </p:cNvPr>
          <p:cNvSpPr>
            <a:spLocks noGrp="1"/>
          </p:cNvSpPr>
          <p:nvPr>
            <p:ph type="ctrTitle"/>
          </p:nvPr>
        </p:nvSpPr>
        <p:spPr bwMode="gray"/>
        <p:txBody>
          <a:bodyPr>
            <a:normAutofit fontScale="90000"/>
          </a:bodyPr>
          <a:lstStyle/>
          <a:p>
            <a:br>
              <a:rPr lang="en-US"/>
            </a:br>
            <a:br>
              <a:rPr lang="en-US"/>
            </a:br>
            <a:r>
              <a:rPr lang="en-US"/>
              <a:t>Feedback from the young people</a:t>
            </a:r>
            <a:br>
              <a:rPr lang="en-US"/>
            </a:br>
            <a:r>
              <a:rPr lang="en-US"/>
              <a:t>we have</a:t>
            </a:r>
            <a:br>
              <a:rPr lang="en-US"/>
            </a:br>
            <a:r>
              <a:rPr lang="en-US"/>
              <a:t>supported</a:t>
            </a:r>
          </a:p>
        </p:txBody>
      </p:sp>
      <p:pic>
        <p:nvPicPr>
          <p:cNvPr id="7" name="Picture 6" descr="A group of blue and orange cartoon characters with megaphones over their face&#10;&#10;AI-generated content may be incorrect.">
            <a:extLst>
              <a:ext uri="{FF2B5EF4-FFF2-40B4-BE49-F238E27FC236}">
                <a16:creationId xmlns:a16="http://schemas.microsoft.com/office/drawing/2014/main" id="{690BBD72-0E2A-65B4-08DA-DCD818465C91}"/>
              </a:ext>
            </a:extLst>
          </p:cNvPr>
          <p:cNvPicPr>
            <a:picLocks noChangeAspect="1"/>
          </p:cNvPicPr>
          <p:nvPr/>
        </p:nvPicPr>
        <p:blipFill>
          <a:blip r:embed="rId3"/>
          <a:stretch>
            <a:fillRect/>
          </a:stretch>
        </p:blipFill>
        <p:spPr>
          <a:xfrm>
            <a:off x="6726433" y="2622628"/>
            <a:ext cx="2276032" cy="1624384"/>
          </a:xfrm>
          <a:prstGeom prst="rect">
            <a:avLst/>
          </a:prstGeom>
        </p:spPr>
      </p:pic>
      <p:pic>
        <p:nvPicPr>
          <p:cNvPr id="5" name="Picture 4" descr="A logo of a health action trust&#10;&#10;AI-generated content may be incorrect.">
            <a:extLst>
              <a:ext uri="{FF2B5EF4-FFF2-40B4-BE49-F238E27FC236}">
                <a16:creationId xmlns:a16="http://schemas.microsoft.com/office/drawing/2014/main" id="{79DD0E6D-8A15-E386-BBAF-5A4AB956805B}"/>
              </a:ext>
            </a:extLst>
          </p:cNvPr>
          <p:cNvPicPr>
            <a:picLocks noChangeAspect="1"/>
          </p:cNvPicPr>
          <p:nvPr/>
        </p:nvPicPr>
        <p:blipFill>
          <a:blip r:embed="rId4"/>
          <a:stretch>
            <a:fillRect/>
          </a:stretch>
        </p:blipFill>
        <p:spPr>
          <a:xfrm>
            <a:off x="10537456" y="5828605"/>
            <a:ext cx="1179040" cy="1032047"/>
          </a:xfrm>
          <a:prstGeom prst="rect">
            <a:avLst/>
          </a:prstGeom>
        </p:spPr>
      </p:pic>
    </p:spTree>
    <p:extLst>
      <p:ext uri="{BB962C8B-B14F-4D97-AF65-F5344CB8AC3E}">
        <p14:creationId xmlns:p14="http://schemas.microsoft.com/office/powerpoint/2010/main" val="315355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3BD96-F0CE-B043-F05A-DBACB58E60F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4866468-C866-A5BA-0B31-01AC7A623078}"/>
              </a:ext>
            </a:extLst>
          </p:cNvPr>
          <p:cNvSpPr>
            <a:spLocks noGrp="1"/>
          </p:cNvSpPr>
          <p:nvPr>
            <p:ph idx="13"/>
          </p:nvPr>
        </p:nvSpPr>
        <p:spPr>
          <a:xfrm>
            <a:off x="206223" y="293511"/>
            <a:ext cx="5648539" cy="6434716"/>
          </a:xfrm>
        </p:spPr>
        <p:txBody>
          <a:bodyPr vert="horz" lIns="91440" tIns="45720" rIns="91440" bIns="45720" rtlCol="0" anchor="t">
            <a:normAutofit/>
          </a:bodyPr>
          <a:lstStyle/>
          <a:p>
            <a:pPr fontAlgn="base">
              <a:buNone/>
            </a:pPr>
            <a:endParaRPr lang="en-US" sz="1800">
              <a:solidFill>
                <a:srgbClr val="242424"/>
              </a:solidFill>
              <a:latin typeface="Aptos" panose="020B0004020202020204" pitchFamily="34" charset="0"/>
              <a:ea typeface="Times New Roman" panose="02020603050405020304" pitchFamily="18" charset="0"/>
            </a:endParaRPr>
          </a:p>
          <a:p>
            <a:pPr fontAlgn="base">
              <a:buNone/>
            </a:pPr>
            <a:endParaRPr lang="en-US" sz="1800">
              <a:solidFill>
                <a:srgbClr val="242424"/>
              </a:solidFill>
              <a:effectLst/>
              <a:latin typeface="Calibri"/>
              <a:ea typeface="Times New Roman" panose="02020603050405020304" pitchFamily="18" charset="0"/>
              <a:cs typeface="Calibri"/>
            </a:endParaRPr>
          </a:p>
          <a:p>
            <a:pPr fontAlgn="base">
              <a:buNone/>
            </a:pPr>
            <a:endParaRPr lang="en-US" sz="1800">
              <a:solidFill>
                <a:srgbClr val="242424"/>
              </a:solidFill>
              <a:latin typeface="Calibri"/>
              <a:ea typeface="Times New Roman" panose="02020603050405020304" pitchFamily="18" charset="0"/>
              <a:cs typeface="Calibri"/>
            </a:endParaRPr>
          </a:p>
          <a:p>
            <a:pPr>
              <a:buNone/>
            </a:pPr>
            <a:r>
              <a:rPr lang="en-US" sz="1800">
                <a:solidFill>
                  <a:srgbClr val="242424"/>
                </a:solidFill>
                <a:latin typeface="Calibri"/>
                <a:ea typeface="Calibri"/>
                <a:cs typeface="Calibri"/>
              </a:rPr>
              <a:t>    From the iCAMHS perspective, overall, we feel this has been a success so far. We started with an age of 16+ and from this we saw a small number of referrals. We agreed to drop the age to 14+ we have seen an increase in the demand and referrals have increased.</a:t>
            </a:r>
            <a:endParaRPr lang="en-US">
              <a:latin typeface="Calibri"/>
              <a:ea typeface="Calibri"/>
              <a:cs typeface="Calibri"/>
            </a:endParaRPr>
          </a:p>
          <a:p>
            <a:pPr>
              <a:buNone/>
            </a:pPr>
            <a:endParaRPr lang="en-US">
              <a:latin typeface="Calibri"/>
              <a:ea typeface="Calibri"/>
              <a:cs typeface="Calibri"/>
            </a:endParaRPr>
          </a:p>
          <a:p>
            <a:pPr>
              <a:buNone/>
            </a:pPr>
            <a:r>
              <a:rPr lang="en-US" sz="1800">
                <a:solidFill>
                  <a:srgbClr val="242424"/>
                </a:solidFill>
                <a:latin typeface="Calibri"/>
                <a:ea typeface="Calibri"/>
                <a:cs typeface="Calibri"/>
              </a:rPr>
              <a:t>    The feedback from the youth engaged with Peer support has been positive and has also bridged a gap in communication with the care managers at iCAMHS overseeing their care. This likely would not have happened if we did not have this role. This only improves the patient journey which was the aim of the project.</a:t>
            </a:r>
            <a:endParaRPr lang="en-US">
              <a:latin typeface="Calibri"/>
              <a:ea typeface="Calibri"/>
              <a:cs typeface="Calibri"/>
            </a:endParaRPr>
          </a:p>
          <a:p>
            <a:pPr>
              <a:buNone/>
            </a:pPr>
            <a:endParaRPr lang="en-US" sz="1800">
              <a:solidFill>
                <a:srgbClr val="242424"/>
              </a:solidFill>
              <a:effectLst/>
              <a:latin typeface="Calibri"/>
              <a:ea typeface="Times New Roman" panose="02020603050405020304" pitchFamily="18" charset="0"/>
              <a:cs typeface="Calibri"/>
            </a:endParaRPr>
          </a:p>
          <a:p>
            <a:pPr>
              <a:buNone/>
            </a:pPr>
            <a:r>
              <a:rPr lang="en-US" sz="1800">
                <a:solidFill>
                  <a:srgbClr val="242424"/>
                </a:solidFill>
                <a:latin typeface="Calibri"/>
                <a:ea typeface="Calibri"/>
                <a:cs typeface="Calibri"/>
              </a:rPr>
              <a:t>    This has also connected iCAMHS with Health Action Trust which only enhances the opportunities for youth in our community.</a:t>
            </a:r>
            <a:endParaRPr lang="en-US"/>
          </a:p>
          <a:p>
            <a:pPr>
              <a:buNone/>
            </a:pPr>
            <a:endParaRPr lang="en-US" sz="1800">
              <a:solidFill>
                <a:srgbClr val="242424"/>
              </a:solidFill>
              <a:latin typeface="Aptos" panose="020B0004020202020204" pitchFamily="34" charset="0"/>
              <a:ea typeface="Times New Roman" panose="02020603050405020304" pitchFamily="18" charset="0"/>
            </a:endParaRPr>
          </a:p>
          <a:p>
            <a:pPr fontAlgn="base">
              <a:buNone/>
            </a:pPr>
            <a:endParaRPr lang="en-US" sz="1800">
              <a:solidFill>
                <a:srgbClr val="242424"/>
              </a:solidFill>
              <a:effectLst/>
              <a:latin typeface="Aptos" panose="020B0004020202020204" pitchFamily="34" charset="0"/>
              <a:ea typeface="Times New Roman" panose="02020603050405020304" pitchFamily="18" charset="0"/>
            </a:endParaRPr>
          </a:p>
          <a:p>
            <a:pPr fontAlgn="base">
              <a:buNone/>
            </a:pPr>
            <a:endParaRPr lang="en-US" sz="1800">
              <a:solidFill>
                <a:srgbClr val="242424"/>
              </a:solidFill>
              <a:latin typeface="Aptos" panose="020B0004020202020204" pitchFamily="34" charset="0"/>
              <a:ea typeface="Times New Roman" panose="02020603050405020304" pitchFamily="18" charset="0"/>
            </a:endParaRPr>
          </a:p>
          <a:p>
            <a:pPr fontAlgn="base">
              <a:buNone/>
            </a:pPr>
            <a:endParaRPr lang="en-NZ" sz="1800">
              <a:effectLst/>
              <a:latin typeface="Times New Roman" panose="02020603050405020304" pitchFamily="18" charset="0"/>
              <a:ea typeface="Times New Roman" panose="02020603050405020304" pitchFamily="18" charset="0"/>
            </a:endParaRPr>
          </a:p>
          <a:p>
            <a:endParaRPr lang="en-US" noProof="1"/>
          </a:p>
        </p:txBody>
      </p:sp>
      <p:sp>
        <p:nvSpPr>
          <p:cNvPr id="3" name="Title 2">
            <a:extLst>
              <a:ext uri="{FF2B5EF4-FFF2-40B4-BE49-F238E27FC236}">
                <a16:creationId xmlns:a16="http://schemas.microsoft.com/office/drawing/2014/main" id="{6DECCEFF-E0D5-01A5-3418-EAE8FDA087CD}"/>
              </a:ext>
            </a:extLst>
          </p:cNvPr>
          <p:cNvSpPr>
            <a:spLocks noGrp="1"/>
          </p:cNvSpPr>
          <p:nvPr>
            <p:ph type="ctrTitle"/>
          </p:nvPr>
        </p:nvSpPr>
        <p:spPr bwMode="gray">
          <a:xfrm>
            <a:off x="7632928" y="1713865"/>
            <a:ext cx="3863221" cy="720000"/>
          </a:xfrm>
        </p:spPr>
        <p:txBody>
          <a:bodyPr>
            <a:normAutofit fontScale="90000"/>
          </a:bodyPr>
          <a:lstStyle/>
          <a:p>
            <a:br>
              <a:rPr lang="en-US"/>
            </a:br>
            <a:br>
              <a:rPr lang="en-US"/>
            </a:br>
            <a:r>
              <a:rPr lang="en-US"/>
              <a:t>Feedback from </a:t>
            </a:r>
          </a:p>
        </p:txBody>
      </p:sp>
      <p:sp>
        <p:nvSpPr>
          <p:cNvPr id="4" name="Subtitle 3">
            <a:extLst>
              <a:ext uri="{FF2B5EF4-FFF2-40B4-BE49-F238E27FC236}">
                <a16:creationId xmlns:a16="http://schemas.microsoft.com/office/drawing/2014/main" id="{429D2393-93D5-50D1-EFC5-7B244977692E}"/>
              </a:ext>
            </a:extLst>
          </p:cNvPr>
          <p:cNvSpPr>
            <a:spLocks noGrp="1"/>
          </p:cNvSpPr>
          <p:nvPr>
            <p:ph type="subTitle" idx="1"/>
          </p:nvPr>
        </p:nvSpPr>
        <p:spPr bwMode="gray">
          <a:xfrm>
            <a:off x="7635241" y="3708115"/>
            <a:ext cx="4087450" cy="1415429"/>
          </a:xfrm>
        </p:spPr>
        <p:txBody>
          <a:bodyPr/>
          <a:lstStyle/>
          <a:p>
            <a:r>
              <a:rPr lang="en-US" noProof="1"/>
              <a:t> </a:t>
            </a:r>
          </a:p>
        </p:txBody>
      </p:sp>
      <p:pic>
        <p:nvPicPr>
          <p:cNvPr id="2" name="Picture 1" descr="A close up of a text&#10;&#10;AI-generated content may be incorrect.">
            <a:extLst>
              <a:ext uri="{FF2B5EF4-FFF2-40B4-BE49-F238E27FC236}">
                <a16:creationId xmlns:a16="http://schemas.microsoft.com/office/drawing/2014/main" id="{59F460DF-6B51-2F9E-843D-24FEE5C153DE}"/>
              </a:ext>
            </a:extLst>
          </p:cNvPr>
          <p:cNvPicPr>
            <a:picLocks noChangeAspect="1"/>
          </p:cNvPicPr>
          <p:nvPr/>
        </p:nvPicPr>
        <p:blipFill>
          <a:blip r:embed="rId3"/>
          <a:stretch>
            <a:fillRect/>
          </a:stretch>
        </p:blipFill>
        <p:spPr>
          <a:xfrm>
            <a:off x="6601339" y="2617959"/>
            <a:ext cx="5466321" cy="1179298"/>
          </a:xfrm>
          <a:prstGeom prst="rect">
            <a:avLst/>
          </a:prstGeom>
        </p:spPr>
      </p:pic>
      <p:pic>
        <p:nvPicPr>
          <p:cNvPr id="7" name="Picture 6" descr="A logo of a health action trust&#10;&#10;AI-generated content may be incorrect.">
            <a:extLst>
              <a:ext uri="{FF2B5EF4-FFF2-40B4-BE49-F238E27FC236}">
                <a16:creationId xmlns:a16="http://schemas.microsoft.com/office/drawing/2014/main" id="{323D0338-D685-413B-E4BF-EB0A85CFEE70}"/>
              </a:ext>
            </a:extLst>
          </p:cNvPr>
          <p:cNvPicPr>
            <a:picLocks noChangeAspect="1"/>
          </p:cNvPicPr>
          <p:nvPr/>
        </p:nvPicPr>
        <p:blipFill>
          <a:blip r:embed="rId4"/>
          <a:stretch>
            <a:fillRect/>
          </a:stretch>
        </p:blipFill>
        <p:spPr>
          <a:xfrm>
            <a:off x="10310916" y="5313740"/>
            <a:ext cx="1601229" cy="1423344"/>
          </a:xfrm>
          <a:prstGeom prst="rect">
            <a:avLst/>
          </a:prstGeom>
        </p:spPr>
      </p:pic>
    </p:spTree>
    <p:extLst>
      <p:ext uri="{BB962C8B-B14F-4D97-AF65-F5344CB8AC3E}">
        <p14:creationId xmlns:p14="http://schemas.microsoft.com/office/powerpoint/2010/main" val="356542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B2ACC-EF52-039A-081A-98642E81C96B}"/>
              </a:ext>
            </a:extLst>
          </p:cNvPr>
          <p:cNvSpPr>
            <a:spLocks noGrp="1"/>
          </p:cNvSpPr>
          <p:nvPr>
            <p:ph idx="13"/>
          </p:nvPr>
        </p:nvSpPr>
        <p:spPr>
          <a:xfrm>
            <a:off x="442298" y="1841453"/>
            <a:ext cx="4444800" cy="2728844"/>
          </a:xfrm>
        </p:spPr>
        <p:txBody>
          <a:bodyPr vert="horz" lIns="91440" tIns="45720" rIns="91440" bIns="45720" rtlCol="0" anchor="t">
            <a:noAutofit/>
          </a:bodyPr>
          <a:lstStyle/>
          <a:p>
            <a:r>
              <a:rPr lang="en-GB" sz="1800">
                <a:latin typeface="Calibri"/>
                <a:ea typeface="Calibri"/>
                <a:cs typeface="Calibri"/>
              </a:rPr>
              <a:t>Our community mobile team receive internal referrals from our peer support team in the ED  from </a:t>
            </a:r>
            <a:r>
              <a:rPr lang="en-GB" sz="1800" err="1">
                <a:latin typeface="Calibri"/>
                <a:ea typeface="Calibri"/>
                <a:cs typeface="Calibri"/>
              </a:rPr>
              <a:t>tangata</a:t>
            </a:r>
            <a:r>
              <a:rPr lang="en-GB" sz="1800" dirty="0">
                <a:latin typeface="Calibri"/>
                <a:ea typeface="Calibri"/>
                <a:cs typeface="Calibri"/>
              </a:rPr>
              <a:t> </a:t>
            </a:r>
            <a:r>
              <a:rPr lang="en-GB" sz="1800" err="1">
                <a:latin typeface="Calibri"/>
                <a:ea typeface="Calibri"/>
                <a:cs typeface="Calibri"/>
              </a:rPr>
              <a:t>whaiora</a:t>
            </a:r>
            <a:r>
              <a:rPr lang="en-GB" sz="1800">
                <a:latin typeface="Calibri"/>
                <a:ea typeface="Calibri"/>
                <a:cs typeface="Calibri"/>
              </a:rPr>
              <a:t> who would like support in the community. This took a wee while to get going but since we started this March 2024, we have received 69 referrals to our community team some of which have ongoing support within the community. We hope by offering this support that it may give a wrap around supportive approach reducing the need for admission and supporting holistically to ensure all needs are met and empower them to feel connected with the wider community.</a:t>
            </a:r>
          </a:p>
        </p:txBody>
      </p:sp>
      <p:sp>
        <p:nvSpPr>
          <p:cNvPr id="5" name="Title 4">
            <a:extLst>
              <a:ext uri="{FF2B5EF4-FFF2-40B4-BE49-F238E27FC236}">
                <a16:creationId xmlns:a16="http://schemas.microsoft.com/office/drawing/2014/main" id="{6DD135AD-4B75-6D91-73C8-1429DB87791E}"/>
              </a:ext>
            </a:extLst>
          </p:cNvPr>
          <p:cNvSpPr>
            <a:spLocks noGrp="1"/>
          </p:cNvSpPr>
          <p:nvPr>
            <p:ph type="ctrTitle"/>
          </p:nvPr>
        </p:nvSpPr>
        <p:spPr>
          <a:xfrm>
            <a:off x="538090" y="828299"/>
            <a:ext cx="3863221" cy="720000"/>
          </a:xfrm>
        </p:spPr>
        <p:txBody>
          <a:bodyPr>
            <a:normAutofit fontScale="90000"/>
          </a:bodyPr>
          <a:lstStyle/>
          <a:p>
            <a:br>
              <a:rPr lang="en-GB">
                <a:solidFill>
                  <a:schemeClr val="tx1"/>
                </a:solidFill>
              </a:rPr>
            </a:br>
            <a:r>
              <a:rPr lang="en-GB" sz="2800">
                <a:solidFill>
                  <a:schemeClr val="tx1"/>
                </a:solidFill>
              </a:rPr>
              <a:t>Internal COMPASS Community peer support </a:t>
            </a:r>
            <a:br>
              <a:rPr lang="en-GB" sz="2800"/>
            </a:br>
            <a:r>
              <a:rPr lang="en-GB" sz="2800">
                <a:solidFill>
                  <a:schemeClr val="tx1"/>
                </a:solidFill>
              </a:rPr>
              <a:t>self-referrals</a:t>
            </a:r>
          </a:p>
        </p:txBody>
      </p:sp>
      <p:pic>
        <p:nvPicPr>
          <p:cNvPr id="7" name="Picture 6" descr="A black and white logo&#10;&#10;AI-generated content may be incorrect.">
            <a:extLst>
              <a:ext uri="{FF2B5EF4-FFF2-40B4-BE49-F238E27FC236}">
                <a16:creationId xmlns:a16="http://schemas.microsoft.com/office/drawing/2014/main" id="{4024917E-3F16-7C4A-81E7-04E5CA64821F}"/>
              </a:ext>
            </a:extLst>
          </p:cNvPr>
          <p:cNvPicPr>
            <a:picLocks noChangeAspect="1"/>
          </p:cNvPicPr>
          <p:nvPr/>
        </p:nvPicPr>
        <p:blipFill>
          <a:blip r:embed="rId2"/>
          <a:stretch>
            <a:fillRect/>
          </a:stretch>
        </p:blipFill>
        <p:spPr>
          <a:xfrm>
            <a:off x="8162282" y="2089193"/>
            <a:ext cx="3343275" cy="1114425"/>
          </a:xfrm>
          <a:prstGeom prst="rect">
            <a:avLst/>
          </a:prstGeom>
        </p:spPr>
      </p:pic>
      <p:pic>
        <p:nvPicPr>
          <p:cNvPr id="9" name="Picture 8" descr="A logo of a health action trust&#10;&#10;AI-generated content may be incorrect.">
            <a:extLst>
              <a:ext uri="{FF2B5EF4-FFF2-40B4-BE49-F238E27FC236}">
                <a16:creationId xmlns:a16="http://schemas.microsoft.com/office/drawing/2014/main" id="{51D4B8BA-04A6-A55E-9384-08900E55CB3D}"/>
              </a:ext>
            </a:extLst>
          </p:cNvPr>
          <p:cNvPicPr>
            <a:picLocks noChangeAspect="1"/>
          </p:cNvPicPr>
          <p:nvPr/>
        </p:nvPicPr>
        <p:blipFill>
          <a:blip r:embed="rId3"/>
          <a:stretch>
            <a:fillRect/>
          </a:stretch>
        </p:blipFill>
        <p:spPr>
          <a:xfrm>
            <a:off x="9425349" y="4417875"/>
            <a:ext cx="2558877" cy="2226533"/>
          </a:xfrm>
          <a:prstGeom prst="rect">
            <a:avLst/>
          </a:prstGeom>
        </p:spPr>
      </p:pic>
    </p:spTree>
    <p:extLst>
      <p:ext uri="{BB962C8B-B14F-4D97-AF65-F5344CB8AC3E}">
        <p14:creationId xmlns:p14="http://schemas.microsoft.com/office/powerpoint/2010/main" val="1401408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7EDDEA1-898C-4B9E-891D-BE99BDBE1059}"/>
              </a:ext>
            </a:extLst>
          </p:cNvPr>
          <p:cNvSpPr>
            <a:spLocks noGrp="1"/>
          </p:cNvSpPr>
          <p:nvPr>
            <p:ph type="body" sz="quarter" idx="51"/>
          </p:nvPr>
        </p:nvSpPr>
        <p:spPr>
          <a:xfrm>
            <a:off x="9208612" y="4844432"/>
            <a:ext cx="2015519" cy="378517"/>
          </a:xfrm>
        </p:spPr>
        <p:txBody>
          <a:bodyPr>
            <a:normAutofit/>
          </a:bodyPr>
          <a:lstStyle/>
          <a:p>
            <a:r>
              <a:rPr lang="en-US" err="1"/>
              <a:t>Te</a:t>
            </a:r>
            <a:r>
              <a:rPr lang="en-US"/>
              <a:t> Whare Ma</a:t>
            </a:r>
          </a:p>
        </p:txBody>
      </p:sp>
      <p:sp>
        <p:nvSpPr>
          <p:cNvPr id="3" name="Title 2">
            <a:extLst>
              <a:ext uri="{FF2B5EF4-FFF2-40B4-BE49-F238E27FC236}">
                <a16:creationId xmlns:a16="http://schemas.microsoft.com/office/drawing/2014/main" id="{96D7CEBE-50B8-4649-B7B3-12F0A067544E}"/>
              </a:ext>
            </a:extLst>
          </p:cNvPr>
          <p:cNvSpPr>
            <a:spLocks noGrp="1"/>
          </p:cNvSpPr>
          <p:nvPr>
            <p:ph type="title"/>
          </p:nvPr>
        </p:nvSpPr>
        <p:spPr/>
        <p:txBody>
          <a:bodyPr/>
          <a:lstStyle/>
          <a:p>
            <a:r>
              <a:rPr lang="en-US"/>
              <a:t>Our other collaborations </a:t>
            </a:r>
          </a:p>
        </p:txBody>
      </p:sp>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13</a:t>
            </a:fld>
            <a:endParaRPr lang="en-US"/>
          </a:p>
        </p:txBody>
      </p:sp>
      <p:pic>
        <p:nvPicPr>
          <p:cNvPr id="14" name="Picture 13">
            <a:extLst>
              <a:ext uri="{FF2B5EF4-FFF2-40B4-BE49-F238E27FC236}">
                <a16:creationId xmlns:a16="http://schemas.microsoft.com/office/drawing/2014/main" id="{E14D239E-E752-41C7-FDE5-F20ACB06F3AD}"/>
              </a:ext>
            </a:extLst>
          </p:cNvPr>
          <p:cNvPicPr>
            <a:picLocks noChangeAspect="1"/>
          </p:cNvPicPr>
          <p:nvPr/>
        </p:nvPicPr>
        <p:blipFill>
          <a:blip r:embed="rId3"/>
          <a:stretch>
            <a:fillRect/>
          </a:stretch>
        </p:blipFill>
        <p:spPr>
          <a:xfrm>
            <a:off x="408367" y="4340056"/>
            <a:ext cx="2948351" cy="1103837"/>
          </a:xfrm>
          <a:prstGeom prst="rect">
            <a:avLst/>
          </a:prstGeom>
        </p:spPr>
      </p:pic>
      <p:pic>
        <p:nvPicPr>
          <p:cNvPr id="1026" name="Picture 2" descr="Tahunanui Community Hub logo">
            <a:extLst>
              <a:ext uri="{FF2B5EF4-FFF2-40B4-BE49-F238E27FC236}">
                <a16:creationId xmlns:a16="http://schemas.microsoft.com/office/drawing/2014/main" id="{F7136DE3-6EF9-F0DF-9F33-0FA09957B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56" y="2491832"/>
            <a:ext cx="3810000" cy="1483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CDA0D1E-4972-352D-F896-973167239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202" y="2882488"/>
            <a:ext cx="3571875" cy="1046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C6A2A8C-F062-3ABC-EB39-CD1B008E91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7247" y="2489102"/>
            <a:ext cx="2596564" cy="23323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5C743EFB-4AD6-37F1-AD4F-07B5C4407D1B}"/>
              </a:ext>
            </a:extLst>
          </p:cNvPr>
          <p:cNvPicPr>
            <a:picLocks noChangeAspect="1"/>
          </p:cNvPicPr>
          <p:nvPr/>
        </p:nvPicPr>
        <p:blipFill>
          <a:blip r:embed="rId7"/>
          <a:stretch>
            <a:fillRect/>
          </a:stretch>
        </p:blipFill>
        <p:spPr>
          <a:xfrm>
            <a:off x="1883223" y="5661133"/>
            <a:ext cx="8668960" cy="771633"/>
          </a:xfrm>
          <a:prstGeom prst="rect">
            <a:avLst/>
          </a:prstGeom>
        </p:spPr>
      </p:pic>
      <p:pic>
        <p:nvPicPr>
          <p:cNvPr id="29" name="Picture 28">
            <a:extLst>
              <a:ext uri="{FF2B5EF4-FFF2-40B4-BE49-F238E27FC236}">
                <a16:creationId xmlns:a16="http://schemas.microsoft.com/office/drawing/2014/main" id="{285559D7-61ED-4F4C-C5FF-8A2B4D20FCEC}"/>
              </a:ext>
            </a:extLst>
          </p:cNvPr>
          <p:cNvPicPr>
            <a:picLocks noChangeAspect="1"/>
          </p:cNvPicPr>
          <p:nvPr/>
        </p:nvPicPr>
        <p:blipFill>
          <a:blip r:embed="rId8"/>
          <a:stretch>
            <a:fillRect/>
          </a:stretch>
        </p:blipFill>
        <p:spPr>
          <a:xfrm>
            <a:off x="3960506" y="4337135"/>
            <a:ext cx="4191585" cy="1019317"/>
          </a:xfrm>
          <a:prstGeom prst="rect">
            <a:avLst/>
          </a:prstGeom>
        </p:spPr>
      </p:pic>
      <p:pic>
        <p:nvPicPr>
          <p:cNvPr id="4" name="Picture 3" descr="A logo of a health action trust&#10;&#10;AI-generated content may be incorrect.">
            <a:extLst>
              <a:ext uri="{FF2B5EF4-FFF2-40B4-BE49-F238E27FC236}">
                <a16:creationId xmlns:a16="http://schemas.microsoft.com/office/drawing/2014/main" id="{410FC0B6-652F-A1B8-12A5-E44321C5D3D9}"/>
              </a:ext>
            </a:extLst>
          </p:cNvPr>
          <p:cNvPicPr>
            <a:picLocks noChangeAspect="1"/>
          </p:cNvPicPr>
          <p:nvPr/>
        </p:nvPicPr>
        <p:blipFill>
          <a:blip r:embed="rId9"/>
          <a:stretch>
            <a:fillRect/>
          </a:stretch>
        </p:blipFill>
        <p:spPr>
          <a:xfrm>
            <a:off x="10691915" y="5694740"/>
            <a:ext cx="1055474" cy="1032046"/>
          </a:xfrm>
          <a:prstGeom prst="rect">
            <a:avLst/>
          </a:prstGeom>
        </p:spPr>
      </p:pic>
      <p:pic>
        <p:nvPicPr>
          <p:cNvPr id="2" name="Picture 1" descr="A close up of a logo&#10;&#10;AI-generated content may be incorrect.">
            <a:extLst>
              <a:ext uri="{FF2B5EF4-FFF2-40B4-BE49-F238E27FC236}">
                <a16:creationId xmlns:a16="http://schemas.microsoft.com/office/drawing/2014/main" id="{BDA3E10B-5386-A234-3963-A79305DF43E1}"/>
              </a:ext>
            </a:extLst>
          </p:cNvPr>
          <p:cNvPicPr>
            <a:picLocks noChangeAspect="1"/>
          </p:cNvPicPr>
          <p:nvPr/>
        </p:nvPicPr>
        <p:blipFill>
          <a:blip r:embed="rId10"/>
          <a:stretch>
            <a:fillRect/>
          </a:stretch>
        </p:blipFill>
        <p:spPr>
          <a:xfrm>
            <a:off x="709767" y="1625411"/>
            <a:ext cx="3368351" cy="828675"/>
          </a:xfrm>
          <a:prstGeom prst="rect">
            <a:avLst/>
          </a:prstGeom>
        </p:spPr>
      </p:pic>
      <p:pic>
        <p:nvPicPr>
          <p:cNvPr id="6" name="Picture 5">
            <a:extLst>
              <a:ext uri="{FF2B5EF4-FFF2-40B4-BE49-F238E27FC236}">
                <a16:creationId xmlns:a16="http://schemas.microsoft.com/office/drawing/2014/main" id="{F534E9E9-672F-5548-0D0F-BCCE47D8C2CB}"/>
              </a:ext>
            </a:extLst>
          </p:cNvPr>
          <p:cNvPicPr>
            <a:picLocks noChangeAspect="1"/>
          </p:cNvPicPr>
          <p:nvPr/>
        </p:nvPicPr>
        <p:blipFill>
          <a:blip r:embed="rId11"/>
          <a:stretch>
            <a:fillRect/>
          </a:stretch>
        </p:blipFill>
        <p:spPr>
          <a:xfrm>
            <a:off x="8259663" y="463251"/>
            <a:ext cx="3734321" cy="1371791"/>
          </a:xfrm>
          <a:prstGeom prst="rect">
            <a:avLst/>
          </a:prstGeom>
        </p:spPr>
      </p:pic>
      <p:pic>
        <p:nvPicPr>
          <p:cNvPr id="8" name="Picture 7">
            <a:extLst>
              <a:ext uri="{FF2B5EF4-FFF2-40B4-BE49-F238E27FC236}">
                <a16:creationId xmlns:a16="http://schemas.microsoft.com/office/drawing/2014/main" id="{A57CA4DF-B27C-2D59-C2C9-8BE3372EC2CC}"/>
              </a:ext>
            </a:extLst>
          </p:cNvPr>
          <p:cNvPicPr>
            <a:picLocks noChangeAspect="1"/>
          </p:cNvPicPr>
          <p:nvPr/>
        </p:nvPicPr>
        <p:blipFill>
          <a:blip r:embed="rId12"/>
          <a:stretch>
            <a:fillRect/>
          </a:stretch>
        </p:blipFill>
        <p:spPr>
          <a:xfrm>
            <a:off x="5684971" y="1497126"/>
            <a:ext cx="1505160" cy="1181265"/>
          </a:xfrm>
          <a:prstGeom prst="rect">
            <a:avLst/>
          </a:prstGeom>
        </p:spPr>
      </p:pic>
    </p:spTree>
    <p:extLst>
      <p:ext uri="{BB962C8B-B14F-4D97-AF65-F5344CB8AC3E}">
        <p14:creationId xmlns:p14="http://schemas.microsoft.com/office/powerpoint/2010/main" val="21425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432001" y="508000"/>
            <a:ext cx="4444800" cy="5895216"/>
          </a:xfrm>
        </p:spPr>
        <p:txBody>
          <a:bodyPr vert="horz" lIns="91440" tIns="45720" rIns="91440" bIns="45720" rtlCol="0" anchor="t">
            <a:normAutofit/>
          </a:bodyPr>
          <a:lstStyle/>
          <a:p>
            <a:pPr marL="0" indent="0">
              <a:buNone/>
            </a:pPr>
            <a:endParaRPr lang="en-US" sz="2400" noProof="1">
              <a:latin typeface="Calibri"/>
              <a:ea typeface="Calibri"/>
              <a:cs typeface="Calibri"/>
            </a:endParaRPr>
          </a:p>
          <a:p>
            <a:pPr marL="0" indent="0">
              <a:buNone/>
            </a:pPr>
            <a:r>
              <a:rPr lang="en-US" sz="2400" noProof="1">
                <a:latin typeface="Calibri"/>
                <a:ea typeface="Calibri"/>
                <a:cs typeface="Calibri"/>
              </a:rPr>
              <a:t>So many of us out there working in NGOs get protective of the work that we are doing. </a:t>
            </a:r>
          </a:p>
          <a:p>
            <a:pPr marL="0" indent="0">
              <a:buNone/>
            </a:pPr>
            <a:endParaRPr lang="en-US" sz="2400" noProof="1">
              <a:latin typeface="Calibri"/>
              <a:ea typeface="Calibri"/>
              <a:cs typeface="Calibri"/>
            </a:endParaRPr>
          </a:p>
          <a:p>
            <a:pPr marL="0" indent="0">
              <a:buNone/>
            </a:pPr>
            <a:r>
              <a:rPr lang="en-US" sz="2400" noProof="1">
                <a:latin typeface="Calibri"/>
                <a:ea typeface="Calibri"/>
                <a:cs typeface="Calibri"/>
              </a:rPr>
              <a:t>We are all scrambling for the same funding, which can lead to patch guarding.</a:t>
            </a:r>
            <a:endParaRPr lang="en-US"/>
          </a:p>
          <a:p>
            <a:pPr marL="0" indent="0">
              <a:buNone/>
            </a:pPr>
            <a:endParaRPr lang="en-US" sz="2400" noProof="1">
              <a:latin typeface="Calibri"/>
              <a:ea typeface="Calibri"/>
              <a:cs typeface="Calibri"/>
            </a:endParaRPr>
          </a:p>
          <a:p>
            <a:pPr marL="0" indent="0">
              <a:buNone/>
            </a:pPr>
            <a:r>
              <a:rPr lang="en-US" sz="2400" noProof="1">
                <a:latin typeface="Calibri"/>
                <a:ea typeface="Calibri"/>
                <a:cs typeface="Calibri"/>
              </a:rPr>
              <a:t>Its tough place out there, when we let go of control and truly work together, we can inspire and create support for more people. Together we are stronger.</a:t>
            </a:r>
            <a:endParaRPr lang="en-US"/>
          </a:p>
          <a:p>
            <a:pPr marL="0" indent="0">
              <a:buNone/>
            </a:pPr>
            <a:endParaRPr lang="en-US" sz="2400" noProof="1">
              <a:latin typeface="Calibri"/>
              <a:ea typeface="Calibri"/>
              <a:cs typeface="Calibri"/>
            </a:endParaRPr>
          </a:p>
        </p:txBody>
      </p:sp>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gray">
          <a:xfrm>
            <a:off x="7130599" y="1117965"/>
            <a:ext cx="3863221" cy="720000"/>
          </a:xfrm>
        </p:spPr>
        <p:txBody>
          <a:bodyPr/>
          <a:lstStyle/>
          <a:p>
            <a:r>
              <a:rPr lang="en-US"/>
              <a:t>Summary</a:t>
            </a:r>
          </a:p>
        </p:txBody>
      </p:sp>
      <p:pic>
        <p:nvPicPr>
          <p:cNvPr id="8" name="Picture 7" descr="A logo of a health action trust&#10;&#10;AI-generated content may be incorrect.">
            <a:extLst>
              <a:ext uri="{FF2B5EF4-FFF2-40B4-BE49-F238E27FC236}">
                <a16:creationId xmlns:a16="http://schemas.microsoft.com/office/drawing/2014/main" id="{C79A3F6A-6589-B6A5-102A-F68865AC0323}"/>
              </a:ext>
            </a:extLst>
          </p:cNvPr>
          <p:cNvPicPr>
            <a:picLocks noChangeAspect="1"/>
          </p:cNvPicPr>
          <p:nvPr/>
        </p:nvPicPr>
        <p:blipFill>
          <a:blip r:embed="rId3"/>
          <a:stretch>
            <a:fillRect/>
          </a:stretch>
        </p:blipFill>
        <p:spPr>
          <a:xfrm>
            <a:off x="10691915" y="5663848"/>
            <a:ext cx="1179040" cy="1032047"/>
          </a:xfrm>
          <a:prstGeom prst="rect">
            <a:avLst/>
          </a:prstGeom>
        </p:spPr>
      </p:pic>
      <p:pic>
        <p:nvPicPr>
          <p:cNvPr id="12" name="Picture Placeholder 11" descr="A logo with people holding hands&#10;&#10;AI-generated content may be incorrect.">
            <a:extLst>
              <a:ext uri="{FF2B5EF4-FFF2-40B4-BE49-F238E27FC236}">
                <a16:creationId xmlns:a16="http://schemas.microsoft.com/office/drawing/2014/main" id="{FA32C3EF-FA47-4345-2B8A-942822A60B01}"/>
              </a:ext>
            </a:extLst>
          </p:cNvPr>
          <p:cNvPicPr>
            <a:picLocks noGrp="1" noChangeAspect="1"/>
          </p:cNvPicPr>
          <p:nvPr>
            <p:ph type="pic" sz="quarter" idx="10"/>
          </p:nvPr>
        </p:nvPicPr>
        <p:blipFill>
          <a:blip r:embed="rId4"/>
          <a:srcRect l="6501" r="6501"/>
          <a:stretch/>
        </p:blipFill>
        <p:spPr>
          <a:xfrm>
            <a:off x="8152531" y="2062835"/>
            <a:ext cx="3124200" cy="2781300"/>
          </a:xfrm>
        </p:spPr>
      </p:pic>
    </p:spTree>
    <p:extLst>
      <p:ext uri="{BB962C8B-B14F-4D97-AF65-F5344CB8AC3E}">
        <p14:creationId xmlns:p14="http://schemas.microsoft.com/office/powerpoint/2010/main" val="319024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6904492" y="1064409"/>
            <a:ext cx="4186175" cy="904808"/>
          </a:xfrm>
        </p:spPr>
        <p:txBody>
          <a:bodyPr/>
          <a:lstStyle/>
          <a:p>
            <a:r>
              <a:rPr lang="en-US"/>
              <a:t>Thank You</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a:xfrm>
            <a:off x="293511" y="1279612"/>
            <a:ext cx="5777012" cy="4908072"/>
          </a:xfrm>
        </p:spPr>
        <p:txBody>
          <a:bodyPr vert="horz" lIns="91440" tIns="45720" rIns="91440" bIns="45720" rtlCol="0" anchor="t">
            <a:normAutofit/>
          </a:bodyPr>
          <a:lstStyle/>
          <a:p>
            <a:r>
              <a:rPr lang="en-US" sz="1800" dirty="0">
                <a:latin typeface="Calibri"/>
                <a:ea typeface="Calibri"/>
                <a:cs typeface="Calibri"/>
              </a:rPr>
              <a:t>A big thank you to Susan Murray ,Emma Erikson from </a:t>
            </a:r>
            <a:r>
              <a:rPr lang="en-US" sz="1800" dirty="0" err="1">
                <a:latin typeface="Calibri"/>
                <a:ea typeface="Calibri"/>
                <a:cs typeface="Calibri"/>
              </a:rPr>
              <a:t>iCAMHS</a:t>
            </a:r>
            <a:r>
              <a:rPr lang="en-US" sz="1800" dirty="0">
                <a:latin typeface="Calibri"/>
                <a:ea typeface="Calibri"/>
                <a:cs typeface="Calibri"/>
              </a:rPr>
              <a:t> Nelson for going out on a limb and trying something new and different, and the team for promoting our services and sending through referrals.</a:t>
            </a:r>
          </a:p>
          <a:p>
            <a:endParaRPr lang="en-US" sz="1800" dirty="0">
              <a:latin typeface="Calibri"/>
              <a:ea typeface="Calibri"/>
              <a:cs typeface="Calibri"/>
            </a:endParaRPr>
          </a:p>
          <a:p>
            <a:r>
              <a:rPr lang="en-US" sz="1800" dirty="0">
                <a:latin typeface="Calibri"/>
                <a:ea typeface="Calibri"/>
                <a:cs typeface="Calibri"/>
              </a:rPr>
              <a:t>A massive thank you to Stacey Limmer our contracts manager who was able to make changes at lightning speed</a:t>
            </a:r>
          </a:p>
          <a:p>
            <a:endParaRPr lang="en-US" sz="1800" dirty="0">
              <a:latin typeface="Calibri"/>
              <a:ea typeface="Calibri"/>
              <a:cs typeface="Calibri"/>
            </a:endParaRPr>
          </a:p>
          <a:p>
            <a:r>
              <a:rPr lang="en-US" sz="1800" dirty="0">
                <a:latin typeface="Calibri"/>
                <a:ea typeface="Calibri"/>
                <a:cs typeface="Calibri"/>
              </a:rPr>
              <a:t>Shout out to </a:t>
            </a:r>
            <a:r>
              <a:rPr lang="en-US" sz="1800" dirty="0" err="1">
                <a:latin typeface="Calibri"/>
                <a:ea typeface="Calibri"/>
                <a:cs typeface="Calibri"/>
              </a:rPr>
              <a:t>KhinKhin</a:t>
            </a:r>
            <a:r>
              <a:rPr lang="en-US" sz="1800" dirty="0">
                <a:latin typeface="Calibri"/>
                <a:ea typeface="Calibri"/>
                <a:cs typeface="Calibri"/>
              </a:rPr>
              <a:t> Maung our peer support worker who blazed the trail with this new initiative and poured her heart and soul into it</a:t>
            </a:r>
          </a:p>
          <a:p>
            <a:endParaRPr lang="en-US" sz="1800" dirty="0">
              <a:latin typeface="Calibri"/>
              <a:ea typeface="Calibri"/>
              <a:cs typeface="Calibri"/>
            </a:endParaRPr>
          </a:p>
          <a:p>
            <a:r>
              <a:rPr lang="en-US" sz="1800" dirty="0">
                <a:latin typeface="Calibri"/>
                <a:ea typeface="Calibri"/>
                <a:cs typeface="Calibri"/>
              </a:rPr>
              <a:t>Thank you Health Trust management for allowing us to think outside the box ,go for it and make it happen!</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a:xfrm>
            <a:off x="6987014" y="4398821"/>
            <a:ext cx="4305582" cy="773140"/>
          </a:xfrm>
        </p:spPr>
        <p:txBody>
          <a:bodyPr>
            <a:noAutofit/>
          </a:bodyPr>
          <a:lstStyle/>
          <a:p>
            <a:r>
              <a:rPr lang="en-US" sz="5400"/>
              <a:t>Questions?</a:t>
            </a:r>
          </a:p>
        </p:txBody>
      </p:sp>
      <p:pic>
        <p:nvPicPr>
          <p:cNvPr id="6" name="Picture 5" descr="A logo of a health action trust&#10;&#10;AI-generated content may be incorrect.">
            <a:extLst>
              <a:ext uri="{FF2B5EF4-FFF2-40B4-BE49-F238E27FC236}">
                <a16:creationId xmlns:a16="http://schemas.microsoft.com/office/drawing/2014/main" id="{7E8F1DC5-A027-A8C0-9687-7B1CDA7E9E40}"/>
              </a:ext>
            </a:extLst>
          </p:cNvPr>
          <p:cNvPicPr>
            <a:picLocks noChangeAspect="1"/>
          </p:cNvPicPr>
          <p:nvPr/>
        </p:nvPicPr>
        <p:blipFill>
          <a:blip r:embed="rId3"/>
          <a:stretch>
            <a:fillRect/>
          </a:stretch>
        </p:blipFill>
        <p:spPr>
          <a:xfrm>
            <a:off x="10702213" y="5674146"/>
            <a:ext cx="1179040" cy="1032047"/>
          </a:xfrm>
          <a:prstGeom prst="rect">
            <a:avLst/>
          </a:prstGeom>
        </p:spPr>
      </p:pic>
      <p:pic>
        <p:nvPicPr>
          <p:cNvPr id="9" name="Picture 8" descr="A couple of red hearts&#10;&#10;AI-generated content may be incorrect.">
            <a:extLst>
              <a:ext uri="{FF2B5EF4-FFF2-40B4-BE49-F238E27FC236}">
                <a16:creationId xmlns:a16="http://schemas.microsoft.com/office/drawing/2014/main" id="{F0779B9A-C3BA-7F34-A916-A6FC095E979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95303" y="2124481"/>
            <a:ext cx="2900358" cy="2271466"/>
          </a:xfrm>
          <a:prstGeom prst="rect">
            <a:avLst/>
          </a:prstGeom>
        </p:spPr>
      </p:pic>
      <p:sp>
        <p:nvSpPr>
          <p:cNvPr id="10" name="TextBox 9">
            <a:extLst>
              <a:ext uri="{FF2B5EF4-FFF2-40B4-BE49-F238E27FC236}">
                <a16:creationId xmlns:a16="http://schemas.microsoft.com/office/drawing/2014/main" id="{F4E4C776-E712-137C-B60D-1A97E3EB085A}"/>
              </a:ext>
            </a:extLst>
          </p:cNvPr>
          <p:cNvSpPr txBox="1"/>
          <p:nvPr/>
        </p:nvSpPr>
        <p:spPr>
          <a:xfrm>
            <a:off x="6485238" y="6957883"/>
            <a:ext cx="4030363" cy="163041"/>
          </a:xfrm>
          <a:prstGeom prst="rect">
            <a:avLst/>
          </a:prstGeom>
        </p:spPr>
        <p:txBody>
          <a:bodyPr>
            <a:normAutofit fontScale="25000" lnSpcReduction="20000"/>
          </a:bodyPr>
          <a:lstStyle/>
          <a:p>
            <a:r>
              <a:rPr lang="en-US"/>
              <a:t>ThePhoto by PhotoAuthor is licensed under CCYYSA.</a:t>
            </a:r>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432001" y="1738489"/>
            <a:ext cx="4444800" cy="4664727"/>
          </a:xfrm>
        </p:spPr>
        <p:txBody>
          <a:bodyPr vert="horz" lIns="91440" tIns="45720" rIns="91440" bIns="45720" rtlCol="0" anchor="t">
            <a:normAutofit fontScale="92500" lnSpcReduction="20000"/>
          </a:bodyPr>
          <a:lstStyle/>
          <a:p>
            <a:r>
              <a:rPr lang="en-US" noProof="1">
                <a:latin typeface="Calibri"/>
                <a:ea typeface="Calibri"/>
                <a:cs typeface="Calibri"/>
              </a:rPr>
              <a:t>Working in health promotion and peer support for close to 40 years</a:t>
            </a:r>
          </a:p>
          <a:p>
            <a:r>
              <a:rPr lang="en-US" noProof="1">
                <a:latin typeface="Calibri"/>
                <a:ea typeface="Calibri"/>
                <a:cs typeface="Calibri"/>
              </a:rPr>
              <a:t>Many of our services have been first of   their kind in Aotearoa</a:t>
            </a:r>
          </a:p>
          <a:p>
            <a:r>
              <a:rPr lang="en-US" noProof="1">
                <a:latin typeface="Calibri"/>
                <a:ea typeface="Calibri"/>
                <a:cs typeface="Calibri"/>
              </a:rPr>
              <a:t>COMPASS Community Peer Support and Advocacy</a:t>
            </a:r>
          </a:p>
          <a:p>
            <a:r>
              <a:rPr lang="en-US" noProof="1">
                <a:latin typeface="Calibri"/>
                <a:ea typeface="Calibri"/>
                <a:cs typeface="Calibri"/>
              </a:rPr>
              <a:t>Nikau Hauora Hub</a:t>
            </a:r>
          </a:p>
          <a:p>
            <a:r>
              <a:rPr lang="en-US" noProof="1">
                <a:latin typeface="Calibri"/>
                <a:ea typeface="Calibri"/>
                <a:cs typeface="Calibri"/>
              </a:rPr>
              <a:t>Kotuku Crisis Respite</a:t>
            </a:r>
          </a:p>
          <a:p>
            <a:r>
              <a:rPr lang="en-US" noProof="1">
                <a:latin typeface="Calibri"/>
                <a:ea typeface="Calibri"/>
                <a:cs typeface="Calibri"/>
              </a:rPr>
              <a:t>Emergency Department Peer Support</a:t>
            </a:r>
          </a:p>
          <a:p>
            <a:r>
              <a:rPr lang="en-US" noProof="1">
                <a:latin typeface="Calibri"/>
                <a:ea typeface="Calibri"/>
                <a:cs typeface="Calibri"/>
              </a:rPr>
              <a:t>Youth Wellbeing Service</a:t>
            </a:r>
          </a:p>
        </p:txBody>
      </p:sp>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2237145" y="467892"/>
            <a:ext cx="3863221" cy="720000"/>
          </a:xfrm>
        </p:spPr>
        <p:txBody>
          <a:bodyPr/>
          <a:lstStyle/>
          <a:p>
            <a:r>
              <a:rPr lang="en-US" b="1">
                <a:solidFill>
                  <a:schemeClr val="accent6">
                    <a:lumMod val="76000"/>
                  </a:schemeClr>
                </a:solidFill>
              </a:rPr>
              <a:t>About Us</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346917" y="1030818"/>
            <a:ext cx="4087450" cy="1415429"/>
          </a:xfrm>
        </p:spPr>
        <p:txBody>
          <a:bodyPr/>
          <a:lstStyle/>
          <a:p>
            <a:r>
              <a:rPr lang="en-US" noProof="1"/>
              <a:t>HEALTH ACTION TRUST </a:t>
            </a:r>
          </a:p>
        </p:txBody>
      </p:sp>
      <p:pic>
        <p:nvPicPr>
          <p:cNvPr id="2" name="Picture 1" descr="A logo of a health action trust&#10;&#10;AI-generated content may be incorrect.">
            <a:extLst>
              <a:ext uri="{FF2B5EF4-FFF2-40B4-BE49-F238E27FC236}">
                <a16:creationId xmlns:a16="http://schemas.microsoft.com/office/drawing/2014/main" id="{1467992D-1673-6C8A-D1BF-C795DE279C25}"/>
              </a:ext>
            </a:extLst>
          </p:cNvPr>
          <p:cNvPicPr>
            <a:picLocks noChangeAspect="1"/>
          </p:cNvPicPr>
          <p:nvPr/>
        </p:nvPicPr>
        <p:blipFill>
          <a:blip r:embed="rId3"/>
          <a:stretch>
            <a:fillRect/>
          </a:stretch>
        </p:blipFill>
        <p:spPr>
          <a:xfrm>
            <a:off x="8950926" y="1718491"/>
            <a:ext cx="2095500" cy="1876425"/>
          </a:xfrm>
          <a:prstGeom prst="rect">
            <a:avLst/>
          </a:prstGeom>
        </p:spPr>
      </p:pic>
      <p:sp>
        <p:nvSpPr>
          <p:cNvPr id="5" name="TextBox 4">
            <a:extLst>
              <a:ext uri="{FF2B5EF4-FFF2-40B4-BE49-F238E27FC236}">
                <a16:creationId xmlns:a16="http://schemas.microsoft.com/office/drawing/2014/main" id="{0C03059A-04B4-AE0F-FE9E-9E557B28ADFD}"/>
              </a:ext>
            </a:extLst>
          </p:cNvPr>
          <p:cNvSpPr txBox="1"/>
          <p:nvPr/>
        </p:nvSpPr>
        <p:spPr>
          <a:xfrm>
            <a:off x="8689009" y="40728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hlinkClick r:id="rId4">
                  <a:extLst>
                    <a:ext uri="{A12FA001-AC4F-418D-AE19-62706E023703}">
                      <ahyp:hlinkClr xmlns:ahyp="http://schemas.microsoft.com/office/drawing/2018/hyperlinkcolor" val="tx"/>
                    </a:ext>
                  </a:extLst>
                </a:hlinkClick>
              </a:rPr>
              <a:t>www.healthaction.org.nz</a:t>
            </a:r>
            <a:r>
              <a:rPr lang="en-US">
                <a:solidFill>
                  <a:schemeClr val="bg1"/>
                </a:solidFill>
              </a:rPr>
              <a:t> </a:t>
            </a:r>
          </a:p>
        </p:txBody>
      </p:sp>
      <p:pic>
        <p:nvPicPr>
          <p:cNvPr id="8" name="Picture 7" descr="A logo of a health action trust&#10;&#10;AI-generated content may be incorrect.">
            <a:extLst>
              <a:ext uri="{FF2B5EF4-FFF2-40B4-BE49-F238E27FC236}">
                <a16:creationId xmlns:a16="http://schemas.microsoft.com/office/drawing/2014/main" id="{CE64D78C-44E3-433A-52AB-FC6F4B379F59}"/>
              </a:ext>
            </a:extLst>
          </p:cNvPr>
          <p:cNvPicPr>
            <a:picLocks noChangeAspect="1"/>
          </p:cNvPicPr>
          <p:nvPr/>
        </p:nvPicPr>
        <p:blipFill>
          <a:blip r:embed="rId3"/>
          <a:stretch>
            <a:fillRect/>
          </a:stretch>
        </p:blipFill>
        <p:spPr>
          <a:xfrm>
            <a:off x="10751012" y="6014403"/>
            <a:ext cx="847588" cy="794165"/>
          </a:xfrm>
          <a:prstGeom prst="rect">
            <a:avLst/>
          </a:prstGeom>
        </p:spPr>
      </p:pic>
    </p:spTree>
    <p:extLst>
      <p:ext uri="{BB962C8B-B14F-4D97-AF65-F5344CB8AC3E}">
        <p14:creationId xmlns:p14="http://schemas.microsoft.com/office/powerpoint/2010/main" val="212272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eelchair and a person in a wheelchair&#10;&#10;AI-generated content may be incorrect.">
            <a:extLst>
              <a:ext uri="{FF2B5EF4-FFF2-40B4-BE49-F238E27FC236}">
                <a16:creationId xmlns:a16="http://schemas.microsoft.com/office/drawing/2014/main" id="{452827CC-2338-145C-AB88-757C2E4EC69A}"/>
              </a:ext>
            </a:extLst>
          </p:cNvPr>
          <p:cNvPicPr>
            <a:picLocks noChangeAspect="1"/>
          </p:cNvPicPr>
          <p:nvPr/>
        </p:nvPicPr>
        <p:blipFill>
          <a:blip r:embed="rId2"/>
          <a:stretch>
            <a:fillRect/>
          </a:stretch>
        </p:blipFill>
        <p:spPr>
          <a:xfrm>
            <a:off x="5614772" y="454018"/>
            <a:ext cx="5721700" cy="5764938"/>
          </a:xfrm>
          <a:prstGeom prst="rect">
            <a:avLst/>
          </a:prstGeom>
          <a:noFill/>
        </p:spPr>
      </p:pic>
      <p:sp>
        <p:nvSpPr>
          <p:cNvPr id="15" name="Title 2">
            <a:extLst>
              <a:ext uri="{FF2B5EF4-FFF2-40B4-BE49-F238E27FC236}">
                <a16:creationId xmlns:a16="http://schemas.microsoft.com/office/drawing/2014/main" id="{08933CA0-F4F9-C040-4DAB-80634FB7172C}"/>
              </a:ext>
            </a:extLst>
          </p:cNvPr>
          <p:cNvSpPr>
            <a:spLocks noGrp="1"/>
          </p:cNvSpPr>
          <p:nvPr>
            <p:ph type="title"/>
          </p:nvPr>
        </p:nvSpPr>
        <p:spPr>
          <a:xfrm>
            <a:off x="117046" y="-280526"/>
            <a:ext cx="6174622" cy="2262750"/>
          </a:xfrm>
        </p:spPr>
        <p:txBody>
          <a:bodyPr>
            <a:normAutofit fontScale="90000"/>
          </a:bodyPr>
          <a:lstStyle/>
          <a:p>
            <a:br>
              <a:rPr lang="en-US"/>
            </a:br>
            <a:br>
              <a:rPr lang="en-US"/>
            </a:br>
            <a:br>
              <a:rPr lang="en-US"/>
            </a:br>
            <a:br>
              <a:rPr lang="en-US"/>
            </a:br>
            <a:r>
              <a:rPr lang="en-US" sz="2800">
                <a:latin typeface="Calibri"/>
                <a:ea typeface="Calibri"/>
                <a:cs typeface="Calibri"/>
              </a:rPr>
              <a:t>Our Approach in our mahi is based on:</a:t>
            </a:r>
            <a:br>
              <a:rPr lang="en-US" sz="2800">
                <a:latin typeface="Calibri"/>
              </a:rPr>
            </a:br>
            <a:r>
              <a:rPr lang="en-US" sz="2800">
                <a:latin typeface="Calibri"/>
                <a:ea typeface="Calibri"/>
                <a:cs typeface="Calibri"/>
              </a:rPr>
              <a:t>             Intentional Peer support </a:t>
            </a:r>
            <a:br>
              <a:rPr lang="en-US" sz="2800">
                <a:latin typeface="Calibri"/>
              </a:rPr>
            </a:br>
            <a:r>
              <a:rPr lang="en-US" sz="2800">
                <a:latin typeface="Calibri"/>
                <a:ea typeface="Calibri"/>
                <a:cs typeface="Calibri"/>
              </a:rPr>
              <a:t>           3 Principles &amp;  Four Tasks</a:t>
            </a:r>
          </a:p>
        </p:txBody>
      </p:sp>
      <p:sp>
        <p:nvSpPr>
          <p:cNvPr id="16" name="Text Placeholder 3">
            <a:extLst>
              <a:ext uri="{FF2B5EF4-FFF2-40B4-BE49-F238E27FC236}">
                <a16:creationId xmlns:a16="http://schemas.microsoft.com/office/drawing/2014/main" id="{3763FA5C-5953-3500-A6D9-640AE14E9FB3}"/>
              </a:ext>
            </a:extLst>
          </p:cNvPr>
          <p:cNvSpPr>
            <a:spLocks noGrp="1"/>
          </p:cNvSpPr>
          <p:nvPr>
            <p:ph type="body" sz="half" idx="13"/>
          </p:nvPr>
        </p:nvSpPr>
        <p:spPr>
          <a:xfrm>
            <a:off x="662075" y="2202426"/>
            <a:ext cx="4407668" cy="4016529"/>
          </a:xfrm>
        </p:spPr>
        <p:txBody>
          <a:bodyPr vert="horz" lIns="91440" tIns="45720" rIns="91440" bIns="45720" rtlCol="0" anchor="t">
            <a:normAutofit fontScale="85000" lnSpcReduction="20000"/>
          </a:bodyPr>
          <a:lstStyle/>
          <a:p>
            <a:r>
              <a:rPr lang="en-US" sz="2600" dirty="0">
                <a:latin typeface="Calibri"/>
                <a:ea typeface="Calibri"/>
                <a:cs typeface="Calibri"/>
              </a:rPr>
              <a:t>" It's all about Relationships"</a:t>
            </a:r>
          </a:p>
          <a:p>
            <a:r>
              <a:rPr lang="en-US" sz="2600" dirty="0">
                <a:latin typeface="Calibri"/>
                <a:ea typeface="Calibri"/>
                <a:cs typeface="Calibri"/>
              </a:rPr>
              <a:t>"Hearing the person"</a:t>
            </a:r>
          </a:p>
          <a:p>
            <a:r>
              <a:rPr lang="en-US" sz="2600" dirty="0">
                <a:latin typeface="Calibri"/>
                <a:ea typeface="Calibri"/>
                <a:cs typeface="Calibri"/>
              </a:rPr>
              <a:t>"Multiple Truths"</a:t>
            </a:r>
          </a:p>
          <a:p>
            <a:r>
              <a:rPr lang="en-US" sz="2600" dirty="0">
                <a:latin typeface="Calibri"/>
                <a:ea typeface="Calibri"/>
                <a:cs typeface="Calibri"/>
              </a:rPr>
              <a:t>Shared responsibility</a:t>
            </a:r>
          </a:p>
          <a:p>
            <a:r>
              <a:rPr lang="en-US" sz="2600" dirty="0">
                <a:latin typeface="Calibri"/>
                <a:ea typeface="Calibri"/>
                <a:cs typeface="Calibri"/>
              </a:rPr>
              <a:t>Solution focused working towards something.</a:t>
            </a:r>
          </a:p>
          <a:p>
            <a:r>
              <a:rPr lang="en-US" sz="2600" dirty="0">
                <a:latin typeface="Calibri"/>
                <a:ea typeface="Calibri"/>
                <a:cs typeface="Calibri"/>
              </a:rPr>
              <a:t>Trust, Respect, understanding people's worldviews</a:t>
            </a:r>
          </a:p>
          <a:p>
            <a:r>
              <a:rPr lang="en-US" sz="2600" dirty="0">
                <a:latin typeface="Calibri"/>
                <a:ea typeface="Calibri"/>
                <a:cs typeface="Calibri"/>
              </a:rPr>
              <a:t>Working together being open about what you need &amp; open to learning together.</a:t>
            </a:r>
          </a:p>
          <a:p>
            <a:br>
              <a:rPr lang="en-US" sz="1800" dirty="0"/>
            </a:br>
            <a:endParaRPr lang="en-US" sz="1800" dirty="0"/>
          </a:p>
        </p:txBody>
      </p:sp>
      <p:pic>
        <p:nvPicPr>
          <p:cNvPr id="5" name="Picture 4" descr="A logo of a health action trust&#10;&#10;AI-generated content may be incorrect.">
            <a:extLst>
              <a:ext uri="{FF2B5EF4-FFF2-40B4-BE49-F238E27FC236}">
                <a16:creationId xmlns:a16="http://schemas.microsoft.com/office/drawing/2014/main" id="{BF86E101-2722-0006-873E-A8AA69747922}"/>
              </a:ext>
            </a:extLst>
          </p:cNvPr>
          <p:cNvPicPr>
            <a:picLocks noChangeAspect="1"/>
          </p:cNvPicPr>
          <p:nvPr/>
        </p:nvPicPr>
        <p:blipFill>
          <a:blip r:embed="rId3"/>
          <a:stretch>
            <a:fillRect/>
          </a:stretch>
        </p:blipFill>
        <p:spPr>
          <a:xfrm>
            <a:off x="10691169" y="5713841"/>
            <a:ext cx="1055473" cy="1011453"/>
          </a:xfrm>
          <a:prstGeom prst="rect">
            <a:avLst/>
          </a:prstGeom>
        </p:spPr>
      </p:pic>
      <p:sp>
        <p:nvSpPr>
          <p:cNvPr id="6" name="TextBox 5">
            <a:extLst>
              <a:ext uri="{FF2B5EF4-FFF2-40B4-BE49-F238E27FC236}">
                <a16:creationId xmlns:a16="http://schemas.microsoft.com/office/drawing/2014/main" id="{49C07799-E334-2740-9075-8ECF83BBDB2D}"/>
              </a:ext>
            </a:extLst>
          </p:cNvPr>
          <p:cNvSpPr txBox="1"/>
          <p:nvPr/>
        </p:nvSpPr>
        <p:spPr>
          <a:xfrm>
            <a:off x="6841315" y="6351373"/>
            <a:ext cx="38450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www.intentionalpeersupport.org</a:t>
            </a:r>
            <a:r>
              <a:rPr lang="en-US"/>
              <a:t>  </a:t>
            </a:r>
          </a:p>
        </p:txBody>
      </p:sp>
    </p:spTree>
    <p:extLst>
      <p:ext uri="{BB962C8B-B14F-4D97-AF65-F5344CB8AC3E}">
        <p14:creationId xmlns:p14="http://schemas.microsoft.com/office/powerpoint/2010/main" val="424540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740366" y="240334"/>
            <a:ext cx="4099187" cy="2078700"/>
          </a:xfrm>
        </p:spPr>
        <p:txBody>
          <a:bodyPr anchor="b">
            <a:normAutofit/>
          </a:bodyPr>
          <a:lstStyle/>
          <a:p>
            <a:r>
              <a:rPr lang="en-US"/>
              <a:t>The back</a:t>
            </a:r>
            <a:br>
              <a:rPr lang="en-US"/>
            </a:br>
            <a:r>
              <a:rPr lang="en-US"/>
              <a:t>story</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type="subTitle" idx="1"/>
          </p:nvPr>
        </p:nvSpPr>
        <p:spPr>
          <a:xfrm>
            <a:off x="8021410" y="2546076"/>
            <a:ext cx="3392405" cy="1104156"/>
          </a:xfrm>
        </p:spPr>
        <p:txBody>
          <a:bodyPr>
            <a:normAutofit fontScale="92500" lnSpcReduction="20000"/>
          </a:bodyPr>
          <a:lstStyle/>
          <a:p>
            <a:r>
              <a:rPr lang="en-US" noProof="1"/>
              <a:t>How did we know there was a need out there?</a:t>
            </a:r>
          </a:p>
          <a:p>
            <a:r>
              <a:rPr lang="en-US" noProof="1"/>
              <a:t>We used qualitative and quantitative data!</a:t>
            </a:r>
          </a:p>
        </p:txBody>
      </p:sp>
      <p:sp>
        <p:nvSpPr>
          <p:cNvPr id="2" name="Slide Number Placeholder 1" hidden="1">
            <a:extLst>
              <a:ext uri="{FF2B5EF4-FFF2-40B4-BE49-F238E27FC236}">
                <a16:creationId xmlns:a16="http://schemas.microsoft.com/office/drawing/2014/main" id="{14946B59-7B49-4180-9B48-FAC9C2BDF7A4}"/>
              </a:ext>
            </a:extLst>
          </p:cNvPr>
          <p:cNvSpPr>
            <a:spLocks noGrp="1"/>
          </p:cNvSpPr>
          <p:nvPr>
            <p:ph type="sldNum" sz="quarter" idx="4294967295"/>
          </p:nvPr>
        </p:nvSpPr>
        <p:spPr>
          <a:xfrm>
            <a:off x="7696200" y="6288617"/>
            <a:ext cx="2743200" cy="365125"/>
          </a:xfrm>
        </p:spPr>
        <p:txBody>
          <a:bodyPr/>
          <a:lstStyle/>
          <a:p>
            <a:pPr>
              <a:spcAft>
                <a:spcPts val="600"/>
              </a:spcAft>
            </a:pPr>
            <a:fld id="{B67B645E-C5E5-4727-B977-D372A0AA71D9}" type="slidenum">
              <a:rPr lang="en-US" smtClean="0"/>
              <a:pPr>
                <a:spcAft>
                  <a:spcPts val="600"/>
                </a:spcAft>
              </a:pPr>
              <a:t>4</a:t>
            </a:fld>
            <a:endParaRPr lang="en-US"/>
          </a:p>
        </p:txBody>
      </p:sp>
      <p:pic>
        <p:nvPicPr>
          <p:cNvPr id="9" name="Picture 8" descr="A logo of a health action trust&#10;&#10;AI-generated content may be incorrect.">
            <a:extLst>
              <a:ext uri="{FF2B5EF4-FFF2-40B4-BE49-F238E27FC236}">
                <a16:creationId xmlns:a16="http://schemas.microsoft.com/office/drawing/2014/main" id="{58004922-B776-015B-8616-869DBD246B82}"/>
              </a:ext>
            </a:extLst>
          </p:cNvPr>
          <p:cNvPicPr>
            <a:picLocks noChangeAspect="1"/>
          </p:cNvPicPr>
          <p:nvPr/>
        </p:nvPicPr>
        <p:blipFill>
          <a:blip r:embed="rId3"/>
          <a:stretch>
            <a:fillRect/>
          </a:stretch>
        </p:blipFill>
        <p:spPr>
          <a:xfrm>
            <a:off x="10607447" y="5561621"/>
            <a:ext cx="1212022" cy="1103382"/>
          </a:xfrm>
          <a:prstGeom prst="rect">
            <a:avLst/>
          </a:prstGeom>
        </p:spPr>
      </p:pic>
      <p:pic>
        <p:nvPicPr>
          <p:cNvPr id="8" name="Picture 7" descr="A cartoon of a brain with glasses and a light bulb above it&#10;&#10;AI-generated content may be incorrect.">
            <a:extLst>
              <a:ext uri="{FF2B5EF4-FFF2-40B4-BE49-F238E27FC236}">
                <a16:creationId xmlns:a16="http://schemas.microsoft.com/office/drawing/2014/main" id="{E53A7ED3-97A3-2ABC-DCC6-9132CF9D9ADF}"/>
              </a:ext>
            </a:extLst>
          </p:cNvPr>
          <p:cNvPicPr>
            <a:picLocks noChangeAspect="1"/>
          </p:cNvPicPr>
          <p:nvPr/>
        </p:nvPicPr>
        <p:blipFill>
          <a:blip r:embed="rId4"/>
          <a:stretch>
            <a:fillRect/>
          </a:stretch>
        </p:blipFill>
        <p:spPr>
          <a:xfrm>
            <a:off x="1671775" y="1276695"/>
            <a:ext cx="3724275" cy="3686175"/>
          </a:xfrm>
          <a:prstGeom prst="rect">
            <a:avLst/>
          </a:prstGeom>
        </p:spPr>
      </p:pic>
    </p:spTree>
    <p:extLst>
      <p:ext uri="{BB962C8B-B14F-4D97-AF65-F5344CB8AC3E}">
        <p14:creationId xmlns:p14="http://schemas.microsoft.com/office/powerpoint/2010/main" val="1344647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6B97-9B2B-9B94-6169-F5CE303029F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6AFD82-79EF-C460-3003-3C44A22542C8}"/>
              </a:ext>
            </a:extLst>
          </p:cNvPr>
          <p:cNvSpPr>
            <a:spLocks noGrp="1"/>
          </p:cNvSpPr>
          <p:nvPr>
            <p:ph idx="14"/>
          </p:nvPr>
        </p:nvSpPr>
        <p:spPr/>
        <p:txBody>
          <a:bodyPr>
            <a:normAutofit/>
          </a:bodyPr>
          <a:lstStyle/>
          <a:p>
            <a:pPr marL="0" indent="0">
              <a:buNone/>
            </a:pPr>
            <a:endParaRPr lang="en-US" noProof="1"/>
          </a:p>
          <a:p>
            <a:r>
              <a:rPr lang="en-US"/>
              <a:t>Our ED team saw 586 young people in a year</a:t>
            </a:r>
          </a:p>
          <a:p>
            <a:r>
              <a:rPr lang="en-US"/>
              <a:t>210 were mental health presentations</a:t>
            </a:r>
          </a:p>
        </p:txBody>
      </p:sp>
      <p:sp>
        <p:nvSpPr>
          <p:cNvPr id="6" name="Content Placeholder 5">
            <a:extLst>
              <a:ext uri="{FF2B5EF4-FFF2-40B4-BE49-F238E27FC236}">
                <a16:creationId xmlns:a16="http://schemas.microsoft.com/office/drawing/2014/main" id="{13A960E1-0875-7812-3F86-79551DE3EFC0}"/>
              </a:ext>
            </a:extLst>
          </p:cNvPr>
          <p:cNvSpPr>
            <a:spLocks noGrp="1"/>
          </p:cNvSpPr>
          <p:nvPr>
            <p:ph idx="15"/>
          </p:nvPr>
        </p:nvSpPr>
        <p:spPr/>
        <p:txBody>
          <a:bodyPr>
            <a:normAutofit fontScale="77500" lnSpcReduction="20000"/>
          </a:bodyPr>
          <a:lstStyle/>
          <a:p>
            <a:r>
              <a:rPr lang="en-US"/>
              <a:t>Why were so many young people not receiving support?</a:t>
            </a:r>
          </a:p>
          <a:p>
            <a:r>
              <a:rPr lang="en-US"/>
              <a:t>Where are the gaps in our systems/services?</a:t>
            </a:r>
          </a:p>
          <a:p>
            <a:r>
              <a:rPr lang="en-US"/>
              <a:t>What was our capacity to plug those gaps?</a:t>
            </a:r>
          </a:p>
          <a:p>
            <a:r>
              <a:rPr lang="en-US"/>
              <a:t>How do we support people over the transition times?</a:t>
            </a:r>
          </a:p>
        </p:txBody>
      </p:sp>
      <p:sp>
        <p:nvSpPr>
          <p:cNvPr id="7" name="Content Placeholder 6">
            <a:extLst>
              <a:ext uri="{FF2B5EF4-FFF2-40B4-BE49-F238E27FC236}">
                <a16:creationId xmlns:a16="http://schemas.microsoft.com/office/drawing/2014/main" id="{DBACE8C0-0CFD-32DF-9270-87EE474F67AA}"/>
              </a:ext>
            </a:extLst>
          </p:cNvPr>
          <p:cNvSpPr>
            <a:spLocks noGrp="1"/>
          </p:cNvSpPr>
          <p:nvPr>
            <p:ph idx="16"/>
          </p:nvPr>
        </p:nvSpPr>
        <p:spPr/>
        <p:txBody>
          <a:bodyPr>
            <a:normAutofit/>
          </a:bodyPr>
          <a:lstStyle/>
          <a:p>
            <a:pPr marL="0" indent="0">
              <a:buNone/>
            </a:pPr>
            <a:endParaRPr lang="en-US"/>
          </a:p>
          <a:p>
            <a:r>
              <a:rPr lang="en-US"/>
              <a:t>Who could we partner with, what is the biggest impact we could make?</a:t>
            </a:r>
          </a:p>
        </p:txBody>
      </p:sp>
      <p:sp>
        <p:nvSpPr>
          <p:cNvPr id="2" name="Title 1">
            <a:extLst>
              <a:ext uri="{FF2B5EF4-FFF2-40B4-BE49-F238E27FC236}">
                <a16:creationId xmlns:a16="http://schemas.microsoft.com/office/drawing/2014/main" id="{6B928150-DAC2-A660-0C49-86A32BC6F772}"/>
              </a:ext>
            </a:extLst>
          </p:cNvPr>
          <p:cNvSpPr>
            <a:spLocks noGrp="1"/>
          </p:cNvSpPr>
          <p:nvPr>
            <p:ph type="title"/>
          </p:nvPr>
        </p:nvSpPr>
        <p:spPr/>
        <p:txBody>
          <a:bodyPr/>
          <a:lstStyle/>
          <a:p>
            <a:br>
              <a:rPr lang="en-US"/>
            </a:br>
            <a:endParaRPr lang="en-US"/>
          </a:p>
        </p:txBody>
      </p:sp>
      <p:sp>
        <p:nvSpPr>
          <p:cNvPr id="11" name="Slide Number Placeholder 10">
            <a:extLst>
              <a:ext uri="{FF2B5EF4-FFF2-40B4-BE49-F238E27FC236}">
                <a16:creationId xmlns:a16="http://schemas.microsoft.com/office/drawing/2014/main" id="{4DC93CF4-8790-554B-D650-0D50CDE77FDB}"/>
              </a:ext>
            </a:extLst>
          </p:cNvPr>
          <p:cNvSpPr>
            <a:spLocks noGrp="1"/>
          </p:cNvSpPr>
          <p:nvPr>
            <p:ph type="sldNum" sz="quarter" idx="20"/>
          </p:nvPr>
        </p:nvSpPr>
        <p:spPr/>
        <p:txBody>
          <a:bodyPr/>
          <a:lstStyle/>
          <a:p>
            <a:fld id="{B67B645E-C5E5-4727-B977-D372A0AA71D9}" type="slidenum">
              <a:rPr lang="en-US" smtClean="0"/>
              <a:pPr/>
              <a:t>5</a:t>
            </a:fld>
            <a:endParaRPr lang="en-US"/>
          </a:p>
        </p:txBody>
      </p:sp>
      <p:sp>
        <p:nvSpPr>
          <p:cNvPr id="4" name="Text Placeholder 3">
            <a:extLst>
              <a:ext uri="{FF2B5EF4-FFF2-40B4-BE49-F238E27FC236}">
                <a16:creationId xmlns:a16="http://schemas.microsoft.com/office/drawing/2014/main" id="{3A068545-8EC1-0957-D89B-C2324AC64717}"/>
              </a:ext>
            </a:extLst>
          </p:cNvPr>
          <p:cNvSpPr>
            <a:spLocks noGrp="1"/>
          </p:cNvSpPr>
          <p:nvPr>
            <p:ph type="body" sz="quarter" idx="13"/>
          </p:nvPr>
        </p:nvSpPr>
        <p:spPr>
          <a:xfrm>
            <a:off x="431999" y="1008000"/>
            <a:ext cx="11329000" cy="682688"/>
          </a:xfrm>
        </p:spPr>
        <p:txBody>
          <a:bodyPr>
            <a:normAutofit/>
          </a:bodyPr>
          <a:lstStyle/>
          <a:p>
            <a:r>
              <a:rPr lang="en-US"/>
              <a:t>Noticing there was a need…. Then collecting data to back it up</a:t>
            </a:r>
          </a:p>
        </p:txBody>
      </p:sp>
      <p:pic>
        <p:nvPicPr>
          <p:cNvPr id="12" name="Picture 11" descr="A logo of a health action trust&#10;&#10;AI-generated content may be incorrect.">
            <a:extLst>
              <a:ext uri="{FF2B5EF4-FFF2-40B4-BE49-F238E27FC236}">
                <a16:creationId xmlns:a16="http://schemas.microsoft.com/office/drawing/2014/main" id="{6EAADB2A-A28F-6748-9E63-D280875D952A}"/>
              </a:ext>
            </a:extLst>
          </p:cNvPr>
          <p:cNvPicPr>
            <a:picLocks noChangeAspect="1"/>
          </p:cNvPicPr>
          <p:nvPr/>
        </p:nvPicPr>
        <p:blipFill>
          <a:blip r:embed="rId3"/>
          <a:stretch>
            <a:fillRect/>
          </a:stretch>
        </p:blipFill>
        <p:spPr>
          <a:xfrm>
            <a:off x="10782501" y="6076485"/>
            <a:ext cx="748644" cy="670896"/>
          </a:xfrm>
          <a:prstGeom prst="rect">
            <a:avLst/>
          </a:prstGeom>
        </p:spPr>
      </p:pic>
    </p:spTree>
    <p:extLst>
      <p:ext uri="{BB962C8B-B14F-4D97-AF65-F5344CB8AC3E}">
        <p14:creationId xmlns:p14="http://schemas.microsoft.com/office/powerpoint/2010/main" val="261586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9511-A854-BDCB-959B-816D0F2C07D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9A9592-861C-D724-DF0C-841AB9ED19B6}"/>
              </a:ext>
            </a:extLst>
          </p:cNvPr>
          <p:cNvSpPr>
            <a:spLocks noGrp="1"/>
          </p:cNvSpPr>
          <p:nvPr>
            <p:ph idx="14"/>
          </p:nvPr>
        </p:nvSpPr>
        <p:spPr/>
        <p:txBody>
          <a:bodyPr>
            <a:normAutofit/>
          </a:bodyPr>
          <a:lstStyle/>
          <a:p>
            <a:pPr marL="0" indent="0">
              <a:buNone/>
            </a:pPr>
            <a:endParaRPr lang="en-US" noProof="1"/>
          </a:p>
          <a:p>
            <a:r>
              <a:rPr lang="en-US" err="1"/>
              <a:t>iCAMHS</a:t>
            </a:r>
            <a:r>
              <a:rPr lang="en-US"/>
              <a:t> had a waitlist that frustrated them and the people waiting on the service</a:t>
            </a:r>
          </a:p>
          <a:p>
            <a:endParaRPr lang="en-US"/>
          </a:p>
          <a:p>
            <a:endParaRPr lang="en-US"/>
          </a:p>
        </p:txBody>
      </p:sp>
      <p:sp>
        <p:nvSpPr>
          <p:cNvPr id="6" name="Content Placeholder 5">
            <a:extLst>
              <a:ext uri="{FF2B5EF4-FFF2-40B4-BE49-F238E27FC236}">
                <a16:creationId xmlns:a16="http://schemas.microsoft.com/office/drawing/2014/main" id="{A7FEBD42-D571-4DE7-1707-26FB0C12DDD4}"/>
              </a:ext>
            </a:extLst>
          </p:cNvPr>
          <p:cNvSpPr>
            <a:spLocks noGrp="1"/>
          </p:cNvSpPr>
          <p:nvPr>
            <p:ph idx="15"/>
          </p:nvPr>
        </p:nvSpPr>
        <p:spPr/>
        <p:txBody>
          <a:bodyPr>
            <a:normAutofit/>
          </a:bodyPr>
          <a:lstStyle/>
          <a:p>
            <a:pPr marL="0" indent="0">
              <a:buNone/>
            </a:pPr>
            <a:endParaRPr lang="en-US"/>
          </a:p>
          <a:p>
            <a:r>
              <a:rPr lang="en-US"/>
              <a:t>ED peer team saw  210 youth not engaged with services/didn’t meet threshold for services</a:t>
            </a:r>
          </a:p>
        </p:txBody>
      </p:sp>
      <p:sp>
        <p:nvSpPr>
          <p:cNvPr id="7" name="Content Placeholder 6">
            <a:extLst>
              <a:ext uri="{FF2B5EF4-FFF2-40B4-BE49-F238E27FC236}">
                <a16:creationId xmlns:a16="http://schemas.microsoft.com/office/drawing/2014/main" id="{37FA2832-8631-240A-3A24-EDBC3CABBC0A}"/>
              </a:ext>
            </a:extLst>
          </p:cNvPr>
          <p:cNvSpPr>
            <a:spLocks noGrp="1"/>
          </p:cNvSpPr>
          <p:nvPr>
            <p:ph idx="16"/>
          </p:nvPr>
        </p:nvSpPr>
        <p:spPr/>
        <p:txBody>
          <a:bodyPr>
            <a:normAutofit fontScale="92500" lnSpcReduction="20000"/>
          </a:bodyPr>
          <a:lstStyle/>
          <a:p>
            <a:pPr marL="0" indent="0">
              <a:buNone/>
            </a:pPr>
            <a:endParaRPr lang="en-US"/>
          </a:p>
          <a:p>
            <a:r>
              <a:rPr lang="en-US"/>
              <a:t>Strict YPMHA criteria meant young people outside of moderate or engaged with secondary services couldn’t access peer support </a:t>
            </a:r>
          </a:p>
        </p:txBody>
      </p:sp>
      <p:sp>
        <p:nvSpPr>
          <p:cNvPr id="2" name="Title 1">
            <a:extLst>
              <a:ext uri="{FF2B5EF4-FFF2-40B4-BE49-F238E27FC236}">
                <a16:creationId xmlns:a16="http://schemas.microsoft.com/office/drawing/2014/main" id="{1D955562-C547-39F9-87C0-2B441912A63D}"/>
              </a:ext>
            </a:extLst>
          </p:cNvPr>
          <p:cNvSpPr>
            <a:spLocks noGrp="1"/>
          </p:cNvSpPr>
          <p:nvPr>
            <p:ph type="title"/>
          </p:nvPr>
        </p:nvSpPr>
        <p:spPr/>
        <p:txBody>
          <a:bodyPr>
            <a:normAutofit/>
          </a:bodyPr>
          <a:lstStyle/>
          <a:p>
            <a:r>
              <a:rPr lang="en-US"/>
              <a:t> </a:t>
            </a:r>
            <a:br>
              <a:rPr lang="en-US"/>
            </a:br>
            <a:endParaRPr lang="en-US"/>
          </a:p>
        </p:txBody>
      </p:sp>
      <p:sp>
        <p:nvSpPr>
          <p:cNvPr id="11" name="Slide Number Placeholder 10">
            <a:extLst>
              <a:ext uri="{FF2B5EF4-FFF2-40B4-BE49-F238E27FC236}">
                <a16:creationId xmlns:a16="http://schemas.microsoft.com/office/drawing/2014/main" id="{1B35CB90-1A47-B329-F8DD-89387350088B}"/>
              </a:ext>
            </a:extLst>
          </p:cNvPr>
          <p:cNvSpPr>
            <a:spLocks noGrp="1"/>
          </p:cNvSpPr>
          <p:nvPr>
            <p:ph type="sldNum" sz="quarter" idx="20"/>
          </p:nvPr>
        </p:nvSpPr>
        <p:spPr/>
        <p:txBody>
          <a:bodyPr/>
          <a:lstStyle/>
          <a:p>
            <a:fld id="{B67B645E-C5E5-4727-B977-D372A0AA71D9}" type="slidenum">
              <a:rPr lang="en-US" smtClean="0"/>
              <a:pPr/>
              <a:t>6</a:t>
            </a:fld>
            <a:endParaRPr lang="en-US"/>
          </a:p>
        </p:txBody>
      </p:sp>
      <p:sp>
        <p:nvSpPr>
          <p:cNvPr id="4" name="Text Placeholder 3">
            <a:extLst>
              <a:ext uri="{FF2B5EF4-FFF2-40B4-BE49-F238E27FC236}">
                <a16:creationId xmlns:a16="http://schemas.microsoft.com/office/drawing/2014/main" id="{B03E11A6-1C3B-D435-42BC-3F8A9E6644B0}"/>
              </a:ext>
            </a:extLst>
          </p:cNvPr>
          <p:cNvSpPr>
            <a:spLocks noGrp="1"/>
          </p:cNvSpPr>
          <p:nvPr>
            <p:ph type="body" sz="quarter" idx="13"/>
          </p:nvPr>
        </p:nvSpPr>
        <p:spPr>
          <a:xfrm>
            <a:off x="431500" y="365125"/>
            <a:ext cx="11329000" cy="1248236"/>
          </a:xfrm>
        </p:spPr>
        <p:txBody>
          <a:bodyPr>
            <a:normAutofit/>
          </a:bodyPr>
          <a:lstStyle/>
          <a:p>
            <a:r>
              <a:rPr lang="en-US"/>
              <a:t> We saw that the biggest need in our community was to support young people no matter where they were in their journey. </a:t>
            </a:r>
          </a:p>
        </p:txBody>
      </p:sp>
      <p:pic>
        <p:nvPicPr>
          <p:cNvPr id="13" name="Picture 12" descr="A logo of a health action trust&#10;&#10;AI-generated content may be incorrect.">
            <a:extLst>
              <a:ext uri="{FF2B5EF4-FFF2-40B4-BE49-F238E27FC236}">
                <a16:creationId xmlns:a16="http://schemas.microsoft.com/office/drawing/2014/main" id="{FF3F842A-A1DC-0596-9810-B6A0645CE27F}"/>
              </a:ext>
            </a:extLst>
          </p:cNvPr>
          <p:cNvPicPr>
            <a:picLocks noChangeAspect="1"/>
          </p:cNvPicPr>
          <p:nvPr/>
        </p:nvPicPr>
        <p:blipFill>
          <a:blip r:embed="rId3"/>
          <a:stretch>
            <a:fillRect/>
          </a:stretch>
        </p:blipFill>
        <p:spPr>
          <a:xfrm>
            <a:off x="10782501" y="6035296"/>
            <a:ext cx="789833" cy="825355"/>
          </a:xfrm>
          <a:prstGeom prst="rect">
            <a:avLst/>
          </a:prstGeom>
        </p:spPr>
      </p:pic>
    </p:spTree>
    <p:extLst>
      <p:ext uri="{BB962C8B-B14F-4D97-AF65-F5344CB8AC3E}">
        <p14:creationId xmlns:p14="http://schemas.microsoft.com/office/powerpoint/2010/main" val="193440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3B3F-BCB1-BAF9-8141-F73401AE6D7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D8193F-B4B6-F19B-7545-18335AC2805C}"/>
              </a:ext>
            </a:extLst>
          </p:cNvPr>
          <p:cNvSpPr>
            <a:spLocks noGrp="1"/>
          </p:cNvSpPr>
          <p:nvPr>
            <p:ph idx="14"/>
          </p:nvPr>
        </p:nvSpPr>
        <p:spPr/>
        <p:txBody>
          <a:bodyPr>
            <a:normAutofit/>
          </a:bodyPr>
          <a:lstStyle/>
          <a:p>
            <a:pPr marL="0" indent="0">
              <a:buNone/>
            </a:pPr>
            <a:endParaRPr lang="en-US" noProof="1"/>
          </a:p>
          <a:p>
            <a:pPr marL="0" indent="0">
              <a:buNone/>
            </a:pPr>
            <a:endParaRPr lang="en-US" noProof="1"/>
          </a:p>
          <a:p>
            <a:pPr marL="0" indent="0">
              <a:buNone/>
            </a:pPr>
            <a:r>
              <a:rPr lang="en-US" noProof="1"/>
              <a:t>We met with iCAMHS to pitch our idea</a:t>
            </a:r>
          </a:p>
          <a:p>
            <a:endParaRPr lang="en-US"/>
          </a:p>
          <a:p>
            <a:endParaRPr lang="en-US"/>
          </a:p>
        </p:txBody>
      </p:sp>
      <p:sp>
        <p:nvSpPr>
          <p:cNvPr id="6" name="Content Placeholder 5">
            <a:extLst>
              <a:ext uri="{FF2B5EF4-FFF2-40B4-BE49-F238E27FC236}">
                <a16:creationId xmlns:a16="http://schemas.microsoft.com/office/drawing/2014/main" id="{3DCE1725-E8D2-C6EA-212C-CAFECF7F9721}"/>
              </a:ext>
            </a:extLst>
          </p:cNvPr>
          <p:cNvSpPr>
            <a:spLocks noGrp="1"/>
          </p:cNvSpPr>
          <p:nvPr>
            <p:ph idx="15"/>
          </p:nvPr>
        </p:nvSpPr>
        <p:spPr/>
        <p:txBody>
          <a:bodyPr vert="horz" lIns="136800" tIns="252000" rIns="136800" bIns="45720" rtlCol="0" anchor="t">
            <a:normAutofit/>
          </a:bodyPr>
          <a:lstStyle/>
          <a:p>
            <a:pPr marL="0" indent="0">
              <a:buNone/>
            </a:pPr>
            <a:endParaRPr lang="en-US"/>
          </a:p>
          <a:p>
            <a:pPr marL="0" indent="0">
              <a:buNone/>
            </a:pPr>
            <a:endParaRPr lang="en-US"/>
          </a:p>
          <a:p>
            <a:pPr marL="0" indent="0">
              <a:buNone/>
            </a:pPr>
            <a:r>
              <a:rPr lang="en-US" err="1"/>
              <a:t>iCAMHS</a:t>
            </a:r>
            <a:r>
              <a:rPr lang="en-US"/>
              <a:t> were very willing to work with us.</a:t>
            </a:r>
          </a:p>
          <a:p>
            <a:pPr marL="0" indent="0">
              <a:buNone/>
            </a:pPr>
            <a:endParaRPr lang="en-US"/>
          </a:p>
          <a:p>
            <a:pPr marL="0" indent="0">
              <a:buNone/>
            </a:pPr>
            <a:endParaRPr lang="en-US"/>
          </a:p>
        </p:txBody>
      </p:sp>
      <p:sp>
        <p:nvSpPr>
          <p:cNvPr id="7" name="Content Placeholder 6">
            <a:extLst>
              <a:ext uri="{FF2B5EF4-FFF2-40B4-BE49-F238E27FC236}">
                <a16:creationId xmlns:a16="http://schemas.microsoft.com/office/drawing/2014/main" id="{25E57D17-3DC1-C4F6-8B36-0B93B3F26B15}"/>
              </a:ext>
            </a:extLst>
          </p:cNvPr>
          <p:cNvSpPr>
            <a:spLocks noGrp="1"/>
          </p:cNvSpPr>
          <p:nvPr>
            <p:ph idx="16"/>
          </p:nvPr>
        </p:nvSpPr>
        <p:spPr/>
        <p:txBody>
          <a:bodyPr vert="horz" lIns="136800" tIns="252000" rIns="136800" bIns="45720" rtlCol="0" anchor="t">
            <a:normAutofit/>
          </a:bodyPr>
          <a:lstStyle/>
          <a:p>
            <a:pPr marL="0" indent="0">
              <a:buNone/>
            </a:pPr>
            <a:endParaRPr lang="en-US" dirty="0"/>
          </a:p>
          <a:p>
            <a:pPr marL="0" indent="0">
              <a:buNone/>
            </a:pPr>
            <a:r>
              <a:rPr lang="en-US" dirty="0"/>
              <a:t>Approached our contract manager about changes to our age range. And got it signed off.</a:t>
            </a:r>
          </a:p>
        </p:txBody>
      </p:sp>
      <p:sp>
        <p:nvSpPr>
          <p:cNvPr id="2" name="Title 1">
            <a:extLst>
              <a:ext uri="{FF2B5EF4-FFF2-40B4-BE49-F238E27FC236}">
                <a16:creationId xmlns:a16="http://schemas.microsoft.com/office/drawing/2014/main" id="{813B8A87-5AF3-4830-4691-7061F40167A8}"/>
              </a:ext>
            </a:extLst>
          </p:cNvPr>
          <p:cNvSpPr>
            <a:spLocks noGrp="1"/>
          </p:cNvSpPr>
          <p:nvPr>
            <p:ph type="title"/>
          </p:nvPr>
        </p:nvSpPr>
        <p:spPr/>
        <p:txBody>
          <a:bodyPr/>
          <a:lstStyle/>
          <a:p>
            <a:r>
              <a:rPr lang="en-US"/>
              <a:t>We used our relationships</a:t>
            </a:r>
            <a:br>
              <a:rPr lang="en-US"/>
            </a:br>
            <a:endParaRPr lang="en-US"/>
          </a:p>
        </p:txBody>
      </p:sp>
      <p:sp>
        <p:nvSpPr>
          <p:cNvPr id="11" name="Slide Number Placeholder 10">
            <a:extLst>
              <a:ext uri="{FF2B5EF4-FFF2-40B4-BE49-F238E27FC236}">
                <a16:creationId xmlns:a16="http://schemas.microsoft.com/office/drawing/2014/main" id="{06D3AEC9-B9F7-99A4-DE80-84B9442C0173}"/>
              </a:ext>
            </a:extLst>
          </p:cNvPr>
          <p:cNvSpPr>
            <a:spLocks noGrp="1"/>
          </p:cNvSpPr>
          <p:nvPr>
            <p:ph type="sldNum" sz="quarter" idx="20"/>
          </p:nvPr>
        </p:nvSpPr>
        <p:spPr/>
        <p:txBody>
          <a:bodyPr/>
          <a:lstStyle/>
          <a:p>
            <a:fld id="{B67B645E-C5E5-4727-B977-D372A0AA71D9}" type="slidenum">
              <a:rPr lang="en-US" smtClean="0"/>
              <a:pPr/>
              <a:t>7</a:t>
            </a:fld>
            <a:endParaRPr lang="en-US"/>
          </a:p>
        </p:txBody>
      </p:sp>
      <p:sp>
        <p:nvSpPr>
          <p:cNvPr id="4" name="Text Placeholder 3">
            <a:extLst>
              <a:ext uri="{FF2B5EF4-FFF2-40B4-BE49-F238E27FC236}">
                <a16:creationId xmlns:a16="http://schemas.microsoft.com/office/drawing/2014/main" id="{714C35BC-F807-78D4-4C2A-3E4518EA9546}"/>
              </a:ext>
            </a:extLst>
          </p:cNvPr>
          <p:cNvSpPr>
            <a:spLocks noGrp="1"/>
          </p:cNvSpPr>
          <p:nvPr>
            <p:ph type="body" sz="quarter" idx="13"/>
          </p:nvPr>
        </p:nvSpPr>
        <p:spPr>
          <a:xfrm>
            <a:off x="431999" y="1008000"/>
            <a:ext cx="11329000" cy="682688"/>
          </a:xfrm>
        </p:spPr>
        <p:txBody>
          <a:bodyPr>
            <a:normAutofit fontScale="92500" lnSpcReduction="20000"/>
          </a:bodyPr>
          <a:lstStyle/>
          <a:p>
            <a:r>
              <a:rPr lang="en-US"/>
              <a:t>One of the blessings of working in a smaller town is that everyone is connected.. </a:t>
            </a:r>
          </a:p>
        </p:txBody>
      </p:sp>
      <p:pic>
        <p:nvPicPr>
          <p:cNvPr id="14" name="Picture 13" descr="A logo of a health action trust&#10;&#10;AI-generated content may be incorrect.">
            <a:extLst>
              <a:ext uri="{FF2B5EF4-FFF2-40B4-BE49-F238E27FC236}">
                <a16:creationId xmlns:a16="http://schemas.microsoft.com/office/drawing/2014/main" id="{00116B10-14D6-FE50-32FF-3A1799A294CF}"/>
              </a:ext>
            </a:extLst>
          </p:cNvPr>
          <p:cNvPicPr>
            <a:picLocks noChangeAspect="1"/>
          </p:cNvPicPr>
          <p:nvPr/>
        </p:nvPicPr>
        <p:blipFill>
          <a:blip r:embed="rId3"/>
          <a:stretch>
            <a:fillRect/>
          </a:stretch>
        </p:blipFill>
        <p:spPr>
          <a:xfrm>
            <a:off x="10885474" y="5963215"/>
            <a:ext cx="758941" cy="784166"/>
          </a:xfrm>
          <a:prstGeom prst="rect">
            <a:avLst/>
          </a:prstGeom>
        </p:spPr>
      </p:pic>
    </p:spTree>
    <p:extLst>
      <p:ext uri="{BB962C8B-B14F-4D97-AF65-F5344CB8AC3E}">
        <p14:creationId xmlns:p14="http://schemas.microsoft.com/office/powerpoint/2010/main" val="1830982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38AC-55DE-E1D4-4E5A-3065D42FDB7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7510729-1CB1-527E-F7EF-81860972B900}"/>
              </a:ext>
            </a:extLst>
          </p:cNvPr>
          <p:cNvSpPr txBox="1"/>
          <p:nvPr/>
        </p:nvSpPr>
        <p:spPr>
          <a:xfrm>
            <a:off x="343457" y="785"/>
            <a:ext cx="5404143" cy="7325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b="1" u="sng" dirty="0">
                <a:latin typeface="Aptos Display"/>
              </a:rPr>
              <a:t>Timeline</a:t>
            </a:r>
          </a:p>
          <a:p>
            <a:pPr marL="285750" indent="-285750">
              <a:buFont typeface="Arial"/>
              <a:buChar char="•"/>
            </a:pPr>
            <a:r>
              <a:rPr lang="en-GB" sz="2000" dirty="0">
                <a:latin typeface="Calibri"/>
                <a:ea typeface="Calibri"/>
                <a:cs typeface="Calibri"/>
              </a:rPr>
              <a:t>April 2024 First initial meeting with ICAMHS </a:t>
            </a:r>
          </a:p>
          <a:p>
            <a:pPr marL="285750" indent="-285750">
              <a:buFont typeface="Arial"/>
              <a:buChar char="•"/>
            </a:pPr>
            <a:r>
              <a:rPr lang="en-GB" sz="2000" dirty="0">
                <a:latin typeface="Calibri"/>
                <a:ea typeface="Calibri"/>
                <a:cs typeface="Calibri"/>
              </a:rPr>
              <a:t>April 2024 Approval from Funders to reduced age range and the ability to receive referrals from ICAMHS.</a:t>
            </a:r>
          </a:p>
          <a:p>
            <a:pPr marL="285750" indent="-285750">
              <a:buFont typeface="Arial"/>
              <a:buChar char="•"/>
            </a:pPr>
            <a:r>
              <a:rPr lang="en-GB" sz="2000" dirty="0">
                <a:latin typeface="Calibri"/>
                <a:ea typeface="Calibri"/>
                <a:cs typeface="Calibri"/>
              </a:rPr>
              <a:t>May 2024 Memorandum of understanding first signed for age range 16+- outlining responsibilities of both parties.</a:t>
            </a:r>
          </a:p>
          <a:p>
            <a:pPr marL="285750" indent="-285750">
              <a:buFont typeface="Arial"/>
              <a:buChar char="•"/>
            </a:pPr>
            <a:r>
              <a:rPr lang="en-GB" sz="2000" dirty="0">
                <a:latin typeface="Calibri"/>
                <a:ea typeface="Calibri"/>
                <a:cs typeface="Calibri"/>
              </a:rPr>
              <a:t>Training session with </a:t>
            </a:r>
            <a:r>
              <a:rPr lang="en-GB" sz="2000" dirty="0" err="1">
                <a:latin typeface="Calibri"/>
                <a:ea typeface="Calibri"/>
                <a:cs typeface="Calibri"/>
              </a:rPr>
              <a:t>icamhs</a:t>
            </a:r>
            <a:r>
              <a:rPr lang="en-GB" sz="2000" dirty="0">
                <a:latin typeface="Calibri"/>
                <a:ea typeface="Calibri"/>
                <a:cs typeface="Calibri"/>
              </a:rPr>
              <a:t> staff about our service. Blurb and photo of our peer support worker.</a:t>
            </a:r>
          </a:p>
          <a:p>
            <a:pPr marL="285750" indent="-285750">
              <a:buFont typeface="Arial"/>
              <a:buChar char="•"/>
            </a:pPr>
            <a:r>
              <a:rPr lang="en-GB" sz="2000" dirty="0">
                <a:latin typeface="Calibri"/>
                <a:ea typeface="Calibri"/>
                <a:cs typeface="Calibri"/>
              </a:rPr>
              <a:t>Meetings to discuss referrals and barriers.</a:t>
            </a:r>
          </a:p>
          <a:p>
            <a:pPr marL="285750" indent="-285750">
              <a:buFont typeface="Arial"/>
              <a:buChar char="•"/>
            </a:pPr>
            <a:r>
              <a:rPr lang="en-GB" sz="2000" dirty="0">
                <a:latin typeface="Calibri"/>
                <a:ea typeface="Calibri"/>
                <a:cs typeface="Calibri"/>
              </a:rPr>
              <a:t>Oct 2024 Updated Memorandum of understanding signed for age range 14+ for three months.</a:t>
            </a:r>
          </a:p>
          <a:p>
            <a:pPr marL="285750" indent="-285750">
              <a:buFont typeface="Arial"/>
              <a:buChar char="•"/>
            </a:pPr>
            <a:r>
              <a:rPr lang="en-GB" sz="2000" dirty="0">
                <a:latin typeface="Calibri"/>
                <a:ea typeface="Calibri"/>
                <a:cs typeface="Calibri"/>
              </a:rPr>
              <a:t>Jan 2025 approval from our funders for another year as requested from </a:t>
            </a:r>
            <a:r>
              <a:rPr lang="en-GB" sz="2000" dirty="0" err="1">
                <a:latin typeface="Calibri"/>
                <a:ea typeface="Calibri"/>
                <a:cs typeface="Calibri"/>
              </a:rPr>
              <a:t>icamhs</a:t>
            </a:r>
            <a:r>
              <a:rPr lang="en-GB" sz="2000" dirty="0">
                <a:latin typeface="Calibri"/>
                <a:ea typeface="Calibri"/>
                <a:cs typeface="Calibri"/>
              </a:rPr>
              <a:t> and Health Action Trust</a:t>
            </a:r>
          </a:p>
          <a:p>
            <a:pPr marL="285750" indent="-285750">
              <a:buFont typeface="Arial"/>
              <a:buChar char="•"/>
            </a:pPr>
            <a:r>
              <a:rPr lang="en-GB" sz="2000" dirty="0">
                <a:latin typeface="Calibri"/>
                <a:ea typeface="Calibri"/>
                <a:cs typeface="Calibri"/>
              </a:rPr>
              <a:t>Need more time to evaluate outcomes and data for this project.</a:t>
            </a:r>
          </a:p>
          <a:p>
            <a:pPr marL="285750" indent="-285750">
              <a:buFont typeface="Arial"/>
              <a:buChar char="•"/>
            </a:pPr>
            <a:r>
              <a:rPr lang="en-GB" sz="2000" dirty="0">
                <a:latin typeface="Calibri"/>
                <a:ea typeface="Calibri"/>
                <a:cs typeface="Calibri"/>
              </a:rPr>
              <a:t>11 </a:t>
            </a:r>
            <a:r>
              <a:rPr lang="en-GB" sz="2000" dirty="0" err="1">
                <a:latin typeface="Calibri"/>
                <a:ea typeface="Calibri"/>
                <a:cs typeface="Calibri"/>
              </a:rPr>
              <a:t>icamhs</a:t>
            </a:r>
            <a:r>
              <a:rPr lang="en-GB" sz="2000" dirty="0">
                <a:latin typeface="Calibri"/>
                <a:ea typeface="Calibri"/>
                <a:cs typeface="Calibri"/>
              </a:rPr>
              <a:t> referrals to date</a:t>
            </a:r>
          </a:p>
          <a:p>
            <a:pPr marL="285750" indent="-285750">
              <a:buFont typeface="Arial"/>
              <a:buChar char="•"/>
            </a:pPr>
            <a:r>
              <a:rPr lang="en-GB" sz="2000" dirty="0">
                <a:latin typeface="Calibri"/>
                <a:ea typeface="Calibri"/>
                <a:cs typeface="Calibri"/>
              </a:rPr>
              <a:t>7  self-referrals aged 16+ not under </a:t>
            </a:r>
            <a:r>
              <a:rPr lang="en-GB" sz="2000" dirty="0" err="1">
                <a:latin typeface="Calibri"/>
                <a:ea typeface="Calibri"/>
                <a:cs typeface="Calibri"/>
              </a:rPr>
              <a:t>icamhs</a:t>
            </a:r>
            <a:endParaRPr lang="en-GB" sz="2000" dirty="0">
              <a:latin typeface="Calibri"/>
              <a:ea typeface="Calibri"/>
              <a:cs typeface="Calibri"/>
            </a:endParaRPr>
          </a:p>
          <a:p>
            <a:endParaRPr lang="en-GB" dirty="0"/>
          </a:p>
        </p:txBody>
      </p:sp>
      <p:pic>
        <p:nvPicPr>
          <p:cNvPr id="5" name="Picture 4" descr="A logo of a health action trust&#10;&#10;AI-generated content may be incorrect.">
            <a:extLst>
              <a:ext uri="{FF2B5EF4-FFF2-40B4-BE49-F238E27FC236}">
                <a16:creationId xmlns:a16="http://schemas.microsoft.com/office/drawing/2014/main" id="{6C8B0205-3AE0-DD2D-5492-B6C497150CF2}"/>
              </a:ext>
            </a:extLst>
          </p:cNvPr>
          <p:cNvPicPr>
            <a:picLocks noChangeAspect="1"/>
          </p:cNvPicPr>
          <p:nvPr/>
        </p:nvPicPr>
        <p:blipFill>
          <a:blip r:embed="rId2"/>
          <a:stretch>
            <a:fillRect/>
          </a:stretch>
        </p:blipFill>
        <p:spPr>
          <a:xfrm>
            <a:off x="10437467" y="5546996"/>
            <a:ext cx="1312906" cy="1176209"/>
          </a:xfrm>
          <a:prstGeom prst="rect">
            <a:avLst/>
          </a:prstGeom>
        </p:spPr>
      </p:pic>
      <p:pic>
        <p:nvPicPr>
          <p:cNvPr id="3" name="Picture 2" descr="A close up of a text&#10;&#10;AI-generated content may be incorrect.">
            <a:extLst>
              <a:ext uri="{FF2B5EF4-FFF2-40B4-BE49-F238E27FC236}">
                <a16:creationId xmlns:a16="http://schemas.microsoft.com/office/drawing/2014/main" id="{77E03204-958F-56ED-9734-A162C95DA95C}"/>
              </a:ext>
            </a:extLst>
          </p:cNvPr>
          <p:cNvPicPr>
            <a:picLocks noChangeAspect="1"/>
          </p:cNvPicPr>
          <p:nvPr/>
        </p:nvPicPr>
        <p:blipFill>
          <a:blip r:embed="rId3"/>
          <a:stretch>
            <a:fillRect/>
          </a:stretch>
        </p:blipFill>
        <p:spPr>
          <a:xfrm>
            <a:off x="6601339" y="2617959"/>
            <a:ext cx="5466321" cy="1179298"/>
          </a:xfrm>
          <a:prstGeom prst="rect">
            <a:avLst/>
          </a:prstGeom>
        </p:spPr>
      </p:pic>
      <p:sp>
        <p:nvSpPr>
          <p:cNvPr id="8" name="TextBox 7">
            <a:extLst>
              <a:ext uri="{FF2B5EF4-FFF2-40B4-BE49-F238E27FC236}">
                <a16:creationId xmlns:a16="http://schemas.microsoft.com/office/drawing/2014/main" id="{95200A13-A25C-890F-5663-FC852B6A21B3}"/>
              </a:ext>
            </a:extLst>
          </p:cNvPr>
          <p:cNvSpPr txBox="1"/>
          <p:nvPr/>
        </p:nvSpPr>
        <p:spPr>
          <a:xfrm>
            <a:off x="6956377" y="1301966"/>
            <a:ext cx="53802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a:solidFill>
                  <a:schemeClr val="bg1"/>
                </a:solidFill>
              </a:rPr>
              <a:t>ICAMHS/Health Action Trust – Peer support  Pilot project/Collarboration</a:t>
            </a:r>
            <a:endParaRPr lang="en-GB" sz="2400">
              <a:solidFill>
                <a:schemeClr val="bg1"/>
              </a:solidFill>
            </a:endParaRPr>
          </a:p>
        </p:txBody>
      </p:sp>
    </p:spTree>
    <p:extLst>
      <p:ext uri="{BB962C8B-B14F-4D97-AF65-F5344CB8AC3E}">
        <p14:creationId xmlns:p14="http://schemas.microsoft.com/office/powerpoint/2010/main" val="359426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24B2-F427-E231-B2C7-D8F036D18FC6}"/>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7B1F8DA-CAC2-F1BE-7528-C796878DAFA0}"/>
              </a:ext>
            </a:extLst>
          </p:cNvPr>
          <p:cNvSpPr>
            <a:spLocks noGrp="1"/>
          </p:cNvSpPr>
          <p:nvPr>
            <p:ph idx="13"/>
          </p:nvPr>
        </p:nvSpPr>
        <p:spPr>
          <a:xfrm>
            <a:off x="206223" y="293511"/>
            <a:ext cx="4444800" cy="6368456"/>
          </a:xfrm>
        </p:spPr>
        <p:txBody>
          <a:bodyPr vert="horz" lIns="91440" tIns="45720" rIns="91440" bIns="45720" rtlCol="0" anchor="t">
            <a:normAutofit/>
          </a:bodyPr>
          <a:lstStyle/>
          <a:p>
            <a:pPr fontAlgn="base">
              <a:buNone/>
            </a:pPr>
            <a:endParaRPr lang="en-US" sz="1800">
              <a:solidFill>
                <a:srgbClr val="242424"/>
              </a:solidFill>
              <a:effectLst/>
              <a:latin typeface="Calibri"/>
              <a:ea typeface="Times New Roman" panose="02020603050405020304" pitchFamily="18" charset="0"/>
              <a:cs typeface="Calibri"/>
            </a:endParaRPr>
          </a:p>
          <a:p>
            <a:pPr fontAlgn="base">
              <a:buNone/>
            </a:pPr>
            <a:r>
              <a:rPr lang="en-US" sz="1800" b="1">
                <a:solidFill>
                  <a:srgbClr val="242424"/>
                </a:solidFill>
                <a:latin typeface="Calibri"/>
                <a:ea typeface="Times New Roman" panose="02020603050405020304" pitchFamily="18" charset="0"/>
                <a:cs typeface="Calibri"/>
              </a:rPr>
              <a:t>The young people loved working with someone close to their age</a:t>
            </a:r>
          </a:p>
          <a:p>
            <a:pPr fontAlgn="base">
              <a:buNone/>
            </a:pPr>
            <a:endParaRPr lang="en-US" sz="1800">
              <a:solidFill>
                <a:srgbClr val="242424"/>
              </a:solidFill>
              <a:latin typeface="Calibri"/>
              <a:ea typeface="Times New Roman" panose="02020603050405020304" pitchFamily="18" charset="0"/>
              <a:cs typeface="Calibri"/>
            </a:endParaRPr>
          </a:p>
          <a:p>
            <a:pPr>
              <a:buNone/>
            </a:pPr>
            <a:r>
              <a:rPr lang="en-US" sz="1800">
                <a:solidFill>
                  <a:srgbClr val="242424"/>
                </a:solidFill>
                <a:effectLst/>
                <a:latin typeface="Calibri"/>
                <a:ea typeface="Times New Roman" panose="02020603050405020304" pitchFamily="18" charset="0"/>
                <a:cs typeface="Calibri"/>
              </a:rPr>
              <a:t>“It is easier to relate to you because </a:t>
            </a:r>
            <a:r>
              <a:rPr lang="en-NZ" sz="1800">
                <a:effectLst/>
                <a:latin typeface="Calibri"/>
                <a:ea typeface="Times New Roman" panose="02020603050405020304" pitchFamily="18" charset="0"/>
                <a:cs typeface="Times New Roman"/>
              </a:rPr>
              <a:t>you’re young as well” </a:t>
            </a:r>
            <a:r>
              <a:rPr lang="en-US" sz="1800">
                <a:solidFill>
                  <a:srgbClr val="242424"/>
                </a:solidFill>
                <a:effectLst/>
                <a:latin typeface="Calibri"/>
                <a:ea typeface="Times New Roman" panose="02020603050405020304" pitchFamily="18" charset="0"/>
                <a:cs typeface="Calibri"/>
              </a:rPr>
              <a:t> </a:t>
            </a:r>
            <a:endParaRPr lang="en-NZ" sz="1800">
              <a:effectLst/>
              <a:latin typeface="Calibri"/>
              <a:ea typeface="Times New Roman" panose="02020603050405020304" pitchFamily="18" charset="0"/>
              <a:cs typeface="Calibri"/>
            </a:endParaRPr>
          </a:p>
          <a:p>
            <a:pPr fontAlgn="base">
              <a:buNone/>
            </a:pPr>
            <a:endParaRPr lang="en-US" sz="1800">
              <a:solidFill>
                <a:srgbClr val="242424"/>
              </a:solidFill>
              <a:latin typeface="Calibri"/>
              <a:ea typeface="Times New Roman" panose="02020603050405020304" pitchFamily="18" charset="0"/>
              <a:cs typeface="Calibri"/>
            </a:endParaRPr>
          </a:p>
          <a:p>
            <a:pPr>
              <a:buNone/>
            </a:pPr>
            <a:r>
              <a:rPr lang="en-US" sz="1800">
                <a:solidFill>
                  <a:srgbClr val="242424"/>
                </a:solidFill>
                <a:effectLst/>
                <a:latin typeface="Calibri"/>
                <a:ea typeface="Times New Roman" panose="02020603050405020304" pitchFamily="18" charset="0"/>
                <a:cs typeface="Calibri"/>
              </a:rPr>
              <a:t>“I did not know a young person could do a role like this</a:t>
            </a:r>
            <a:r>
              <a:rPr lang="en-NZ" sz="1800">
                <a:effectLst/>
                <a:latin typeface="Calibri"/>
                <a:ea typeface="Times New Roman" panose="02020603050405020304" pitchFamily="18" charset="0"/>
                <a:cs typeface="Times New Roman"/>
              </a:rPr>
              <a:t>” </a:t>
            </a:r>
            <a:r>
              <a:rPr lang="en-US" sz="1800">
                <a:solidFill>
                  <a:srgbClr val="242424"/>
                </a:solidFill>
                <a:effectLst/>
                <a:latin typeface="Calibri"/>
                <a:ea typeface="Times New Roman" panose="02020603050405020304" pitchFamily="18" charset="0"/>
                <a:cs typeface="Calibri"/>
              </a:rPr>
              <a:t> </a:t>
            </a:r>
            <a:endParaRPr lang="en-NZ" sz="1800">
              <a:effectLst/>
              <a:latin typeface="Calibri"/>
              <a:ea typeface="Times New Roman" panose="02020603050405020304" pitchFamily="18" charset="0"/>
              <a:cs typeface="Calibri"/>
            </a:endParaRPr>
          </a:p>
          <a:p>
            <a:pPr fontAlgn="base">
              <a:buNone/>
            </a:pPr>
            <a:endParaRPr lang="en-US" sz="1800">
              <a:solidFill>
                <a:srgbClr val="242424"/>
              </a:solidFill>
              <a:latin typeface="Calibri"/>
              <a:ea typeface="Times New Roman" panose="02020603050405020304" pitchFamily="18" charset="0"/>
              <a:cs typeface="Calibri"/>
            </a:endParaRPr>
          </a:p>
          <a:p>
            <a:pPr>
              <a:buNone/>
            </a:pPr>
            <a:r>
              <a:rPr lang="en-US" sz="1800">
                <a:solidFill>
                  <a:srgbClr val="242424"/>
                </a:solidFill>
                <a:effectLst/>
                <a:latin typeface="Calibri"/>
                <a:ea typeface="Times New Roman" panose="02020603050405020304" pitchFamily="18" charset="0"/>
                <a:cs typeface="Calibri"/>
              </a:rPr>
              <a:t>“I feel like you understand me better than someone who is older”  </a:t>
            </a:r>
            <a:endParaRPr lang="en-NZ" sz="1800">
              <a:effectLst/>
              <a:latin typeface="Calibri"/>
              <a:ea typeface="Times New Roman" panose="02020603050405020304" pitchFamily="18" charset="0"/>
              <a:cs typeface="Calibri"/>
            </a:endParaRPr>
          </a:p>
          <a:p>
            <a:pPr fontAlgn="base">
              <a:buNone/>
            </a:pPr>
            <a:endParaRPr lang="en-US" sz="1800">
              <a:solidFill>
                <a:srgbClr val="242424"/>
              </a:solidFill>
              <a:latin typeface="Calibri"/>
              <a:ea typeface="Times New Roman" panose="02020603050405020304" pitchFamily="18" charset="0"/>
              <a:cs typeface="Calibri"/>
            </a:endParaRPr>
          </a:p>
          <a:p>
            <a:pPr>
              <a:buNone/>
            </a:pPr>
            <a:r>
              <a:rPr lang="en-US" sz="1800">
                <a:solidFill>
                  <a:srgbClr val="242424"/>
                </a:solidFill>
                <a:effectLst/>
                <a:latin typeface="Calibri"/>
                <a:ea typeface="Times New Roman" panose="02020603050405020304" pitchFamily="18" charset="0"/>
                <a:cs typeface="Calibri"/>
              </a:rPr>
              <a:t>“I really want to do a job like yours” </a:t>
            </a:r>
            <a:endParaRPr lang="en-NZ" sz="1800">
              <a:effectLst/>
              <a:latin typeface="Calibri"/>
              <a:ea typeface="Times New Roman" panose="02020603050405020304" pitchFamily="18" charset="0"/>
              <a:cs typeface="Calibri"/>
            </a:endParaRPr>
          </a:p>
          <a:p>
            <a:pPr marL="0" indent="0" fontAlgn="base">
              <a:buNone/>
            </a:pPr>
            <a:endParaRPr lang="en-US" sz="1800">
              <a:solidFill>
                <a:srgbClr val="242424"/>
              </a:solidFill>
              <a:latin typeface="Calibri"/>
              <a:ea typeface="Times New Roman" panose="02020603050405020304" pitchFamily="18" charset="0"/>
              <a:cs typeface="Calibri"/>
            </a:endParaRPr>
          </a:p>
          <a:p>
            <a:pPr marL="0" indent="0">
              <a:buNone/>
            </a:pPr>
            <a:r>
              <a:rPr lang="en-US" sz="1800">
                <a:solidFill>
                  <a:srgbClr val="242424"/>
                </a:solidFill>
                <a:effectLst/>
                <a:latin typeface="Calibri"/>
                <a:ea typeface="Times New Roman" panose="02020603050405020304" pitchFamily="18" charset="0"/>
                <a:cs typeface="Calibri"/>
              </a:rPr>
              <a:t>“Can you tell me how you got into your role?” </a:t>
            </a:r>
            <a:endParaRPr lang="en-NZ" sz="1800">
              <a:effectLst/>
              <a:latin typeface="Calibri"/>
              <a:ea typeface="Times New Roman" panose="02020603050405020304" pitchFamily="18" charset="0"/>
              <a:cs typeface="Calibri"/>
            </a:endParaRPr>
          </a:p>
          <a:p>
            <a:endParaRPr lang="en-US" noProof="1"/>
          </a:p>
        </p:txBody>
      </p:sp>
      <p:sp>
        <p:nvSpPr>
          <p:cNvPr id="4" name="Subtitle 3">
            <a:extLst>
              <a:ext uri="{FF2B5EF4-FFF2-40B4-BE49-F238E27FC236}">
                <a16:creationId xmlns:a16="http://schemas.microsoft.com/office/drawing/2014/main" id="{A113A0C9-5DEF-0B08-5940-6ED35D8D91CB}"/>
              </a:ext>
            </a:extLst>
          </p:cNvPr>
          <p:cNvSpPr>
            <a:spLocks noGrp="1"/>
          </p:cNvSpPr>
          <p:nvPr>
            <p:ph type="subTitle" idx="1"/>
          </p:nvPr>
        </p:nvSpPr>
        <p:spPr bwMode="gray">
          <a:xfrm>
            <a:off x="7635241" y="3708115"/>
            <a:ext cx="4087450" cy="1415429"/>
          </a:xfrm>
        </p:spPr>
        <p:txBody>
          <a:bodyPr/>
          <a:lstStyle/>
          <a:p>
            <a:r>
              <a:rPr lang="en-US" noProof="1"/>
              <a:t> </a:t>
            </a:r>
          </a:p>
        </p:txBody>
      </p:sp>
      <p:pic>
        <p:nvPicPr>
          <p:cNvPr id="10" name="Picture 9" descr="A group of blue and orange cartoon characters with megaphones over their face&#10;&#10;AI-generated content may be incorrect.">
            <a:extLst>
              <a:ext uri="{FF2B5EF4-FFF2-40B4-BE49-F238E27FC236}">
                <a16:creationId xmlns:a16="http://schemas.microsoft.com/office/drawing/2014/main" id="{DE65824C-A4E9-C1E6-1AED-64CCC7D8ED59}"/>
              </a:ext>
            </a:extLst>
          </p:cNvPr>
          <p:cNvPicPr>
            <a:picLocks noChangeAspect="1"/>
          </p:cNvPicPr>
          <p:nvPr/>
        </p:nvPicPr>
        <p:blipFill>
          <a:blip r:embed="rId3"/>
          <a:stretch>
            <a:fillRect/>
          </a:stretch>
        </p:blipFill>
        <p:spPr>
          <a:xfrm>
            <a:off x="8349078" y="2643222"/>
            <a:ext cx="2475710" cy="1774219"/>
          </a:xfrm>
          <a:prstGeom prst="rect">
            <a:avLst/>
          </a:prstGeom>
        </p:spPr>
      </p:pic>
      <p:pic>
        <p:nvPicPr>
          <p:cNvPr id="5" name="Picture 4" descr="A logo of a health action trust&#10;&#10;AI-generated content may be incorrect.">
            <a:extLst>
              <a:ext uri="{FF2B5EF4-FFF2-40B4-BE49-F238E27FC236}">
                <a16:creationId xmlns:a16="http://schemas.microsoft.com/office/drawing/2014/main" id="{5A51A255-43CB-D54E-67AE-8FFCE3ED637B}"/>
              </a:ext>
            </a:extLst>
          </p:cNvPr>
          <p:cNvPicPr>
            <a:picLocks noChangeAspect="1"/>
          </p:cNvPicPr>
          <p:nvPr/>
        </p:nvPicPr>
        <p:blipFill>
          <a:blip r:embed="rId4"/>
          <a:stretch>
            <a:fillRect/>
          </a:stretch>
        </p:blipFill>
        <p:spPr>
          <a:xfrm>
            <a:off x="10702213" y="5766820"/>
            <a:ext cx="1127554" cy="990858"/>
          </a:xfrm>
          <a:prstGeom prst="rect">
            <a:avLst/>
          </a:prstGeom>
        </p:spPr>
      </p:pic>
      <p:sp>
        <p:nvSpPr>
          <p:cNvPr id="8" name="Title 7">
            <a:extLst>
              <a:ext uri="{FF2B5EF4-FFF2-40B4-BE49-F238E27FC236}">
                <a16:creationId xmlns:a16="http://schemas.microsoft.com/office/drawing/2014/main" id="{C74383BA-D322-DBE6-2E5C-9FA792D71ACE}"/>
              </a:ext>
            </a:extLst>
          </p:cNvPr>
          <p:cNvSpPr>
            <a:spLocks noGrp="1"/>
          </p:cNvSpPr>
          <p:nvPr>
            <p:ph type="ctrTitle"/>
          </p:nvPr>
        </p:nvSpPr>
        <p:spPr>
          <a:xfrm>
            <a:off x="5913280" y="2125758"/>
            <a:ext cx="6283085" cy="411082"/>
          </a:xfrm>
        </p:spPr>
        <p:txBody>
          <a:bodyPr>
            <a:normAutofit fontScale="90000"/>
          </a:bodyPr>
          <a:lstStyle/>
          <a:p>
            <a:r>
              <a:rPr lang="en-GB"/>
              <a:t>Feedback from the young people we have supported.</a:t>
            </a:r>
          </a:p>
        </p:txBody>
      </p:sp>
    </p:spTree>
    <p:extLst>
      <p:ext uri="{BB962C8B-B14F-4D97-AF65-F5344CB8AC3E}">
        <p14:creationId xmlns:p14="http://schemas.microsoft.com/office/powerpoint/2010/main" val="1810367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342EA1-02DE-432C-B535-038F595FE89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78E46C-0F2F-4D8F-8685-D890AF38A480}">
  <ds:schemaRef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F3B9686E-60BB-426D-9902-B37A45317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1187</Words>
  <Application>Microsoft Office PowerPoint</Application>
  <PresentationFormat>Widescreen</PresentationFormat>
  <Paragraphs>148</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Times New Roman</vt:lpstr>
      <vt:lpstr>Office Theme</vt:lpstr>
      <vt:lpstr>Collaboration across  agencies : using data and relationships to create new services</vt:lpstr>
      <vt:lpstr>About Us</vt:lpstr>
      <vt:lpstr>    Our Approach in our mahi is based on:              Intentional Peer support             3 Principles &amp;  Four Tasks</vt:lpstr>
      <vt:lpstr>The back story</vt:lpstr>
      <vt:lpstr> </vt:lpstr>
      <vt:lpstr>  </vt:lpstr>
      <vt:lpstr>We used our relationships </vt:lpstr>
      <vt:lpstr>PowerPoint Presentation</vt:lpstr>
      <vt:lpstr>Feedback from the young people we have supported.</vt:lpstr>
      <vt:lpstr>  Feedback from the young people we have supported</vt:lpstr>
      <vt:lpstr>  Feedback from </vt:lpstr>
      <vt:lpstr> Internal COMPASS Community peer support  self-referrals</vt:lpstr>
      <vt:lpstr>Our other collaborations </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Hoolihan</dc:creator>
  <cp:lastModifiedBy>Jennifer Hoolihan</cp:lastModifiedBy>
  <cp:revision>13</cp:revision>
  <dcterms:created xsi:type="dcterms:W3CDTF">2025-05-07T22:52:48Z</dcterms:created>
  <dcterms:modified xsi:type="dcterms:W3CDTF">2025-05-14T02:14:42Z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