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0"/>
  </p:notesMasterIdLst>
  <p:sldIdLst>
    <p:sldId id="283" r:id="rId5"/>
    <p:sldId id="259" r:id="rId6"/>
    <p:sldId id="303" r:id="rId7"/>
    <p:sldId id="311" r:id="rId8"/>
    <p:sldId id="261" r:id="rId9"/>
    <p:sldId id="302" r:id="rId10"/>
    <p:sldId id="284" r:id="rId11"/>
    <p:sldId id="304" r:id="rId12"/>
    <p:sldId id="257" r:id="rId13"/>
    <p:sldId id="256" r:id="rId14"/>
    <p:sldId id="287" r:id="rId15"/>
    <p:sldId id="305" r:id="rId16"/>
    <p:sldId id="289" r:id="rId17"/>
    <p:sldId id="292" r:id="rId18"/>
    <p:sldId id="30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818F"/>
    <a:srgbClr val="00B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078" autoAdjust="0"/>
  </p:normalViewPr>
  <p:slideViewPr>
    <p:cSldViewPr snapToGrid="0" snapToObjects="1">
      <p:cViewPr varScale="1">
        <p:scale>
          <a:sx n="95" d="100"/>
          <a:sy n="95" d="100"/>
        </p:scale>
        <p:origin x="1056" y="72"/>
      </p:cViewPr>
      <p:guideLst/>
    </p:cSldViewPr>
  </p:slideViewPr>
  <p:outlineViewPr>
    <p:cViewPr>
      <p:scale>
        <a:sx n="33" d="100"/>
        <a:sy n="33" d="100"/>
      </p:scale>
      <p:origin x="0" y="-972"/>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aikato.health.govt.nz\Users\Hamilton\AtoFHome\DarbyA\My%20Documents\ICCT\HQSC\GP%20Survey\Optimizing%20discharge%20transition%20of%20care%20from%20Adult%20Mental%20Health%20Serv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NZ" b="1" dirty="0">
                <a:latin typeface="+mn-lt"/>
              </a:rPr>
              <a:t>What is important to be included in the discharge (transfer of care)  documentation from AMHS to your care?</a:t>
            </a:r>
          </a:p>
        </c:rich>
      </c:tx>
      <c:overlay val="0"/>
    </c:title>
    <c:autoTitleDeleted val="0"/>
    <c:plotArea>
      <c:layout>
        <c:manualLayout>
          <c:layoutTarget val="inner"/>
          <c:xMode val="edge"/>
          <c:yMode val="edge"/>
          <c:x val="4.859002022164733E-2"/>
          <c:y val="0.10804131696976613"/>
          <c:w val="0.94567365951565951"/>
          <c:h val="0.74074770297981529"/>
        </c:manualLayout>
      </c:layout>
      <c:barChart>
        <c:barDir val="col"/>
        <c:grouping val="clustered"/>
        <c:varyColors val="0"/>
        <c:ser>
          <c:idx val="0"/>
          <c:order val="0"/>
          <c:tx>
            <c:strRef>
              <c:f>'Question 5'!$B$3</c:f>
              <c:strCache>
                <c:ptCount val="1"/>
                <c:pt idx="0">
                  <c:v>Not at all important</c:v>
                </c:pt>
              </c:strCache>
            </c:strRef>
          </c:tx>
          <c:spPr>
            <a:ln>
              <a:solidFill>
                <a:schemeClr val="tx1"/>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5'!$A$4:$A$11</c:f>
              <c:strCache>
                <c:ptCount val="8"/>
                <c:pt idx="0">
                  <c:v>A clear description of current treatment</c:v>
                </c:pt>
                <c:pt idx="1">
                  <c:v>A clear description of the treatment you (the GP) needs to provide</c:v>
                </c:pt>
                <c:pt idx="2">
                  <c:v>A clear description of the treatment the GP needs to provide at time of decompensation</c:v>
                </c:pt>
                <c:pt idx="3">
                  <c:v>A clear description of what AMHS will do/provide at time of decompensation</c:v>
                </c:pt>
                <c:pt idx="4">
                  <c:v>A clear diagnosis</c:v>
                </c:pt>
                <c:pt idx="5">
                  <c:v>A description of progress whilst under AMHS</c:v>
                </c:pt>
                <c:pt idx="6">
                  <c:v>A clear description of the treatment that others (e.g. patient, whanau, NGO) will/need to provide at time of decompensation</c:v>
                </c:pt>
                <c:pt idx="7">
                  <c:v>A clear description of the treatment that others (e.g. patient, whanau, NGO) will/need to provide</c:v>
                </c:pt>
              </c:strCache>
            </c:strRef>
          </c:cat>
          <c:val>
            <c:numRef>
              <c:f>'Question 5'!$B$4:$B$11</c:f>
              <c:numCache>
                <c:formatCode>0.00%</c:formatCode>
                <c:ptCount val="8"/>
                <c:pt idx="0">
                  <c:v>0</c:v>
                </c:pt>
                <c:pt idx="1">
                  <c:v>0</c:v>
                </c:pt>
                <c:pt idx="2">
                  <c:v>0</c:v>
                </c:pt>
                <c:pt idx="3">
                  <c:v>0</c:v>
                </c:pt>
                <c:pt idx="4">
                  <c:v>0</c:v>
                </c:pt>
                <c:pt idx="5">
                  <c:v>1.9199999999999998E-2</c:v>
                </c:pt>
                <c:pt idx="6">
                  <c:v>1.9199999999999998E-2</c:v>
                </c:pt>
                <c:pt idx="7">
                  <c:v>1.9199999999999998E-2</c:v>
                </c:pt>
              </c:numCache>
            </c:numRef>
          </c:val>
          <c:extLst>
            <c:ext xmlns:c16="http://schemas.microsoft.com/office/drawing/2014/chart" uri="{C3380CC4-5D6E-409C-BE32-E72D297353CC}">
              <c16:uniqueId val="{00000000-C5E6-4B7B-AAFE-DB611BA4CF84}"/>
            </c:ext>
          </c:extLst>
        </c:ser>
        <c:ser>
          <c:idx val="1"/>
          <c:order val="1"/>
          <c:tx>
            <c:strRef>
              <c:f>'Question 5'!$C$3</c:f>
              <c:strCache>
                <c:ptCount val="1"/>
                <c:pt idx="0">
                  <c:v>Slightly Important</c:v>
                </c:pt>
              </c:strCache>
            </c:strRef>
          </c:tx>
          <c:spPr>
            <a:solidFill>
              <a:srgbClr val="FFFF00"/>
            </a:solidFill>
            <a:ln>
              <a:solidFill>
                <a:schemeClr val="tx1"/>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5'!$A$4:$A$11</c:f>
              <c:strCache>
                <c:ptCount val="8"/>
                <c:pt idx="0">
                  <c:v>A clear description of current treatment</c:v>
                </c:pt>
                <c:pt idx="1">
                  <c:v>A clear description of the treatment you (the GP) needs to provide</c:v>
                </c:pt>
                <c:pt idx="2">
                  <c:v>A clear description of the treatment the GP needs to provide at time of decompensation</c:v>
                </c:pt>
                <c:pt idx="3">
                  <c:v>A clear description of what AMHS will do/provide at time of decompensation</c:v>
                </c:pt>
                <c:pt idx="4">
                  <c:v>A clear diagnosis</c:v>
                </c:pt>
                <c:pt idx="5">
                  <c:v>A description of progress whilst under AMHS</c:v>
                </c:pt>
                <c:pt idx="6">
                  <c:v>A clear description of the treatment that others (e.g. patient, whanau, NGO) will/need to provide at time of decompensation</c:v>
                </c:pt>
                <c:pt idx="7">
                  <c:v>A clear description of the treatment that others (e.g. patient, whanau, NGO) will/need to provide</c:v>
                </c:pt>
              </c:strCache>
            </c:strRef>
          </c:cat>
          <c:val>
            <c:numRef>
              <c:f>'Question 5'!$C$4:$C$11</c:f>
              <c:numCache>
                <c:formatCode>0.00%</c:formatCode>
                <c:ptCount val="8"/>
                <c:pt idx="0">
                  <c:v>0</c:v>
                </c:pt>
                <c:pt idx="1">
                  <c:v>0</c:v>
                </c:pt>
                <c:pt idx="2">
                  <c:v>0</c:v>
                </c:pt>
                <c:pt idx="3">
                  <c:v>3.85E-2</c:v>
                </c:pt>
                <c:pt idx="4">
                  <c:v>0.1154</c:v>
                </c:pt>
                <c:pt idx="5">
                  <c:v>0.1923</c:v>
                </c:pt>
                <c:pt idx="6">
                  <c:v>0.1154</c:v>
                </c:pt>
                <c:pt idx="7">
                  <c:v>9.6199999999999994E-2</c:v>
                </c:pt>
              </c:numCache>
            </c:numRef>
          </c:val>
          <c:extLst>
            <c:ext xmlns:c16="http://schemas.microsoft.com/office/drawing/2014/chart" uri="{C3380CC4-5D6E-409C-BE32-E72D297353CC}">
              <c16:uniqueId val="{00000001-C5E6-4B7B-AAFE-DB611BA4CF84}"/>
            </c:ext>
          </c:extLst>
        </c:ser>
        <c:ser>
          <c:idx val="2"/>
          <c:order val="2"/>
          <c:tx>
            <c:strRef>
              <c:f>'Question 5'!$D$3</c:f>
              <c:strCache>
                <c:ptCount val="1"/>
                <c:pt idx="0">
                  <c:v>Important</c:v>
                </c:pt>
              </c:strCache>
            </c:strRef>
          </c:tx>
          <c:spPr>
            <a:solidFill>
              <a:schemeClr val="accent6"/>
            </a:solidFill>
            <a:ln>
              <a:solidFill>
                <a:schemeClr val="tx1"/>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5'!$A$4:$A$11</c:f>
              <c:strCache>
                <c:ptCount val="8"/>
                <c:pt idx="0">
                  <c:v>A clear description of current treatment</c:v>
                </c:pt>
                <c:pt idx="1">
                  <c:v>A clear description of the treatment you (the GP) needs to provide</c:v>
                </c:pt>
                <c:pt idx="2">
                  <c:v>A clear description of the treatment the GP needs to provide at time of decompensation</c:v>
                </c:pt>
                <c:pt idx="3">
                  <c:v>A clear description of what AMHS will do/provide at time of decompensation</c:v>
                </c:pt>
                <c:pt idx="4">
                  <c:v>A clear diagnosis</c:v>
                </c:pt>
                <c:pt idx="5">
                  <c:v>A description of progress whilst under AMHS</c:v>
                </c:pt>
                <c:pt idx="6">
                  <c:v>A clear description of the treatment that others (e.g. patient, whanau, NGO) will/need to provide at time of decompensation</c:v>
                </c:pt>
                <c:pt idx="7">
                  <c:v>A clear description of the treatment that others (e.g. patient, whanau, NGO) will/need to provide</c:v>
                </c:pt>
              </c:strCache>
            </c:strRef>
          </c:cat>
          <c:val>
            <c:numRef>
              <c:f>'Question 5'!$D$4:$D$11</c:f>
              <c:numCache>
                <c:formatCode>0.00%</c:formatCode>
                <c:ptCount val="8"/>
                <c:pt idx="0">
                  <c:v>0.1154</c:v>
                </c:pt>
                <c:pt idx="1">
                  <c:v>0.1346</c:v>
                </c:pt>
                <c:pt idx="2">
                  <c:v>0.1731</c:v>
                </c:pt>
                <c:pt idx="3">
                  <c:v>0.25</c:v>
                </c:pt>
                <c:pt idx="4">
                  <c:v>0.30769999999999997</c:v>
                </c:pt>
                <c:pt idx="5">
                  <c:v>0.42309999999999998</c:v>
                </c:pt>
                <c:pt idx="6">
                  <c:v>0.5</c:v>
                </c:pt>
                <c:pt idx="7">
                  <c:v>0.53849999999999998</c:v>
                </c:pt>
              </c:numCache>
            </c:numRef>
          </c:val>
          <c:extLst>
            <c:ext xmlns:c16="http://schemas.microsoft.com/office/drawing/2014/chart" uri="{C3380CC4-5D6E-409C-BE32-E72D297353CC}">
              <c16:uniqueId val="{00000002-C5E6-4B7B-AAFE-DB611BA4CF84}"/>
            </c:ext>
          </c:extLst>
        </c:ser>
        <c:ser>
          <c:idx val="3"/>
          <c:order val="3"/>
          <c:tx>
            <c:strRef>
              <c:f>'Question 5'!$E$3</c:f>
              <c:strCache>
                <c:ptCount val="1"/>
                <c:pt idx="0">
                  <c:v>Exceptionally important</c:v>
                </c:pt>
              </c:strCache>
            </c:strRef>
          </c:tx>
          <c:spPr>
            <a:solidFill>
              <a:srgbClr val="FF0000"/>
            </a:solidFill>
            <a:ln>
              <a:solidFill>
                <a:schemeClr val="tx1"/>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5'!$A$4:$A$11</c:f>
              <c:strCache>
                <c:ptCount val="8"/>
                <c:pt idx="0">
                  <c:v>A clear description of current treatment</c:v>
                </c:pt>
                <c:pt idx="1">
                  <c:v>A clear description of the treatment you (the GP) needs to provide</c:v>
                </c:pt>
                <c:pt idx="2">
                  <c:v>A clear description of the treatment the GP needs to provide at time of decompensation</c:v>
                </c:pt>
                <c:pt idx="3">
                  <c:v>A clear description of what AMHS will do/provide at time of decompensation</c:v>
                </c:pt>
                <c:pt idx="4">
                  <c:v>A clear diagnosis</c:v>
                </c:pt>
                <c:pt idx="5">
                  <c:v>A description of progress whilst under AMHS</c:v>
                </c:pt>
                <c:pt idx="6">
                  <c:v>A clear description of the treatment that others (e.g. patient, whanau, NGO) will/need to provide at time of decompensation</c:v>
                </c:pt>
                <c:pt idx="7">
                  <c:v>A clear description of the treatment that others (e.g. patient, whanau, NGO) will/need to provide</c:v>
                </c:pt>
              </c:strCache>
            </c:strRef>
          </c:cat>
          <c:val>
            <c:numRef>
              <c:f>'Question 5'!$E$4:$E$11</c:f>
              <c:numCache>
                <c:formatCode>0.00%</c:formatCode>
                <c:ptCount val="8"/>
                <c:pt idx="0">
                  <c:v>0.88459999999999994</c:v>
                </c:pt>
                <c:pt idx="1">
                  <c:v>0.86540000000000006</c:v>
                </c:pt>
                <c:pt idx="2">
                  <c:v>0.82689999999999997</c:v>
                </c:pt>
                <c:pt idx="3">
                  <c:v>0.71150000000000002</c:v>
                </c:pt>
                <c:pt idx="4">
                  <c:v>0.57689999999999997</c:v>
                </c:pt>
                <c:pt idx="5">
                  <c:v>0.3654</c:v>
                </c:pt>
                <c:pt idx="6">
                  <c:v>0.3654</c:v>
                </c:pt>
                <c:pt idx="7">
                  <c:v>0.34620000000000001</c:v>
                </c:pt>
              </c:numCache>
            </c:numRef>
          </c:val>
          <c:extLst>
            <c:ext xmlns:c16="http://schemas.microsoft.com/office/drawing/2014/chart" uri="{C3380CC4-5D6E-409C-BE32-E72D297353CC}">
              <c16:uniqueId val="{00000003-C5E6-4B7B-AAFE-DB611BA4CF84}"/>
            </c:ext>
          </c:extLst>
        </c:ser>
        <c:dLbls>
          <c:showLegendKey val="0"/>
          <c:showVal val="0"/>
          <c:showCatName val="0"/>
          <c:showSerName val="0"/>
          <c:showPercent val="0"/>
          <c:showBubbleSize val="0"/>
        </c:dLbls>
        <c:gapWidth val="150"/>
        <c:axId val="139719424"/>
        <c:axId val="139701248"/>
      </c:barChart>
      <c:valAx>
        <c:axId val="139701248"/>
        <c:scaling>
          <c:orientation val="minMax"/>
        </c:scaling>
        <c:delete val="0"/>
        <c:axPos val="l"/>
        <c:majorGridlines/>
        <c:numFmt formatCode="0.00%" sourceLinked="1"/>
        <c:majorTickMark val="out"/>
        <c:minorTickMark val="none"/>
        <c:tickLblPos val="nextTo"/>
        <c:crossAx val="139719424"/>
        <c:crosses val="autoZero"/>
        <c:crossBetween val="between"/>
      </c:valAx>
      <c:catAx>
        <c:axId val="139719424"/>
        <c:scaling>
          <c:orientation val="minMax"/>
        </c:scaling>
        <c:delete val="0"/>
        <c:axPos val="b"/>
        <c:numFmt formatCode="General" sourceLinked="0"/>
        <c:majorTickMark val="out"/>
        <c:minorTickMark val="none"/>
        <c:tickLblPos val="nextTo"/>
        <c:crossAx val="139701248"/>
        <c:crosses val="autoZero"/>
        <c:auto val="0"/>
        <c:lblAlgn val="ctr"/>
        <c:lblOffset val="100"/>
        <c:noMultiLvlLbl val="0"/>
      </c:catAx>
    </c:plotArea>
    <c:legend>
      <c:legendPos val="r"/>
      <c:layout>
        <c:manualLayout>
          <c:xMode val="edge"/>
          <c:yMode val="edge"/>
          <c:x val="0.46161906125313562"/>
          <c:y val="0.12923734793316571"/>
          <c:w val="0.50253988095445934"/>
          <c:h val="7.7567808123774201E-2"/>
        </c:manualLayout>
      </c:layout>
      <c:overlay val="0"/>
      <c:txPr>
        <a:bodyPr/>
        <a:lstStyle/>
        <a:p>
          <a:pPr>
            <a:defRPr sz="1400" b="1"/>
          </a:pPr>
          <a:endParaRPr lang="en-US"/>
        </a:p>
      </c:txPr>
    </c:legend>
    <c:plotVisOnly val="0"/>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87D10C-4194-9B47-9AC4-16D4870BB9B5}" type="datetimeFigureOut">
              <a:rPr lang="en-US" smtClean="0"/>
              <a:t>4/7/2025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FE8F9B-E7AF-A742-BEFE-CED1584FFF97}" type="slidenum">
              <a:rPr lang="en-US" smtClean="0"/>
              <a:t>‹#›</a:t>
            </a:fld>
            <a:endParaRPr lang="en-US" dirty="0"/>
          </a:p>
        </p:txBody>
      </p:sp>
    </p:spTree>
    <p:extLst>
      <p:ext uri="{BB962C8B-B14F-4D97-AF65-F5344CB8AC3E}">
        <p14:creationId xmlns:p14="http://schemas.microsoft.com/office/powerpoint/2010/main" val="382817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Introduce</a:t>
            </a:r>
            <a:r>
              <a:rPr lang="en-NZ" baseline="0" dirty="0"/>
              <a:t> self and topic Surfing the Tsunami: Ensuring improved health outcomes in our communities</a:t>
            </a:r>
          </a:p>
          <a:p>
            <a:r>
              <a:rPr lang="en-NZ" baseline="0" dirty="0"/>
              <a:t>We are Community Health and Addictions Services- based in Hamilton. </a:t>
            </a:r>
          </a:p>
          <a:p>
            <a:r>
              <a:rPr lang="en-NZ" baseline="0" dirty="0"/>
              <a:t>This work was predominantly focused on the Central Waikato Mental Health Teams but did have wider effect on some of our speciality services which are also centrally located. </a:t>
            </a:r>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1</a:t>
            </a:fld>
            <a:endParaRPr lang="en-US" dirty="0"/>
          </a:p>
        </p:txBody>
      </p:sp>
    </p:spTree>
    <p:extLst>
      <p:ext uri="{BB962C8B-B14F-4D97-AF65-F5344CB8AC3E}">
        <p14:creationId xmlns:p14="http://schemas.microsoft.com/office/powerpoint/2010/main" val="118237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b="0" dirty="0">
                <a:solidFill>
                  <a:srgbClr val="020817"/>
                </a:solidFill>
              </a:rPr>
              <a:t>A clear diagnosis. (89%)</a:t>
            </a:r>
          </a:p>
          <a:p>
            <a:pPr marL="514350" indent="-514350" algn="l" rtl="0">
              <a:buFont typeface="+mj-lt"/>
              <a:buAutoNum type="arabicPeriod"/>
            </a:pPr>
            <a:r>
              <a:rPr lang="en-GB" b="0" i="0" dirty="0">
                <a:solidFill>
                  <a:srgbClr val="020817"/>
                </a:solidFill>
                <a:effectLst/>
              </a:rPr>
              <a:t>A clear description of current treatment (100%)</a:t>
            </a:r>
          </a:p>
          <a:p>
            <a:pPr marL="514350" indent="-514350">
              <a:buFont typeface="+mj-lt"/>
              <a:buAutoNum type="arabicPeriod"/>
            </a:pPr>
            <a:r>
              <a:rPr lang="en-GB" b="0" i="0" dirty="0">
                <a:solidFill>
                  <a:srgbClr val="020817"/>
                </a:solidFill>
                <a:effectLst/>
              </a:rPr>
              <a:t>A clear description of the treatment the GP needs to provide. (100%)</a:t>
            </a:r>
          </a:p>
          <a:p>
            <a:pPr marL="514350" indent="-514350">
              <a:buFont typeface="+mj-lt"/>
              <a:buAutoNum type="arabicPeriod"/>
            </a:pPr>
            <a:r>
              <a:rPr lang="en-GB" b="0" dirty="0">
                <a:solidFill>
                  <a:srgbClr val="020817"/>
                </a:solidFill>
              </a:rPr>
              <a:t>A clear description of the treatment that others need to provide (89%)</a:t>
            </a:r>
          </a:p>
          <a:p>
            <a:pPr marL="514350" indent="-514350">
              <a:buFont typeface="+mj-lt"/>
              <a:buAutoNum type="arabicPeriod"/>
            </a:pPr>
            <a:r>
              <a:rPr lang="en-GB" b="0" i="0" dirty="0">
                <a:solidFill>
                  <a:srgbClr val="020817"/>
                </a:solidFill>
                <a:effectLst/>
              </a:rPr>
              <a:t>A clear description of the treatment the GP needs to provide at times of decompensation. (100%)</a:t>
            </a:r>
          </a:p>
          <a:p>
            <a:pPr marL="514350" indent="-514350">
              <a:buFont typeface="+mj-lt"/>
              <a:buAutoNum type="arabicPeriod"/>
            </a:pPr>
            <a:r>
              <a:rPr lang="en-GB" b="0" i="0" dirty="0">
                <a:solidFill>
                  <a:srgbClr val="020817"/>
                </a:solidFill>
                <a:effectLst/>
              </a:rPr>
              <a:t>A clear description of what AMHS will provide at time of decompensation. (96%)</a:t>
            </a:r>
          </a:p>
          <a:p>
            <a:pPr marL="514350" indent="-514350">
              <a:buFont typeface="+mj-lt"/>
              <a:buAutoNum type="arabicPeriod"/>
            </a:pPr>
            <a:r>
              <a:rPr lang="en-GB" b="0" dirty="0">
                <a:solidFill>
                  <a:srgbClr val="020817"/>
                </a:solidFill>
              </a:rPr>
              <a:t>A clear description of the treatment that others (patient, family, NGO) will provide at time of decompensation. (87%)</a:t>
            </a:r>
          </a:p>
          <a:p>
            <a:pPr marL="514350" indent="-514350" algn="l" rtl="0">
              <a:buFont typeface="+mj-lt"/>
              <a:buAutoNum type="arabicPeriod"/>
            </a:pPr>
            <a:r>
              <a:rPr lang="en-GB" b="0" i="0" dirty="0">
                <a:solidFill>
                  <a:srgbClr val="020817"/>
                </a:solidFill>
                <a:effectLst/>
              </a:rPr>
              <a:t>A description of progress whilst under adult mental health service. (79%)</a:t>
            </a:r>
          </a:p>
          <a:p>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13</a:t>
            </a:fld>
            <a:endParaRPr lang="en-US" dirty="0"/>
          </a:p>
        </p:txBody>
      </p:sp>
    </p:spTree>
    <p:extLst>
      <p:ext uri="{BB962C8B-B14F-4D97-AF65-F5344CB8AC3E}">
        <p14:creationId xmlns:p14="http://schemas.microsoft.com/office/powerpoint/2010/main" val="178480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Clin</a:t>
            </a:r>
          </a:p>
          <a:p>
            <a:pPr marL="171450" indent="-171450">
              <a:buFont typeface="Arial" panose="020B0604020202020204" pitchFamily="34" charset="0"/>
              <a:buChar char="•"/>
            </a:pPr>
            <a:r>
              <a:rPr lang="en-NZ" dirty="0"/>
              <a:t>Work to do on</a:t>
            </a:r>
            <a:r>
              <a:rPr lang="en-NZ" baseline="0" dirty="0"/>
              <a:t> our EDD. “Discharge planning starts on admission”</a:t>
            </a:r>
          </a:p>
          <a:p>
            <a:pPr marL="171450" indent="-171450">
              <a:buFont typeface="Arial" panose="020B0604020202020204" pitchFamily="34" charset="0"/>
              <a:buChar char="•"/>
            </a:pPr>
            <a:r>
              <a:rPr lang="en-NZ" baseline="0" dirty="0"/>
              <a:t>My plan- New recovery planning and ensuring goals for recovery</a:t>
            </a:r>
            <a:endParaRPr lang="en-NZ" dirty="0"/>
          </a:p>
          <a:p>
            <a:pPr marL="171450" indent="-171450">
              <a:buFont typeface="Arial" panose="020B0604020202020204" pitchFamily="34" charset="0"/>
              <a:buChar char="•"/>
            </a:pPr>
            <a:r>
              <a:rPr lang="en-NZ" dirty="0"/>
              <a:t>Retention</a:t>
            </a:r>
            <a:r>
              <a:rPr lang="en-NZ" baseline="0" dirty="0"/>
              <a:t> of staff- successfully recruited so how do we keep the staff we have employed</a:t>
            </a:r>
          </a:p>
          <a:p>
            <a:pPr marL="171450" indent="-171450">
              <a:buFont typeface="Arial" panose="020B0604020202020204" pitchFamily="34" charset="0"/>
              <a:buChar char="•"/>
            </a:pPr>
            <a:r>
              <a:rPr lang="en-NZ" baseline="0" dirty="0"/>
              <a:t>Ensure the new culture/practices are embedded, include regular review</a:t>
            </a:r>
          </a:p>
          <a:p>
            <a:pPr marL="171450" indent="-171450">
              <a:buFont typeface="Arial" panose="020B0604020202020204" pitchFamily="34" charset="0"/>
              <a:buChar char="•"/>
            </a:pPr>
            <a:r>
              <a:rPr lang="en-NZ" baseline="0" dirty="0"/>
              <a:t>Monitor waitlists for changes- now possible as our data is clean, and easily accessible.</a:t>
            </a:r>
          </a:p>
          <a:p>
            <a:pPr marL="171450" indent="-171450">
              <a:buFont typeface="Arial" panose="020B0604020202020204" pitchFamily="34" charset="0"/>
              <a:buChar char="•"/>
            </a:pPr>
            <a:r>
              <a:rPr lang="en-NZ" baseline="0" dirty="0"/>
              <a:t>Consideration of increasing access from those currently considered to be priority 4 or 5</a:t>
            </a:r>
          </a:p>
          <a:p>
            <a:pPr marL="0" indent="0">
              <a:buFont typeface="Arial" panose="020B0604020202020204" pitchFamily="34" charset="0"/>
              <a:buNone/>
            </a:pPr>
            <a:endParaRPr lang="en-NZ" baseline="0" dirty="0"/>
          </a:p>
        </p:txBody>
      </p:sp>
      <p:sp>
        <p:nvSpPr>
          <p:cNvPr id="4" name="Slide Number Placeholder 3"/>
          <p:cNvSpPr>
            <a:spLocks noGrp="1"/>
          </p:cNvSpPr>
          <p:nvPr>
            <p:ph type="sldNum" sz="quarter" idx="10"/>
          </p:nvPr>
        </p:nvSpPr>
        <p:spPr/>
        <p:txBody>
          <a:bodyPr/>
          <a:lstStyle/>
          <a:p>
            <a:fld id="{F1FE8F9B-E7AF-A742-BEFE-CED1584FFF97}" type="slidenum">
              <a:rPr lang="en-US" smtClean="0"/>
              <a:t>15</a:t>
            </a:fld>
            <a:endParaRPr lang="en-US" dirty="0"/>
          </a:p>
        </p:txBody>
      </p:sp>
    </p:spTree>
    <p:extLst>
      <p:ext uri="{BB962C8B-B14F-4D97-AF65-F5344CB8AC3E}">
        <p14:creationId xmlns:p14="http://schemas.microsoft.com/office/powerpoint/2010/main" val="164754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Clin</a:t>
            </a:r>
            <a:r>
              <a:rPr lang="en-NZ" sz="1200" kern="1200" baseline="0" dirty="0">
                <a:solidFill>
                  <a:schemeClr val="tx1"/>
                </a:solidFill>
                <a:effectLst/>
                <a:latin typeface="+mn-lt"/>
                <a:ea typeface="+mn-ea"/>
                <a:cs typeface="+mn-cs"/>
              </a:rPr>
              <a:t> - </a:t>
            </a:r>
            <a:r>
              <a:rPr lang="en-NZ" sz="1200" kern="1200" dirty="0">
                <a:solidFill>
                  <a:schemeClr val="tx1"/>
                </a:solidFill>
                <a:effectLst/>
                <a:latin typeface="+mn-lt"/>
                <a:ea typeface="+mn-ea"/>
                <a:cs typeface="+mn-cs"/>
              </a:rPr>
              <a:t>October 2022 we commenced a project to alleviate the pressures our staff were experiencing and the concern that this combined with Workforce shortages and Covid was really having a negative impact on the quality of service we were providing to tangata whaiora and whanau</a:t>
            </a:r>
          </a:p>
          <a:p>
            <a:r>
              <a:rPr lang="en-NZ" sz="1200" kern="1200" dirty="0">
                <a:solidFill>
                  <a:schemeClr val="tx1"/>
                </a:solidFill>
                <a:effectLst/>
                <a:latin typeface="+mn-lt"/>
                <a:ea typeface="+mn-ea"/>
                <a:cs typeface="+mn-cs"/>
              </a:rPr>
              <a:t>We had a combined caseload total of 598, 3xfull time Dr’s with caseloads of 128-141 and also part time Dr’s, and keyworkers with caseloads between 15-30. And we had a significant proportion of Tangata Whaiora who were on a waitlist for a keyworker, increasing</a:t>
            </a:r>
            <a:r>
              <a:rPr lang="en-NZ" sz="1200" kern="1200" baseline="0" dirty="0">
                <a:solidFill>
                  <a:schemeClr val="tx1"/>
                </a:solidFill>
                <a:effectLst/>
                <a:latin typeface="+mn-lt"/>
                <a:ea typeface="+mn-ea"/>
                <a:cs typeface="+mn-cs"/>
              </a:rPr>
              <a:t> new referrals,  An additional waitlist from clinicians who had left the service and needed to be reallocated</a:t>
            </a:r>
            <a:r>
              <a:rPr lang="en-NZ" sz="1200" kern="1200" dirty="0">
                <a:solidFill>
                  <a:schemeClr val="tx1"/>
                </a:solidFill>
                <a:effectLst/>
                <a:latin typeface="+mn-lt"/>
                <a:ea typeface="+mn-ea"/>
                <a:cs typeface="+mn-cs"/>
              </a:rPr>
              <a:t>. Previous work done to support keyworkers caseloads had capped numbers at 30, so people above this were placed on a keyworker waitlist, but assigned to a DR with wellbeing calls to check in with them.</a:t>
            </a:r>
          </a:p>
          <a:p>
            <a:r>
              <a:rPr lang="en-NZ" sz="1200" kern="1200" dirty="0">
                <a:solidFill>
                  <a:schemeClr val="tx1"/>
                </a:solidFill>
                <a:effectLst/>
                <a:latin typeface="+mn-lt"/>
                <a:ea typeface="+mn-ea"/>
                <a:cs typeface="+mn-cs"/>
              </a:rPr>
              <a:t>We had waitlists for psychology and ADHD also.</a:t>
            </a:r>
          </a:p>
          <a:p>
            <a:r>
              <a:rPr lang="en-NZ" sz="1200" kern="1200" dirty="0">
                <a:solidFill>
                  <a:schemeClr val="tx1"/>
                </a:solidFill>
                <a:effectLst/>
                <a:latin typeface="+mn-lt"/>
                <a:ea typeface="+mn-ea"/>
                <a:cs typeface="+mn-cs"/>
              </a:rPr>
              <a:t>There was  had a high number of staff resignations, and were finding it challenging to fill these positions as well.</a:t>
            </a:r>
          </a:p>
          <a:p>
            <a:r>
              <a:rPr lang="en-NZ" sz="1200" kern="1200" dirty="0">
                <a:solidFill>
                  <a:schemeClr val="tx1"/>
                </a:solidFill>
                <a:effectLst/>
                <a:latin typeface="+mn-lt"/>
                <a:ea typeface="+mn-ea"/>
                <a:cs typeface="+mn-cs"/>
              </a:rPr>
              <a:t>There were still referrals coming in that needed to be assigned, but to confuse this we had 601 open referrals to deal with,</a:t>
            </a:r>
            <a:r>
              <a:rPr lang="en-NZ" sz="1200" kern="1200" baseline="0" dirty="0">
                <a:solidFill>
                  <a:schemeClr val="tx1"/>
                </a:solidFill>
                <a:effectLst/>
                <a:latin typeface="+mn-lt"/>
                <a:ea typeface="+mn-ea"/>
                <a:cs typeface="+mn-cs"/>
              </a:rPr>
              <a:t> some had not been closed so our data was not accurate.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 needed to review our process’s as well as there was no clear purpose for the clinical meetings, and we needed to be sure that all of those on our caseloads were been reviewed, and discussed by MDT. Been really clear about the purposes</a:t>
            </a:r>
            <a:r>
              <a:rPr lang="en-NZ" sz="1200" kern="1200" baseline="0" dirty="0">
                <a:solidFill>
                  <a:schemeClr val="tx1"/>
                </a:solidFill>
                <a:effectLst/>
                <a:latin typeface="+mn-lt"/>
                <a:ea typeface="+mn-ea"/>
                <a:cs typeface="+mn-cs"/>
              </a:rPr>
              <a:t> of meetings to assist with transition and flow, and interventions to manage risk.</a:t>
            </a:r>
          </a:p>
          <a:p>
            <a:r>
              <a:rPr lang="en-NZ" sz="1200" kern="1200" baseline="0" dirty="0">
                <a:solidFill>
                  <a:schemeClr val="tx1"/>
                </a:solidFill>
                <a:effectLst/>
                <a:latin typeface="+mn-lt"/>
                <a:ea typeface="+mn-ea"/>
                <a:cs typeface="+mn-cs"/>
              </a:rPr>
              <a:t>Central South waitlist of 339, awaiting allocation of a keyworker!</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FE8F9B-E7AF-A742-BEFE-CED1584FFF97}" type="slidenum">
              <a:rPr lang="en-US" smtClean="0"/>
              <a:t>2</a:t>
            </a:fld>
            <a:endParaRPr lang="en-US" dirty="0"/>
          </a:p>
        </p:txBody>
      </p:sp>
    </p:spTree>
    <p:extLst>
      <p:ext uri="{BB962C8B-B14F-4D97-AF65-F5344CB8AC3E}">
        <p14:creationId xmlns:p14="http://schemas.microsoft.com/office/powerpoint/2010/main" val="234258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0C56D-342D-6B4B-33AC-92E0EF768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C1A5C-1559-8523-336E-1CE502181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113BD-F675-8316-9255-CEE527D7A67C}"/>
              </a:ext>
            </a:extLst>
          </p:cNvPr>
          <p:cNvSpPr>
            <a:spLocks noGrp="1"/>
          </p:cNvSpPr>
          <p:nvPr>
            <p:ph type="body" idx="1"/>
          </p:nvPr>
        </p:nvSpPr>
        <p:spPr/>
        <p:txBody>
          <a:bodyPr/>
          <a:lstStyle/>
          <a:p>
            <a:r>
              <a:rPr lang="en-NZ" dirty="0"/>
              <a:t>Clin- We had</a:t>
            </a:r>
            <a:r>
              <a:rPr lang="en-NZ" baseline="0" dirty="0"/>
              <a:t> reduced staffing getting down to only 1 registered nurse in the team we needed to do some focus on recruitment, at that time able to employ a staff member to support managers with recruitment outside of HR-Recruitment.</a:t>
            </a:r>
          </a:p>
          <a:p>
            <a:r>
              <a:rPr lang="en-NZ" baseline="0" dirty="0"/>
              <a:t>We need to focus on staff wellbeing- this was done by the review of caseloads, by keeping them up to date with what was happening, and workshops to gather feedback.</a:t>
            </a:r>
          </a:p>
          <a:p>
            <a:r>
              <a:rPr lang="en-NZ" baseline="0" dirty="0"/>
              <a:t>Waitlists- High waitlists of tangata whaiora requiring keyworkers, Dr’s who were over capacity  so again reviewing and putting transition plans in place.</a:t>
            </a:r>
          </a:p>
          <a:p>
            <a:r>
              <a:rPr lang="en-NZ" baseline="0" dirty="0"/>
              <a:t>Referral clean up- We had a number of open referrals which were influenced data, so extra admin hours and then clear processes put into place to reduce this reoccurring.</a:t>
            </a:r>
          </a:p>
          <a:p>
            <a:r>
              <a:rPr lang="en-NZ" baseline="0" dirty="0"/>
              <a:t>Data informed operations- Ways to view and manage our waitlists and information tools which Virginia will talk about further on in the presentation.</a:t>
            </a:r>
          </a:p>
          <a:p>
            <a:endParaRPr lang="en-NZ" baseline="0" dirty="0"/>
          </a:p>
          <a:p>
            <a:r>
              <a:rPr lang="en-NZ" baseline="0" dirty="0"/>
              <a:t>Thankyou, will handover to Andrew Darby.</a:t>
            </a:r>
          </a:p>
          <a:p>
            <a:endParaRPr lang="en-NZ" dirty="0"/>
          </a:p>
        </p:txBody>
      </p:sp>
      <p:sp>
        <p:nvSpPr>
          <p:cNvPr id="4" name="Slide Number Placeholder 3">
            <a:extLst>
              <a:ext uri="{FF2B5EF4-FFF2-40B4-BE49-F238E27FC236}">
                <a16:creationId xmlns:a16="http://schemas.microsoft.com/office/drawing/2014/main" id="{CDC4F838-3F0E-4E29-5DA8-9007894DDB93}"/>
              </a:ext>
            </a:extLst>
          </p:cNvPr>
          <p:cNvSpPr>
            <a:spLocks noGrp="1"/>
          </p:cNvSpPr>
          <p:nvPr>
            <p:ph type="sldNum" sz="quarter" idx="10"/>
          </p:nvPr>
        </p:nvSpPr>
        <p:spPr/>
        <p:txBody>
          <a:bodyPr/>
          <a:lstStyle/>
          <a:p>
            <a:fld id="{F1FE8F9B-E7AF-A742-BEFE-CED1584FFF97}" type="slidenum">
              <a:rPr lang="en-US" smtClean="0"/>
              <a:t>3</a:t>
            </a:fld>
            <a:endParaRPr lang="en-US" dirty="0"/>
          </a:p>
        </p:txBody>
      </p:sp>
    </p:spTree>
    <p:extLst>
      <p:ext uri="{BB962C8B-B14F-4D97-AF65-F5344CB8AC3E}">
        <p14:creationId xmlns:p14="http://schemas.microsoft.com/office/powerpoint/2010/main" val="389166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Clin - New Mental Health Dashboard</a:t>
            </a:r>
            <a:r>
              <a:rPr lang="en-NZ" baseline="0" dirty="0"/>
              <a:t> on power bi- gives our service clear visibility about our waitlist and its breakdown.</a:t>
            </a:r>
          </a:p>
          <a:p>
            <a:r>
              <a:rPr lang="en-NZ" baseline="0" dirty="0"/>
              <a:t>Ability to drill down to specific details – NHI, Contact stats, time of waitlist, domicile- was it a specific team. Ethnicities</a:t>
            </a:r>
            <a:endParaRPr lang="en-NZ" dirty="0"/>
          </a:p>
        </p:txBody>
      </p:sp>
      <p:sp>
        <p:nvSpPr>
          <p:cNvPr id="4" name="Slide Number Placeholder 3"/>
          <p:cNvSpPr>
            <a:spLocks noGrp="1"/>
          </p:cNvSpPr>
          <p:nvPr>
            <p:ph type="sldNum" sz="quarter" idx="10"/>
          </p:nvPr>
        </p:nvSpPr>
        <p:spPr/>
        <p:txBody>
          <a:bodyPr/>
          <a:lstStyle/>
          <a:p>
            <a:fld id="{F1FE8F9B-E7AF-A742-BEFE-CED1584FFF97}" type="slidenum">
              <a:rPr lang="en-US" smtClean="0"/>
              <a:t>4</a:t>
            </a:fld>
            <a:endParaRPr lang="en-US" dirty="0"/>
          </a:p>
        </p:txBody>
      </p:sp>
    </p:spTree>
    <p:extLst>
      <p:ext uri="{BB962C8B-B14F-4D97-AF65-F5344CB8AC3E}">
        <p14:creationId xmlns:p14="http://schemas.microsoft.com/office/powerpoint/2010/main" val="45340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Andrew</a:t>
            </a:r>
          </a:p>
        </p:txBody>
      </p:sp>
      <p:sp>
        <p:nvSpPr>
          <p:cNvPr id="4" name="Slide Number Placeholder 3"/>
          <p:cNvSpPr>
            <a:spLocks noGrp="1"/>
          </p:cNvSpPr>
          <p:nvPr>
            <p:ph type="sldNum" sz="quarter" idx="10"/>
          </p:nvPr>
        </p:nvSpPr>
        <p:spPr/>
        <p:txBody>
          <a:bodyPr/>
          <a:lstStyle/>
          <a:p>
            <a:fld id="{F1FE8F9B-E7AF-A742-BEFE-CED1584FFF97}" type="slidenum">
              <a:rPr lang="en-US" smtClean="0"/>
              <a:t>5</a:t>
            </a:fld>
            <a:endParaRPr lang="en-US" dirty="0"/>
          </a:p>
        </p:txBody>
      </p:sp>
    </p:spTree>
    <p:extLst>
      <p:ext uri="{BB962C8B-B14F-4D97-AF65-F5344CB8AC3E}">
        <p14:creationId xmlns:p14="http://schemas.microsoft.com/office/powerpoint/2010/main" val="154101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B328-60C2-1AE1-AE00-BA65378BB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BBB03-7DD7-58F9-607E-5EDFA80F7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60B16-A86C-171F-EB02-6BE9DD85EA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Initial time commitment +++ (get over the hump)</a:t>
            </a:r>
          </a:p>
          <a:p>
            <a:endParaRPr lang="en-GB" dirty="0"/>
          </a:p>
        </p:txBody>
      </p:sp>
      <p:sp>
        <p:nvSpPr>
          <p:cNvPr id="4" name="Slide Number Placeholder 3">
            <a:extLst>
              <a:ext uri="{FF2B5EF4-FFF2-40B4-BE49-F238E27FC236}">
                <a16:creationId xmlns:a16="http://schemas.microsoft.com/office/drawing/2014/main" id="{2B7B9948-7C37-17E6-7C85-75E602A6D9D4}"/>
              </a:ext>
            </a:extLst>
          </p:cNvPr>
          <p:cNvSpPr>
            <a:spLocks noGrp="1"/>
          </p:cNvSpPr>
          <p:nvPr>
            <p:ph type="sldNum" sz="quarter" idx="5"/>
          </p:nvPr>
        </p:nvSpPr>
        <p:spPr/>
        <p:txBody>
          <a:bodyPr/>
          <a:lstStyle/>
          <a:p>
            <a:fld id="{F1FE8F9B-E7AF-A742-BEFE-CED1584FFF97}" type="slidenum">
              <a:rPr lang="en-US" smtClean="0"/>
              <a:t>6</a:t>
            </a:fld>
            <a:endParaRPr lang="en-US" dirty="0"/>
          </a:p>
        </p:txBody>
      </p:sp>
    </p:spTree>
    <p:extLst>
      <p:ext uri="{BB962C8B-B14F-4D97-AF65-F5344CB8AC3E}">
        <p14:creationId xmlns:p14="http://schemas.microsoft.com/office/powerpoint/2010/main" val="397327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Initial time commitment +++ (get over the hump)</a:t>
            </a:r>
          </a:p>
          <a:p>
            <a:endParaRPr lang="en-GB" dirty="0"/>
          </a:p>
        </p:txBody>
      </p:sp>
      <p:sp>
        <p:nvSpPr>
          <p:cNvPr id="4" name="Slide Number Placeholder 3"/>
          <p:cNvSpPr>
            <a:spLocks noGrp="1"/>
          </p:cNvSpPr>
          <p:nvPr>
            <p:ph type="sldNum" sz="quarter" idx="5"/>
          </p:nvPr>
        </p:nvSpPr>
        <p:spPr/>
        <p:txBody>
          <a:bodyPr/>
          <a:lstStyle/>
          <a:p>
            <a:fld id="{F1FE8F9B-E7AF-A742-BEFE-CED1584FFF97}" type="slidenum">
              <a:rPr lang="en-US" smtClean="0"/>
              <a:t>7</a:t>
            </a:fld>
            <a:endParaRPr lang="en-US" dirty="0"/>
          </a:p>
        </p:txBody>
      </p:sp>
    </p:spTree>
    <p:extLst>
      <p:ext uri="{BB962C8B-B14F-4D97-AF65-F5344CB8AC3E}">
        <p14:creationId xmlns:p14="http://schemas.microsoft.com/office/powerpoint/2010/main" val="322997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4C59D-226C-33CF-BE77-D1819909E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87BB8-CAED-76BD-2EC2-407CD9476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98A86-383F-C9B2-7ED4-B347F202C4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Initial time commitment +++ (get over the hump)</a:t>
            </a:r>
          </a:p>
          <a:p>
            <a:endParaRPr lang="en-GB" dirty="0"/>
          </a:p>
        </p:txBody>
      </p:sp>
      <p:sp>
        <p:nvSpPr>
          <p:cNvPr id="4" name="Slide Number Placeholder 3">
            <a:extLst>
              <a:ext uri="{FF2B5EF4-FFF2-40B4-BE49-F238E27FC236}">
                <a16:creationId xmlns:a16="http://schemas.microsoft.com/office/drawing/2014/main" id="{DE4F04AD-2AF1-ED81-1A7A-54DBAA75E13D}"/>
              </a:ext>
            </a:extLst>
          </p:cNvPr>
          <p:cNvSpPr>
            <a:spLocks noGrp="1"/>
          </p:cNvSpPr>
          <p:nvPr>
            <p:ph type="sldNum" sz="quarter" idx="5"/>
          </p:nvPr>
        </p:nvSpPr>
        <p:spPr/>
        <p:txBody>
          <a:bodyPr/>
          <a:lstStyle/>
          <a:p>
            <a:fld id="{F1FE8F9B-E7AF-A742-BEFE-CED1584FFF97}" type="slidenum">
              <a:rPr lang="en-US" smtClean="0"/>
              <a:t>8</a:t>
            </a:fld>
            <a:endParaRPr lang="en-US" dirty="0"/>
          </a:p>
        </p:txBody>
      </p:sp>
    </p:spTree>
    <p:extLst>
      <p:ext uri="{BB962C8B-B14F-4D97-AF65-F5344CB8AC3E}">
        <p14:creationId xmlns:p14="http://schemas.microsoft.com/office/powerpoint/2010/main" val="366610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8627-B2B4-E8C9-0833-CDBD380CC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DAF9E-971A-5EC0-7998-4384FC147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0A5C6-3B26-D6F8-C842-F6A6AF2F25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Initial time commitment +++ (get over the hump)</a:t>
            </a:r>
          </a:p>
          <a:p>
            <a:endParaRPr lang="en-GB" dirty="0"/>
          </a:p>
        </p:txBody>
      </p:sp>
      <p:sp>
        <p:nvSpPr>
          <p:cNvPr id="4" name="Slide Number Placeholder 3">
            <a:extLst>
              <a:ext uri="{FF2B5EF4-FFF2-40B4-BE49-F238E27FC236}">
                <a16:creationId xmlns:a16="http://schemas.microsoft.com/office/drawing/2014/main" id="{9E644714-FC91-CD0A-FD7C-CCD68B3DE953}"/>
              </a:ext>
            </a:extLst>
          </p:cNvPr>
          <p:cNvSpPr>
            <a:spLocks noGrp="1"/>
          </p:cNvSpPr>
          <p:nvPr>
            <p:ph type="sldNum" sz="quarter" idx="5"/>
          </p:nvPr>
        </p:nvSpPr>
        <p:spPr/>
        <p:txBody>
          <a:bodyPr/>
          <a:lstStyle/>
          <a:p>
            <a:fld id="{F1FE8F9B-E7AF-A742-BEFE-CED1584FFF97}" type="slidenum">
              <a:rPr lang="en-US" smtClean="0"/>
              <a:t>12</a:t>
            </a:fld>
            <a:endParaRPr lang="en-US" dirty="0"/>
          </a:p>
        </p:txBody>
      </p:sp>
    </p:spTree>
    <p:extLst>
      <p:ext uri="{BB962C8B-B14F-4D97-AF65-F5344CB8AC3E}">
        <p14:creationId xmlns:p14="http://schemas.microsoft.com/office/powerpoint/2010/main" val="208063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5D71D-1107-AC30-1C3B-7DD38AC9890F}"/>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2" name="Title 1">
            <a:extLst>
              <a:ext uri="{FF2B5EF4-FFF2-40B4-BE49-F238E27FC236}">
                <a16:creationId xmlns:a16="http://schemas.microsoft.com/office/drawing/2014/main" id="{4AE06B29-9804-B245-B86F-1FA80830A9F8}"/>
              </a:ext>
            </a:extLst>
          </p:cNvPr>
          <p:cNvSpPr>
            <a:spLocks noGrp="1"/>
          </p:cNvSpPr>
          <p:nvPr>
            <p:ph type="ctrTitle" hasCustomPrompt="1"/>
          </p:nvPr>
        </p:nvSpPr>
        <p:spPr>
          <a:xfrm>
            <a:off x="671333" y="2110260"/>
            <a:ext cx="9996668" cy="2387600"/>
          </a:xfrm>
        </p:spPr>
        <p:txBody>
          <a:bodyPr anchor="b">
            <a:normAutofit/>
          </a:bodyPr>
          <a:lstStyle>
            <a:lvl1pPr algn="l">
              <a:defRPr lang="en-NZ" sz="7000" b="1" smtClean="0">
                <a:solidFill>
                  <a:schemeClr val="accent1"/>
                </a:solidFill>
                <a:effectLst/>
              </a:defRPr>
            </a:lvl1pPr>
          </a:lstStyle>
          <a:p>
            <a:r>
              <a:rPr lang="en-NZ" b="1" dirty="0">
                <a:solidFill>
                  <a:srgbClr val="CDEBEF"/>
                </a:solidFill>
                <a:effectLst/>
                <a:latin typeface="Arial" panose="020B0604020202020204" pitchFamily="34" charset="0"/>
              </a:rPr>
              <a:t>Cover page </a:t>
            </a:r>
            <a:br>
              <a:rPr lang="en-NZ" b="1" dirty="0">
                <a:solidFill>
                  <a:srgbClr val="CDEBEF"/>
                </a:solidFill>
                <a:effectLst/>
                <a:latin typeface="Arial" panose="020B0604020202020204" pitchFamily="34" charset="0"/>
              </a:rPr>
            </a:br>
            <a:r>
              <a:rPr lang="en-NZ" b="1" dirty="0">
                <a:solidFill>
                  <a:srgbClr val="CDEBEF"/>
                </a:solidFill>
                <a:effectLst/>
                <a:latin typeface="Arial" panose="020B0604020202020204" pitchFamily="34" charset="0"/>
              </a:rPr>
              <a:t>option one</a:t>
            </a:r>
            <a:endParaRPr lang="en-NZ" dirty="0">
              <a:solidFill>
                <a:srgbClr val="CDEBEF"/>
              </a:solidFill>
              <a:effectLst/>
              <a:latin typeface="Arial" panose="020B0604020202020204" pitchFamily="34" charset="0"/>
            </a:endParaRPr>
          </a:p>
        </p:txBody>
      </p:sp>
      <p:sp>
        <p:nvSpPr>
          <p:cNvPr id="3" name="Subtitle 2">
            <a:extLst>
              <a:ext uri="{FF2B5EF4-FFF2-40B4-BE49-F238E27FC236}">
                <a16:creationId xmlns:a16="http://schemas.microsoft.com/office/drawing/2014/main" id="{3E4E590B-CF11-1141-9EC0-24B006302A66}"/>
              </a:ext>
            </a:extLst>
          </p:cNvPr>
          <p:cNvSpPr>
            <a:spLocks noGrp="1"/>
          </p:cNvSpPr>
          <p:nvPr>
            <p:ph type="subTitle" idx="1" hasCustomPrompt="1"/>
          </p:nvPr>
        </p:nvSpPr>
        <p:spPr>
          <a:xfrm>
            <a:off x="752355" y="4758654"/>
            <a:ext cx="9915645" cy="485442"/>
          </a:xfrm>
        </p:spPr>
        <p:txBody>
          <a:bodyPr/>
          <a:lstStyle>
            <a:lvl1pPr marL="0" indent="0" algn="l">
              <a:buNone/>
              <a:defRPr lang="en-NZ" b="1" smtClean="0">
                <a:solidFill>
                  <a:schemeClr val="bg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NZ" b="1" dirty="0">
                <a:solidFill>
                  <a:srgbClr val="00B2B9"/>
                </a:solidFill>
                <a:effectLst/>
                <a:latin typeface="Arial" panose="020B0604020202020204" pitchFamily="34" charset="0"/>
              </a:rPr>
              <a:t>Subheading</a:t>
            </a:r>
            <a:endParaRPr lang="en-NZ" dirty="0">
              <a:solidFill>
                <a:srgbClr val="00B2B9"/>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5CFD1E8C-F4B6-9447-BFE8-9A5892CFEBC9}"/>
              </a:ext>
            </a:extLst>
          </p:cNvPr>
          <p:cNvSpPr>
            <a:spLocks noGrp="1"/>
          </p:cNvSpPr>
          <p:nvPr>
            <p:ph type="dt" sz="half" idx="10"/>
          </p:nvPr>
        </p:nvSpPr>
        <p:spPr>
          <a:xfrm>
            <a:off x="752355" y="5244097"/>
            <a:ext cx="9915644" cy="365125"/>
          </a:xfrm>
        </p:spPr>
        <p:txBody>
          <a:bodyPr/>
          <a:lstStyle>
            <a:lvl1pPr algn="l">
              <a:defRPr sz="2400" b="1">
                <a:solidFill>
                  <a:schemeClr val="bg2"/>
                </a:solidFill>
              </a:defRPr>
            </a:lvl1pPr>
          </a:lstStyle>
          <a:p>
            <a:fld id="{760D1E2C-25B0-4F41-B0D0-99B7BBE766BA}" type="datetimeFigureOut">
              <a:rPr lang="en-US" smtClean="0"/>
              <a:pPr/>
              <a:t>4/7/2025</a:t>
            </a:fld>
            <a:endParaRPr lang="en-US" dirty="0"/>
          </a:p>
        </p:txBody>
      </p:sp>
    </p:spTree>
    <p:extLst>
      <p:ext uri="{BB962C8B-B14F-4D97-AF65-F5344CB8AC3E}">
        <p14:creationId xmlns:p14="http://schemas.microsoft.com/office/powerpoint/2010/main" val="194024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C28B7-469F-3E0F-1AFF-C354A8BC977D}"/>
              </a:ext>
            </a:extLst>
          </p:cNvPr>
          <p:cNvPicPr>
            <a:picLocks noChangeAspect="1"/>
          </p:cNvPicPr>
          <p:nvPr userDrawn="1"/>
        </p:nvPicPr>
        <p:blipFill>
          <a:blip r:embed="rId2"/>
          <a:stretch>
            <a:fillRect/>
          </a:stretch>
        </p:blipFill>
        <p:spPr>
          <a:xfrm>
            <a:off x="6453187" y="0"/>
            <a:ext cx="5738813"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7"/>
            <a:ext cx="4944978" cy="3826712"/>
          </a:xfrm>
        </p:spPr>
        <p:txBody>
          <a:bodyPr/>
          <a:lstStyle>
            <a:lvl1pPr marL="0" indent="0">
              <a:buNone/>
              <a:defRPr sz="2600" b="1"/>
            </a:lvl1pPr>
          </a:lstStyle>
          <a:p>
            <a:pPr lvl="0"/>
            <a:r>
              <a:rPr lang="en-US"/>
              <a:t>Edit Master text styles</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6208713" y="890588"/>
            <a:ext cx="5092700" cy="5060950"/>
          </a:xfrm>
        </p:spPr>
        <p:txBody>
          <a:bodyPr/>
          <a:lstStyle/>
          <a:p>
            <a:r>
              <a:rPr lang="en-US" dirty="0"/>
              <a:t>Click icon to add picture</a:t>
            </a:r>
          </a:p>
        </p:txBody>
      </p:sp>
    </p:spTree>
    <p:extLst>
      <p:ext uri="{BB962C8B-B14F-4D97-AF65-F5344CB8AC3E}">
        <p14:creationId xmlns:p14="http://schemas.microsoft.com/office/powerpoint/2010/main" val="74529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C50FDA-4D64-D4FF-FD58-F8869D88E24D}"/>
              </a:ext>
            </a:extLst>
          </p:cNvPr>
          <p:cNvPicPr>
            <a:picLocks noChangeAspect="1"/>
          </p:cNvPicPr>
          <p:nvPr userDrawn="1"/>
        </p:nvPicPr>
        <p:blipFill>
          <a:blip r:embed="rId2"/>
          <a:stretch>
            <a:fillRect/>
          </a:stretch>
        </p:blipFill>
        <p:spPr>
          <a:xfrm>
            <a:off x="7405687" y="0"/>
            <a:ext cx="4786313"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814138" y="2124826"/>
            <a:ext cx="10487276" cy="3826711"/>
          </a:xfrm>
        </p:spPr>
        <p:txBody>
          <a:bodyPr/>
          <a:lstStyle/>
          <a:p>
            <a:r>
              <a:rPr lang="en-US" dirty="0"/>
              <a:t>Click icon to add picture</a:t>
            </a:r>
          </a:p>
        </p:txBody>
      </p:sp>
    </p:spTree>
    <p:extLst>
      <p:ext uri="{BB962C8B-B14F-4D97-AF65-F5344CB8AC3E}">
        <p14:creationId xmlns:p14="http://schemas.microsoft.com/office/powerpoint/2010/main" val="173814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20E4A-39EE-A928-0FF6-374D8843FAEC}"/>
              </a:ext>
            </a:extLst>
          </p:cNvPr>
          <p:cNvPicPr>
            <a:picLocks noChangeAspect="1"/>
          </p:cNvPicPr>
          <p:nvPr userDrawn="1"/>
        </p:nvPicPr>
        <p:blipFill>
          <a:blip r:embed="rId2"/>
          <a:stretch>
            <a:fillRect/>
          </a:stretch>
        </p:blipFill>
        <p:spPr>
          <a:xfrm>
            <a:off x="0" y="3532909"/>
            <a:ext cx="12192000" cy="3325091"/>
          </a:xfrm>
          <a:prstGeom prst="rect">
            <a:avLst/>
          </a:prstGeom>
        </p:spPr>
      </p:pic>
      <p:sp>
        <p:nvSpPr>
          <p:cNvPr id="9" name="Text Placeholder 10">
            <a:extLst>
              <a:ext uri="{FF2B5EF4-FFF2-40B4-BE49-F238E27FC236}">
                <a16:creationId xmlns:a16="http://schemas.microsoft.com/office/drawing/2014/main" id="{DBEE3B4B-E739-954D-B290-F6295F786641}"/>
              </a:ext>
            </a:extLst>
          </p:cNvPr>
          <p:cNvSpPr>
            <a:spLocks noGrp="1"/>
          </p:cNvSpPr>
          <p:nvPr>
            <p:ph type="body" sz="quarter" idx="14" hasCustomPrompt="1"/>
          </p:nvPr>
        </p:nvSpPr>
        <p:spPr>
          <a:xfrm>
            <a:off x="814137" y="782219"/>
            <a:ext cx="10487276" cy="753979"/>
          </a:xfrm>
        </p:spPr>
        <p:txBody>
          <a:bodyPr>
            <a:noAutofit/>
          </a:bodyPr>
          <a:lstStyle>
            <a:lvl1pPr marL="0" indent="0">
              <a:buNone/>
              <a:defRPr sz="5000" b="1">
                <a:solidFill>
                  <a:schemeClr val="tx2"/>
                </a:solidFill>
              </a:defRPr>
            </a:lvl1pPr>
          </a:lstStyle>
          <a:p>
            <a:pPr lvl="0"/>
            <a:r>
              <a:rPr lang="en-GB" dirty="0"/>
              <a:t>Heading</a:t>
            </a:r>
          </a:p>
        </p:txBody>
      </p:sp>
      <p:sp>
        <p:nvSpPr>
          <p:cNvPr id="10" name="Picture Placeholder 17">
            <a:extLst>
              <a:ext uri="{FF2B5EF4-FFF2-40B4-BE49-F238E27FC236}">
                <a16:creationId xmlns:a16="http://schemas.microsoft.com/office/drawing/2014/main" id="{3FDB6C1F-5349-374A-88E7-0D8122E02E85}"/>
              </a:ext>
            </a:extLst>
          </p:cNvPr>
          <p:cNvSpPr>
            <a:spLocks noGrp="1"/>
          </p:cNvSpPr>
          <p:nvPr>
            <p:ph type="pic" sz="quarter" idx="17"/>
          </p:nvPr>
        </p:nvSpPr>
        <p:spPr>
          <a:xfrm>
            <a:off x="6208713" y="2124825"/>
            <a:ext cx="5092700" cy="3826712"/>
          </a:xfrm>
        </p:spPr>
        <p:txBody>
          <a:bodyPr/>
          <a:lstStyle/>
          <a:p>
            <a:r>
              <a:rPr lang="en-US" dirty="0"/>
              <a:t>Click icon to add picture</a:t>
            </a:r>
          </a:p>
        </p:txBody>
      </p:sp>
      <p:sp>
        <p:nvSpPr>
          <p:cNvPr id="11" name="Picture Placeholder 17">
            <a:extLst>
              <a:ext uri="{FF2B5EF4-FFF2-40B4-BE49-F238E27FC236}">
                <a16:creationId xmlns:a16="http://schemas.microsoft.com/office/drawing/2014/main" id="{32BB2FD4-C845-7440-B204-8ACE87C1444A}"/>
              </a:ext>
            </a:extLst>
          </p:cNvPr>
          <p:cNvSpPr>
            <a:spLocks noGrp="1"/>
          </p:cNvSpPr>
          <p:nvPr>
            <p:ph type="pic" sz="quarter" idx="18"/>
          </p:nvPr>
        </p:nvSpPr>
        <p:spPr>
          <a:xfrm>
            <a:off x="814137" y="2124825"/>
            <a:ext cx="5092700" cy="3826712"/>
          </a:xfrm>
        </p:spPr>
        <p:txBody>
          <a:bodyPr/>
          <a:lstStyle/>
          <a:p>
            <a:r>
              <a:rPr lang="en-US" dirty="0"/>
              <a:t>Click icon to add picture</a:t>
            </a:r>
          </a:p>
        </p:txBody>
      </p:sp>
    </p:spTree>
    <p:extLst>
      <p:ext uri="{BB962C8B-B14F-4D97-AF65-F5344CB8AC3E}">
        <p14:creationId xmlns:p14="http://schemas.microsoft.com/office/powerpoint/2010/main" val="391589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s/inf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B3B09-EB7F-1FF0-3E71-63B6C5A88A2C}"/>
              </a:ext>
            </a:extLst>
          </p:cNvPr>
          <p:cNvPicPr>
            <a:picLocks noChangeAspect="1"/>
          </p:cNvPicPr>
          <p:nvPr userDrawn="1"/>
        </p:nvPicPr>
        <p:blipFill>
          <a:blip r:embed="rId2"/>
          <a:stretch>
            <a:fillRect/>
          </a:stretch>
        </p:blipFill>
        <p:spPr>
          <a:xfrm>
            <a:off x="0" y="891452"/>
            <a:ext cx="12192000" cy="5966548"/>
          </a:xfrm>
          <a:prstGeom prst="rect">
            <a:avLst/>
          </a:prstGeom>
        </p:spPr>
      </p:pic>
      <p:sp>
        <p:nvSpPr>
          <p:cNvPr id="13" name="Text Placeholder 13">
            <a:extLst>
              <a:ext uri="{FF2B5EF4-FFF2-40B4-BE49-F238E27FC236}">
                <a16:creationId xmlns:a16="http://schemas.microsoft.com/office/drawing/2014/main" id="{08449011-4DB6-7843-A7BF-92C8DD091788}"/>
              </a:ext>
            </a:extLst>
          </p:cNvPr>
          <p:cNvSpPr>
            <a:spLocks noGrp="1"/>
          </p:cNvSpPr>
          <p:nvPr>
            <p:ph type="body" sz="quarter" idx="17"/>
          </p:nvPr>
        </p:nvSpPr>
        <p:spPr>
          <a:xfrm>
            <a:off x="8323596" y="3481137"/>
            <a:ext cx="2627395" cy="2273969"/>
          </a:xfrm>
        </p:spPr>
        <p:txBody>
          <a:bodyPr>
            <a:normAutofit/>
          </a:bodyPr>
          <a:lstStyle>
            <a:lvl1pPr marL="0" indent="0" algn="ctr">
              <a:buNone/>
              <a:defRPr sz="2400" b="1">
                <a:solidFill>
                  <a:schemeClr val="accent4"/>
                </a:solidFill>
              </a:defRPr>
            </a:lvl1pPr>
            <a:lvl2pPr marL="457200" indent="0">
              <a:buNone/>
              <a:defRPr/>
            </a:lvl2pPr>
          </a:lstStyle>
          <a:p>
            <a:pPr lvl="0"/>
            <a:r>
              <a:rPr lang="en-US"/>
              <a:t>Edit Master text styles</a:t>
            </a:r>
          </a:p>
        </p:txBody>
      </p:sp>
      <p:sp>
        <p:nvSpPr>
          <p:cNvPr id="14" name="Text Placeholder 13">
            <a:extLst>
              <a:ext uri="{FF2B5EF4-FFF2-40B4-BE49-F238E27FC236}">
                <a16:creationId xmlns:a16="http://schemas.microsoft.com/office/drawing/2014/main" id="{0A9B624A-E79B-1D4C-8FBE-83631AE8F9DC}"/>
              </a:ext>
            </a:extLst>
          </p:cNvPr>
          <p:cNvSpPr>
            <a:spLocks noGrp="1"/>
          </p:cNvSpPr>
          <p:nvPr>
            <p:ph type="body" sz="quarter" idx="18"/>
          </p:nvPr>
        </p:nvSpPr>
        <p:spPr>
          <a:xfrm>
            <a:off x="4778291" y="3481137"/>
            <a:ext cx="2627395" cy="2273969"/>
          </a:xfrm>
        </p:spPr>
        <p:txBody>
          <a:bodyPr>
            <a:normAutofit/>
          </a:bodyPr>
          <a:lstStyle>
            <a:lvl1pPr marL="0" indent="0" algn="ctr">
              <a:buNone/>
              <a:defRPr sz="2400" b="1">
                <a:solidFill>
                  <a:schemeClr val="accent1"/>
                </a:solidFill>
              </a:defRPr>
            </a:lvl1pPr>
            <a:lvl2pPr marL="457200" indent="0">
              <a:buNone/>
              <a:defRPr/>
            </a:lvl2pPr>
          </a:lstStyle>
          <a:p>
            <a:pPr lvl="0"/>
            <a:r>
              <a:rPr lang="en-US"/>
              <a:t>Edit Master text styles</a:t>
            </a:r>
          </a:p>
        </p:txBody>
      </p:sp>
      <p:sp>
        <p:nvSpPr>
          <p:cNvPr id="15" name="Text Placeholder 13">
            <a:extLst>
              <a:ext uri="{FF2B5EF4-FFF2-40B4-BE49-F238E27FC236}">
                <a16:creationId xmlns:a16="http://schemas.microsoft.com/office/drawing/2014/main" id="{3539133A-E48F-E74B-9BF0-B73EB9D4B6C2}"/>
              </a:ext>
            </a:extLst>
          </p:cNvPr>
          <p:cNvSpPr>
            <a:spLocks noGrp="1"/>
          </p:cNvSpPr>
          <p:nvPr>
            <p:ph type="body" sz="quarter" idx="19"/>
          </p:nvPr>
        </p:nvSpPr>
        <p:spPr>
          <a:xfrm>
            <a:off x="1241007" y="3481137"/>
            <a:ext cx="2627395" cy="2273969"/>
          </a:xfrm>
        </p:spPr>
        <p:txBody>
          <a:bodyPr>
            <a:normAutofit/>
          </a:bodyPr>
          <a:lstStyle>
            <a:lvl1pPr marL="0" indent="0" algn="ctr">
              <a:buNone/>
              <a:defRPr sz="2400" b="1">
                <a:solidFill>
                  <a:schemeClr val="accent1"/>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31674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EF72E8-AE7B-3320-FC4E-18D265896877}"/>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11" name="Text Placeholder 10">
            <a:extLst>
              <a:ext uri="{FF2B5EF4-FFF2-40B4-BE49-F238E27FC236}">
                <a16:creationId xmlns:a16="http://schemas.microsoft.com/office/drawing/2014/main" id="{C9DBD6B0-5AD0-734E-8148-EE19B3630633}"/>
              </a:ext>
            </a:extLst>
          </p:cNvPr>
          <p:cNvSpPr>
            <a:spLocks noGrp="1"/>
          </p:cNvSpPr>
          <p:nvPr>
            <p:ph type="body" sz="quarter" idx="10" hasCustomPrompt="1"/>
          </p:nvPr>
        </p:nvSpPr>
        <p:spPr>
          <a:xfrm>
            <a:off x="938213" y="1508125"/>
            <a:ext cx="10331450" cy="3833813"/>
          </a:xfrm>
        </p:spPr>
        <p:txBody>
          <a:bodyPr anchor="ctr">
            <a:normAutofit/>
          </a:bodyPr>
          <a:lstStyle>
            <a:lvl1pPr marL="0" indent="0" algn="ctr">
              <a:buNone/>
              <a:defRPr sz="6000" b="1">
                <a:solidFill>
                  <a:schemeClr val="accent1"/>
                </a:solidFill>
              </a:defRPr>
            </a:lvl1pPr>
          </a:lstStyle>
          <a:p>
            <a:pPr lvl="0"/>
            <a:r>
              <a:rPr lang="en-GB" dirty="0"/>
              <a:t>Quote here</a:t>
            </a:r>
            <a:endParaRPr lang="en-US" dirty="0"/>
          </a:p>
        </p:txBody>
      </p:sp>
    </p:spTree>
    <p:extLst>
      <p:ext uri="{BB962C8B-B14F-4D97-AF65-F5344CB8AC3E}">
        <p14:creationId xmlns:p14="http://schemas.microsoft.com/office/powerpoint/2010/main" val="275221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BD903-2DB0-B22C-A01B-8E550E3A7B44}"/>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7" name="Title 1">
            <a:extLst>
              <a:ext uri="{FF2B5EF4-FFF2-40B4-BE49-F238E27FC236}">
                <a16:creationId xmlns:a16="http://schemas.microsoft.com/office/drawing/2014/main" id="{2B4771FA-A523-7C48-A713-5D4D6CD36AC2}"/>
              </a:ext>
            </a:extLst>
          </p:cNvPr>
          <p:cNvSpPr>
            <a:spLocks noGrp="1"/>
          </p:cNvSpPr>
          <p:nvPr>
            <p:ph type="ctrTitle" hasCustomPrompt="1"/>
          </p:nvPr>
        </p:nvSpPr>
        <p:spPr>
          <a:xfrm>
            <a:off x="833377" y="2110260"/>
            <a:ext cx="9834623" cy="3498962"/>
          </a:xfrm>
        </p:spPr>
        <p:txBody>
          <a:bodyPr anchor="ctr">
            <a:normAutofit/>
          </a:bodyPr>
          <a:lstStyle>
            <a:lvl1pPr algn="l">
              <a:defRPr lang="en-NZ" b="1" smtClean="0">
                <a:effectLst/>
              </a:defRPr>
            </a:lvl1pPr>
          </a:lstStyle>
          <a:p>
            <a:r>
              <a:rPr lang="en-NZ" b="1" dirty="0" err="1">
                <a:solidFill>
                  <a:srgbClr val="D3ECE7"/>
                </a:solidFill>
                <a:effectLst/>
                <a:latin typeface="Arial" panose="020B0604020202020204" pitchFamily="34" charset="0"/>
              </a:rPr>
              <a:t>Ngā</a:t>
            </a:r>
            <a:r>
              <a:rPr lang="en-NZ" b="1" dirty="0">
                <a:solidFill>
                  <a:srgbClr val="D3ECE7"/>
                </a:solidFill>
                <a:effectLst/>
                <a:latin typeface="Arial" panose="020B0604020202020204" pitchFamily="34" charset="0"/>
              </a:rPr>
              <a:t> mihi </a:t>
            </a:r>
            <a:r>
              <a:rPr lang="en-NZ" b="1" dirty="0" err="1">
                <a:solidFill>
                  <a:srgbClr val="D3ECE7"/>
                </a:solidFill>
                <a:effectLst/>
                <a:latin typeface="Arial" panose="020B0604020202020204" pitchFamily="34" charset="0"/>
              </a:rPr>
              <a:t>nui</a:t>
            </a:r>
            <a:endParaRPr lang="en-NZ" dirty="0">
              <a:solidFill>
                <a:srgbClr val="D3ECE7"/>
              </a:solidFill>
              <a:effectLst/>
              <a:latin typeface="Arial" panose="020B0604020202020204" pitchFamily="34" charset="0"/>
            </a:endParaRPr>
          </a:p>
        </p:txBody>
      </p:sp>
    </p:spTree>
    <p:extLst>
      <p:ext uri="{BB962C8B-B14F-4D97-AF65-F5344CB8AC3E}">
        <p14:creationId xmlns:p14="http://schemas.microsoft.com/office/powerpoint/2010/main" val="48112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ymbols and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4A48-8799-0A4B-A902-DA857E25B514}"/>
              </a:ext>
            </a:extLst>
          </p:cNvPr>
          <p:cNvSpPr>
            <a:spLocks noGrp="1"/>
          </p:cNvSpPr>
          <p:nvPr>
            <p:ph type="title" hasCustomPrompt="1"/>
          </p:nvPr>
        </p:nvSpPr>
        <p:spPr>
          <a:xfrm>
            <a:off x="180473" y="196683"/>
            <a:ext cx="5530516" cy="292601"/>
          </a:xfrm>
        </p:spPr>
        <p:txBody>
          <a:bodyPr anchor="t">
            <a:normAutofit/>
          </a:bodyPr>
          <a:lstStyle>
            <a:lvl1pPr>
              <a:defRPr sz="1600">
                <a:solidFill>
                  <a:schemeClr val="tx2"/>
                </a:solidFill>
              </a:defRPr>
            </a:lvl1pPr>
          </a:lstStyle>
          <a:p>
            <a:r>
              <a:rPr lang="en-GB" dirty="0"/>
              <a:t>Numbers and symbols for use in infographics</a:t>
            </a:r>
            <a:endParaRPr lang="en-US" dirty="0"/>
          </a:p>
        </p:txBody>
      </p:sp>
      <p:sp>
        <p:nvSpPr>
          <p:cNvPr id="42" name="Title 1">
            <a:extLst>
              <a:ext uri="{FF2B5EF4-FFF2-40B4-BE49-F238E27FC236}">
                <a16:creationId xmlns:a16="http://schemas.microsoft.com/office/drawing/2014/main" id="{10D8DB19-7D95-9047-9D7B-A7FF902FCA3D}"/>
              </a:ext>
            </a:extLst>
          </p:cNvPr>
          <p:cNvSpPr txBox="1">
            <a:spLocks/>
          </p:cNvSpPr>
          <p:nvPr userDrawn="1"/>
        </p:nvSpPr>
        <p:spPr>
          <a:xfrm>
            <a:off x="180473" y="553647"/>
            <a:ext cx="5530516" cy="29260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1600" b="1" i="0" kern="1200">
                <a:solidFill>
                  <a:schemeClr val="tx2"/>
                </a:solidFill>
                <a:latin typeface="Arial" panose="020B0604020202020204" pitchFamily="34" charset="0"/>
                <a:ea typeface="+mj-ea"/>
                <a:cs typeface="Arial" panose="020B0604020202020204" pitchFamily="34" charset="0"/>
              </a:defRPr>
            </a:lvl1pPr>
          </a:lstStyle>
          <a:p>
            <a:r>
              <a:rPr lang="en-GB" dirty="0"/>
              <a:t>Can change the colours with the graphics fill tool</a:t>
            </a:r>
            <a:endParaRPr lang="en-US" dirty="0"/>
          </a:p>
        </p:txBody>
      </p:sp>
      <p:sp>
        <p:nvSpPr>
          <p:cNvPr id="3" name="Rectangle 2">
            <a:extLst>
              <a:ext uri="{FF2B5EF4-FFF2-40B4-BE49-F238E27FC236}">
                <a16:creationId xmlns:a16="http://schemas.microsoft.com/office/drawing/2014/main" id="{7781A915-63BF-4F4D-92AD-FF8479577C73}"/>
              </a:ext>
            </a:extLst>
          </p:cNvPr>
          <p:cNvSpPr/>
          <p:nvPr userDrawn="1"/>
        </p:nvSpPr>
        <p:spPr>
          <a:xfrm>
            <a:off x="496111" y="1108953"/>
            <a:ext cx="11245174" cy="5369668"/>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A7C6DA2-1D97-FC4E-BEF7-4E783336C3F7}"/>
              </a:ext>
            </a:extLst>
          </p:cNvPr>
          <p:cNvSpPr/>
          <p:nvPr userDrawn="1"/>
        </p:nvSpPr>
        <p:spPr>
          <a:xfrm>
            <a:off x="1567543" y="1947553"/>
            <a:ext cx="1465663" cy="1460665"/>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F5A67FE-4664-F54A-87A5-17B14C6E082D}"/>
              </a:ext>
            </a:extLst>
          </p:cNvPr>
          <p:cNvSpPr/>
          <p:nvPr userDrawn="1"/>
        </p:nvSpPr>
        <p:spPr>
          <a:xfrm>
            <a:off x="3858438" y="1947553"/>
            <a:ext cx="1465663" cy="1460665"/>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79645A0-D402-FA4C-B603-94400E630216}"/>
              </a:ext>
            </a:extLst>
          </p:cNvPr>
          <p:cNvSpPr/>
          <p:nvPr userDrawn="1"/>
        </p:nvSpPr>
        <p:spPr>
          <a:xfrm>
            <a:off x="6118698" y="1947553"/>
            <a:ext cx="1465663" cy="146066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9C63008-89AA-F047-8422-A7F74BEFBD94}"/>
              </a:ext>
            </a:extLst>
          </p:cNvPr>
          <p:cNvSpPr/>
          <p:nvPr userDrawn="1"/>
        </p:nvSpPr>
        <p:spPr>
          <a:xfrm>
            <a:off x="1567543" y="3670923"/>
            <a:ext cx="1465663" cy="1460665"/>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FFAAE81-AF75-B94A-813B-FDFCE3DD0DB5}"/>
              </a:ext>
            </a:extLst>
          </p:cNvPr>
          <p:cNvSpPr/>
          <p:nvPr userDrawn="1"/>
        </p:nvSpPr>
        <p:spPr>
          <a:xfrm>
            <a:off x="3858438" y="3670923"/>
            <a:ext cx="1465663" cy="1460665"/>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E260620-8C25-8141-AEC0-04D23BCE8724}"/>
              </a:ext>
            </a:extLst>
          </p:cNvPr>
          <p:cNvSpPr/>
          <p:nvPr userDrawn="1"/>
        </p:nvSpPr>
        <p:spPr>
          <a:xfrm>
            <a:off x="6118698" y="3670923"/>
            <a:ext cx="1465663" cy="1460665"/>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527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5C07A-28C4-4380-A727-EE865161AD85}" type="datetimeFigureOut">
              <a:rPr lang="en-US" smtClean="0"/>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B81EF4-E788-473A-B160-24B0294F3F61}" type="slidenum">
              <a:rPr lang="en-US" smtClean="0"/>
              <a:t>‹#›</a:t>
            </a:fld>
            <a:endParaRPr lang="en-US" dirty="0"/>
          </a:p>
        </p:txBody>
      </p:sp>
    </p:spTree>
    <p:extLst>
      <p:ext uri="{BB962C8B-B14F-4D97-AF65-F5344CB8AC3E}">
        <p14:creationId xmlns:p14="http://schemas.microsoft.com/office/powerpoint/2010/main" val="112323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625F5D-4745-E3D5-AE58-E39F639074E7}"/>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8" name="Title 1">
            <a:extLst>
              <a:ext uri="{FF2B5EF4-FFF2-40B4-BE49-F238E27FC236}">
                <a16:creationId xmlns:a16="http://schemas.microsoft.com/office/drawing/2014/main" id="{18A6BFD9-C9B2-E74C-8E1D-A85AFE19031A}"/>
              </a:ext>
            </a:extLst>
          </p:cNvPr>
          <p:cNvSpPr>
            <a:spLocks noGrp="1"/>
          </p:cNvSpPr>
          <p:nvPr>
            <p:ph type="ctrTitle" hasCustomPrompt="1"/>
          </p:nvPr>
        </p:nvSpPr>
        <p:spPr>
          <a:xfrm>
            <a:off x="786063" y="480971"/>
            <a:ext cx="7724274" cy="2387600"/>
          </a:xfrm>
        </p:spPr>
        <p:txBody>
          <a:bodyPr anchor="b">
            <a:normAutofit/>
          </a:bodyPr>
          <a:lstStyle>
            <a:lvl1pPr algn="l">
              <a:defRPr lang="en-NZ" sz="6400" b="1" smtClean="0">
                <a:solidFill>
                  <a:schemeClr val="tx1"/>
                </a:solidFill>
                <a:effectLst/>
              </a:defRPr>
            </a:lvl1pPr>
          </a:lstStyle>
          <a:p>
            <a:r>
              <a:rPr lang="en-NZ" b="1" dirty="0">
                <a:solidFill>
                  <a:srgbClr val="CDEBEF"/>
                </a:solidFill>
                <a:effectLst/>
                <a:latin typeface="Arial" panose="020B0604020202020204" pitchFamily="34" charset="0"/>
              </a:rPr>
              <a:t>COVER PAGE OPTION TWO</a:t>
            </a:r>
            <a:endParaRPr lang="en-NZ" dirty="0">
              <a:solidFill>
                <a:srgbClr val="CDEBEF"/>
              </a:solidFill>
              <a:effectLst/>
              <a:latin typeface="Arial" panose="020B0604020202020204" pitchFamily="34" charset="0"/>
            </a:endParaRPr>
          </a:p>
        </p:txBody>
      </p:sp>
      <p:sp>
        <p:nvSpPr>
          <p:cNvPr id="16" name="Text Placeholder 15">
            <a:extLst>
              <a:ext uri="{FF2B5EF4-FFF2-40B4-BE49-F238E27FC236}">
                <a16:creationId xmlns:a16="http://schemas.microsoft.com/office/drawing/2014/main" id="{C8BAB750-98F9-D145-AFF8-ECA56CC31F99}"/>
              </a:ext>
            </a:extLst>
          </p:cNvPr>
          <p:cNvSpPr>
            <a:spLocks noGrp="1"/>
          </p:cNvSpPr>
          <p:nvPr>
            <p:ph type="body" sz="quarter" idx="10"/>
          </p:nvPr>
        </p:nvSpPr>
        <p:spPr>
          <a:xfrm>
            <a:off x="758031" y="3083719"/>
            <a:ext cx="7780337" cy="690562"/>
          </a:xfrm>
        </p:spPr>
        <p:txBody>
          <a:bodyPr>
            <a:normAutofit/>
          </a:bodyPr>
          <a:lstStyle>
            <a:lvl1pPr marL="0" indent="0">
              <a:buNone/>
              <a:defRPr sz="2000" b="1">
                <a:solidFill>
                  <a:schemeClr val="bg2"/>
                </a:solidFill>
              </a:defRPr>
            </a:lvl1pPr>
          </a:lstStyle>
          <a:p>
            <a:pPr lvl="0"/>
            <a:r>
              <a:rPr lang="en-US"/>
              <a:t>Edit Master text styles</a:t>
            </a:r>
          </a:p>
        </p:txBody>
      </p:sp>
      <p:sp>
        <p:nvSpPr>
          <p:cNvPr id="19" name="Date Placeholder 3">
            <a:extLst>
              <a:ext uri="{FF2B5EF4-FFF2-40B4-BE49-F238E27FC236}">
                <a16:creationId xmlns:a16="http://schemas.microsoft.com/office/drawing/2014/main" id="{81D71ECB-95FF-844F-BDD6-C4E7A5628E83}"/>
              </a:ext>
            </a:extLst>
          </p:cNvPr>
          <p:cNvSpPr>
            <a:spLocks noGrp="1"/>
          </p:cNvSpPr>
          <p:nvPr>
            <p:ph type="dt" sz="half" idx="11"/>
          </p:nvPr>
        </p:nvSpPr>
        <p:spPr>
          <a:xfrm>
            <a:off x="758031" y="3429000"/>
            <a:ext cx="9143999" cy="365125"/>
          </a:xfrm>
        </p:spPr>
        <p:txBody>
          <a:bodyPr/>
          <a:lstStyle>
            <a:lvl1pPr algn="l">
              <a:defRPr sz="2400" b="1">
                <a:solidFill>
                  <a:schemeClr val="bg2"/>
                </a:solidFill>
              </a:defRPr>
            </a:lvl1pPr>
          </a:lstStyle>
          <a:p>
            <a:fld id="{760D1E2C-25B0-4F41-B0D0-99B7BBE766BA}" type="datetimeFigureOut">
              <a:rPr lang="en-US" smtClean="0"/>
              <a:pPr/>
              <a:t>4/7/2025</a:t>
            </a:fld>
            <a:endParaRPr lang="en-US" dirty="0"/>
          </a:p>
        </p:txBody>
      </p:sp>
    </p:spTree>
    <p:extLst>
      <p:ext uri="{BB962C8B-B14F-4D97-AF65-F5344CB8AC3E}">
        <p14:creationId xmlns:p14="http://schemas.microsoft.com/office/powerpoint/2010/main" val="202901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1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C1A844-8C4C-14A8-1E65-B1489BFBBFEB}"/>
              </a:ext>
            </a:extLst>
          </p:cNvPr>
          <p:cNvPicPr>
            <a:picLocks noChangeAspect="1"/>
          </p:cNvPicPr>
          <p:nvPr userDrawn="1"/>
        </p:nvPicPr>
        <p:blipFill>
          <a:blip r:embed="rId2"/>
          <a:stretch>
            <a:fillRect/>
          </a:stretch>
        </p:blipFill>
        <p:spPr>
          <a:xfrm>
            <a:off x="0" y="0"/>
            <a:ext cx="5965031" cy="6858000"/>
          </a:xfrm>
          <a:prstGeom prst="rect">
            <a:avLst/>
          </a:prstGeom>
        </p:spPr>
      </p:pic>
      <p:sp>
        <p:nvSpPr>
          <p:cNvPr id="2" name="Title 1">
            <a:extLst>
              <a:ext uri="{FF2B5EF4-FFF2-40B4-BE49-F238E27FC236}">
                <a16:creationId xmlns:a16="http://schemas.microsoft.com/office/drawing/2014/main" id="{F715230C-F485-5344-B8E0-03253F16D421}"/>
              </a:ext>
            </a:extLst>
          </p:cNvPr>
          <p:cNvSpPr>
            <a:spLocks noGrp="1"/>
          </p:cNvSpPr>
          <p:nvPr>
            <p:ph type="title" hasCustomPrompt="1"/>
          </p:nvPr>
        </p:nvSpPr>
        <p:spPr>
          <a:xfrm>
            <a:off x="6713620" y="2638926"/>
            <a:ext cx="4786229" cy="2348665"/>
          </a:xfrm>
        </p:spPr>
        <p:txBody>
          <a:bodyPr anchor="t">
            <a:normAutofit/>
          </a:bodyPr>
          <a:lstStyle>
            <a:lvl1pPr>
              <a:defRPr sz="5500">
                <a:solidFill>
                  <a:schemeClr val="accent3"/>
                </a:solidFill>
              </a:defRPr>
            </a:lvl1pPr>
          </a:lstStyle>
          <a:p>
            <a:r>
              <a:rPr lang="en-GB" dirty="0"/>
              <a:t>Divider page option one</a:t>
            </a:r>
            <a:endParaRPr lang="en-US" dirty="0"/>
          </a:p>
        </p:txBody>
      </p:sp>
    </p:spTree>
    <p:extLst>
      <p:ext uri="{BB962C8B-B14F-4D97-AF65-F5344CB8AC3E}">
        <p14:creationId xmlns:p14="http://schemas.microsoft.com/office/powerpoint/2010/main" val="143569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B">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A13FFE-6152-EE53-DD7D-C89AC1800B19}"/>
              </a:ext>
            </a:extLst>
          </p:cNvPr>
          <p:cNvPicPr>
            <a:picLocks noChangeAspect="1"/>
          </p:cNvPicPr>
          <p:nvPr userDrawn="1"/>
        </p:nvPicPr>
        <p:blipFill>
          <a:blip r:embed="rId2"/>
          <a:stretch>
            <a:fillRect/>
          </a:stretch>
        </p:blipFill>
        <p:spPr>
          <a:xfrm>
            <a:off x="0" y="0"/>
            <a:ext cx="6012656" cy="6858000"/>
          </a:xfrm>
          <a:prstGeom prst="rect">
            <a:avLst/>
          </a:prstGeom>
        </p:spPr>
      </p:pic>
      <p:sp>
        <p:nvSpPr>
          <p:cNvPr id="2" name="Title 1">
            <a:extLst>
              <a:ext uri="{FF2B5EF4-FFF2-40B4-BE49-F238E27FC236}">
                <a16:creationId xmlns:a16="http://schemas.microsoft.com/office/drawing/2014/main" id="{F715230C-F485-5344-B8E0-03253F16D421}"/>
              </a:ext>
            </a:extLst>
          </p:cNvPr>
          <p:cNvSpPr>
            <a:spLocks noGrp="1"/>
          </p:cNvSpPr>
          <p:nvPr>
            <p:ph type="title" hasCustomPrompt="1"/>
          </p:nvPr>
        </p:nvSpPr>
        <p:spPr>
          <a:xfrm>
            <a:off x="6713620" y="2638926"/>
            <a:ext cx="4786229" cy="2348665"/>
          </a:xfrm>
        </p:spPr>
        <p:txBody>
          <a:bodyPr anchor="t">
            <a:normAutofit/>
          </a:bodyPr>
          <a:lstStyle>
            <a:lvl1pPr>
              <a:defRPr sz="5500">
                <a:solidFill>
                  <a:schemeClr val="accent3"/>
                </a:solidFill>
              </a:defRPr>
            </a:lvl1pPr>
          </a:lstStyle>
          <a:p>
            <a:r>
              <a:rPr lang="en-GB" dirty="0"/>
              <a:t>Divider page option two</a:t>
            </a:r>
            <a:endParaRPr lang="en-US" dirty="0"/>
          </a:p>
        </p:txBody>
      </p:sp>
    </p:spTree>
    <p:extLst>
      <p:ext uri="{BB962C8B-B14F-4D97-AF65-F5344CB8AC3E}">
        <p14:creationId xmlns:p14="http://schemas.microsoft.com/office/powerpoint/2010/main" val="131852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692B5-43DE-E21D-B770-19F43A3BF681}"/>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2" name="Title 1">
            <a:extLst>
              <a:ext uri="{FF2B5EF4-FFF2-40B4-BE49-F238E27FC236}">
                <a16:creationId xmlns:a16="http://schemas.microsoft.com/office/drawing/2014/main" id="{B44B6746-019B-394B-B840-5C421AFE36B5}"/>
              </a:ext>
            </a:extLst>
          </p:cNvPr>
          <p:cNvSpPr>
            <a:spLocks noGrp="1"/>
          </p:cNvSpPr>
          <p:nvPr>
            <p:ph type="title" hasCustomPrompt="1"/>
          </p:nvPr>
        </p:nvSpPr>
        <p:spPr>
          <a:xfrm>
            <a:off x="1152609" y="429126"/>
            <a:ext cx="4526296" cy="5999747"/>
          </a:xfrm>
        </p:spPr>
        <p:txBody>
          <a:bodyPr>
            <a:normAutofit/>
          </a:bodyPr>
          <a:lstStyle>
            <a:lvl1pPr>
              <a:defRPr sz="5500"/>
            </a:lvl1pPr>
          </a:lstStyle>
          <a:p>
            <a:r>
              <a:rPr lang="en-GB" dirty="0"/>
              <a:t>DIVIDER PAGE OPTION TWO (A)</a:t>
            </a:r>
            <a:endParaRPr lang="en-US" dirty="0"/>
          </a:p>
        </p:txBody>
      </p:sp>
    </p:spTree>
    <p:extLst>
      <p:ext uri="{BB962C8B-B14F-4D97-AF65-F5344CB8AC3E}">
        <p14:creationId xmlns:p14="http://schemas.microsoft.com/office/powerpoint/2010/main" val="236496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2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26F38C-E22A-5492-A48D-89728535F746}"/>
              </a:ext>
            </a:extLst>
          </p:cNvPr>
          <p:cNvPicPr>
            <a:picLocks noChangeAspect="1"/>
          </p:cNvPicPr>
          <p:nvPr userDrawn="1"/>
        </p:nvPicPr>
        <p:blipFill rotWithShape="1">
          <a:blip r:embed="rId2"/>
          <a:srcRect t="8985"/>
          <a:stretch/>
        </p:blipFill>
        <p:spPr>
          <a:xfrm>
            <a:off x="0" y="-1"/>
            <a:ext cx="12192000" cy="6857995"/>
          </a:xfrm>
          <a:prstGeom prst="rect">
            <a:avLst/>
          </a:prstGeom>
        </p:spPr>
      </p:pic>
      <p:pic>
        <p:nvPicPr>
          <p:cNvPr id="8" name="Picture 7">
            <a:extLst>
              <a:ext uri="{FF2B5EF4-FFF2-40B4-BE49-F238E27FC236}">
                <a16:creationId xmlns:a16="http://schemas.microsoft.com/office/drawing/2014/main" id="{B33DBEC8-ACBC-F5F2-B934-6DD5CD147FD3}"/>
              </a:ext>
            </a:extLst>
          </p:cNvPr>
          <p:cNvPicPr>
            <a:picLocks noChangeAspect="1"/>
          </p:cNvPicPr>
          <p:nvPr userDrawn="1"/>
        </p:nvPicPr>
        <p:blipFill>
          <a:blip r:embed="rId3"/>
          <a:stretch>
            <a:fillRect/>
          </a:stretch>
        </p:blipFill>
        <p:spPr>
          <a:xfrm>
            <a:off x="8082010" y="-3"/>
            <a:ext cx="4109990" cy="4851136"/>
          </a:xfrm>
          <a:prstGeom prst="rect">
            <a:avLst/>
          </a:prstGeom>
        </p:spPr>
      </p:pic>
      <p:pic>
        <p:nvPicPr>
          <p:cNvPr id="9" name="Picture 8">
            <a:extLst>
              <a:ext uri="{FF2B5EF4-FFF2-40B4-BE49-F238E27FC236}">
                <a16:creationId xmlns:a16="http://schemas.microsoft.com/office/drawing/2014/main" id="{7BFAA063-AAB5-D9B5-D2EF-2F341B5BC353}"/>
              </a:ext>
            </a:extLst>
          </p:cNvPr>
          <p:cNvPicPr>
            <a:picLocks noChangeAspect="1"/>
          </p:cNvPicPr>
          <p:nvPr userDrawn="1"/>
        </p:nvPicPr>
        <p:blipFill>
          <a:blip r:embed="rId3"/>
          <a:stretch>
            <a:fillRect/>
          </a:stretch>
        </p:blipFill>
        <p:spPr>
          <a:xfrm>
            <a:off x="3972020" y="-4"/>
            <a:ext cx="4109990" cy="4851136"/>
          </a:xfrm>
          <a:prstGeom prst="rect">
            <a:avLst/>
          </a:prstGeom>
        </p:spPr>
      </p:pic>
      <p:sp>
        <p:nvSpPr>
          <p:cNvPr id="3" name="Rectangle 2">
            <a:extLst>
              <a:ext uri="{FF2B5EF4-FFF2-40B4-BE49-F238E27FC236}">
                <a16:creationId xmlns:a16="http://schemas.microsoft.com/office/drawing/2014/main" id="{6085457F-FA47-4DBD-85FE-4656C30B05D6}"/>
              </a:ext>
            </a:extLst>
          </p:cNvPr>
          <p:cNvSpPr/>
          <p:nvPr userDrawn="1"/>
        </p:nvSpPr>
        <p:spPr>
          <a:xfrm>
            <a:off x="896644" y="-1"/>
            <a:ext cx="5086905" cy="6858000"/>
          </a:xfrm>
          <a:prstGeom prst="rect">
            <a:avLst/>
          </a:prstGeom>
          <a:solidFill>
            <a:srgbClr val="0F818F"/>
          </a:solidFill>
          <a:ln>
            <a:solidFill>
              <a:srgbClr val="00B2B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B44B6746-019B-394B-B840-5C421AFE36B5}"/>
              </a:ext>
            </a:extLst>
          </p:cNvPr>
          <p:cNvSpPr>
            <a:spLocks noGrp="1"/>
          </p:cNvSpPr>
          <p:nvPr>
            <p:ph type="title" hasCustomPrompt="1"/>
          </p:nvPr>
        </p:nvSpPr>
        <p:spPr>
          <a:xfrm>
            <a:off x="1152609" y="429126"/>
            <a:ext cx="4526296" cy="5999747"/>
          </a:xfrm>
        </p:spPr>
        <p:txBody>
          <a:bodyPr>
            <a:normAutofit/>
          </a:bodyPr>
          <a:lstStyle>
            <a:lvl1pPr>
              <a:defRPr sz="5500">
                <a:solidFill>
                  <a:schemeClr val="bg1"/>
                </a:solidFill>
              </a:defRPr>
            </a:lvl1pPr>
          </a:lstStyle>
          <a:p>
            <a:r>
              <a:rPr lang="en-GB" dirty="0"/>
              <a:t>DIVIDER PAGE OPTION TWO (B)</a:t>
            </a:r>
            <a:endParaRPr lang="en-US" dirty="0"/>
          </a:p>
        </p:txBody>
      </p:sp>
    </p:spTree>
    <p:extLst>
      <p:ext uri="{BB962C8B-B14F-4D97-AF65-F5344CB8AC3E}">
        <p14:creationId xmlns:p14="http://schemas.microsoft.com/office/powerpoint/2010/main" val="125534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32030-7B97-421C-6B37-357C4E9E3702}"/>
              </a:ext>
            </a:extLst>
          </p:cNvPr>
          <p:cNvPicPr>
            <a:picLocks noChangeAspect="1"/>
          </p:cNvPicPr>
          <p:nvPr userDrawn="1"/>
        </p:nvPicPr>
        <p:blipFill>
          <a:blip r:embed="rId2"/>
          <a:stretch>
            <a:fillRect/>
          </a:stretch>
        </p:blipFill>
        <p:spPr>
          <a:xfrm>
            <a:off x="7405687" y="0"/>
            <a:ext cx="4786313" cy="6858000"/>
          </a:xfrm>
          <a:prstGeom prst="rect">
            <a:avLst/>
          </a:prstGeom>
        </p:spPr>
      </p:pic>
      <p:sp>
        <p:nvSpPr>
          <p:cNvPr id="11" name="Text Placeholder 10">
            <a:extLst>
              <a:ext uri="{FF2B5EF4-FFF2-40B4-BE49-F238E27FC236}">
                <a16:creationId xmlns:a16="http://schemas.microsoft.com/office/drawing/2014/main" id="{CA34AE92-42F8-9C49-AC1B-479290E3D9C7}"/>
              </a:ext>
            </a:extLst>
          </p:cNvPr>
          <p:cNvSpPr>
            <a:spLocks noGrp="1"/>
          </p:cNvSpPr>
          <p:nvPr>
            <p:ph type="body" sz="quarter" idx="14" hasCustomPrompt="1"/>
          </p:nvPr>
        </p:nvSpPr>
        <p:spPr>
          <a:xfrm>
            <a:off x="814137" y="782219"/>
            <a:ext cx="10335126" cy="753979"/>
          </a:xfrm>
        </p:spPr>
        <p:txBody>
          <a:bodyPr>
            <a:noAutofit/>
          </a:bodyPr>
          <a:lstStyle>
            <a:lvl1pPr marL="0" indent="0">
              <a:buNone/>
              <a:defRPr sz="5000" b="1">
                <a:solidFill>
                  <a:schemeClr val="tx2"/>
                </a:solidFill>
              </a:defRPr>
            </a:lvl1pPr>
          </a:lstStyle>
          <a:p>
            <a:pPr lvl="0"/>
            <a:r>
              <a:rPr lang="en-GB" dirty="0"/>
              <a:t>Heading</a:t>
            </a:r>
          </a:p>
        </p:txBody>
      </p:sp>
      <p:sp>
        <p:nvSpPr>
          <p:cNvPr id="13" name="Text Placeholder 12">
            <a:extLst>
              <a:ext uri="{FF2B5EF4-FFF2-40B4-BE49-F238E27FC236}">
                <a16:creationId xmlns:a16="http://schemas.microsoft.com/office/drawing/2014/main" id="{4197B82A-BCB6-4E49-BD01-8BDF288185F0}"/>
              </a:ext>
            </a:extLst>
          </p:cNvPr>
          <p:cNvSpPr>
            <a:spLocks noGrp="1"/>
          </p:cNvSpPr>
          <p:nvPr>
            <p:ph type="body" sz="quarter" idx="15"/>
          </p:nvPr>
        </p:nvSpPr>
        <p:spPr>
          <a:xfrm>
            <a:off x="814138" y="2125244"/>
            <a:ext cx="5017168" cy="3950537"/>
          </a:xfrm>
        </p:spPr>
        <p:txBody>
          <a:bodyPr/>
          <a:lstStyle>
            <a:lvl1pPr marL="0" indent="0">
              <a:buNone/>
              <a:defRPr sz="2600" b="1"/>
            </a:lvl1pPr>
            <a:lvl2pPr marL="457200" indent="0">
              <a:buNone/>
              <a:defRPr>
                <a:solidFill>
                  <a:schemeClr val="bg2"/>
                </a:solidFill>
              </a:defRPr>
            </a:lvl2pPr>
          </a:lstStyle>
          <a:p>
            <a:pPr lvl="0"/>
            <a:r>
              <a:rPr lang="en-US"/>
              <a:t>Edit Master text styles</a:t>
            </a:r>
          </a:p>
        </p:txBody>
      </p:sp>
      <p:sp>
        <p:nvSpPr>
          <p:cNvPr id="15" name="Text Placeholder 14">
            <a:extLst>
              <a:ext uri="{FF2B5EF4-FFF2-40B4-BE49-F238E27FC236}">
                <a16:creationId xmlns:a16="http://schemas.microsoft.com/office/drawing/2014/main" id="{E52DF885-1649-5A48-85F5-F398B30576DB}"/>
              </a:ext>
            </a:extLst>
          </p:cNvPr>
          <p:cNvSpPr>
            <a:spLocks noGrp="1"/>
          </p:cNvSpPr>
          <p:nvPr>
            <p:ph type="body" sz="quarter" idx="16"/>
          </p:nvPr>
        </p:nvSpPr>
        <p:spPr>
          <a:xfrm>
            <a:off x="6132095" y="2125243"/>
            <a:ext cx="5017168" cy="3950537"/>
          </a:xfrm>
        </p:spPr>
        <p:txBody>
          <a:bodyPr>
            <a:normAutofit/>
          </a:bodyPr>
          <a:lstStyle>
            <a:lvl1pPr>
              <a:defRPr sz="2400">
                <a:solidFill>
                  <a:schemeClr val="tx2"/>
                </a:solidFill>
              </a:defRPr>
            </a:lvl1pPr>
          </a:lstStyle>
          <a:p>
            <a:pPr lvl="0"/>
            <a:r>
              <a:rPr lang="en-US"/>
              <a:t>Edit Master text styles</a:t>
            </a:r>
          </a:p>
        </p:txBody>
      </p:sp>
    </p:spTree>
    <p:extLst>
      <p:ext uri="{BB962C8B-B14F-4D97-AF65-F5344CB8AC3E}">
        <p14:creationId xmlns:p14="http://schemas.microsoft.com/office/powerpoint/2010/main" val="52587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highl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97BED-000D-AA23-1D1A-0F24235265F1}"/>
              </a:ext>
            </a:extLst>
          </p:cNvPr>
          <p:cNvPicPr>
            <a:picLocks noChangeAspect="1"/>
          </p:cNvPicPr>
          <p:nvPr userDrawn="1"/>
        </p:nvPicPr>
        <p:blipFill>
          <a:blip r:embed="rId2"/>
          <a:stretch>
            <a:fillRect/>
          </a:stretch>
        </p:blipFill>
        <p:spPr>
          <a:xfrm>
            <a:off x="7958511" y="-1"/>
            <a:ext cx="3357563"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639678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6"/>
            <a:ext cx="6396788" cy="3950537"/>
          </a:xfrm>
        </p:spPr>
        <p:txBody>
          <a:bodyPr/>
          <a:lstStyle>
            <a:lvl1pPr marL="0" indent="0">
              <a:buNone/>
              <a:defRPr sz="2600" b="1"/>
            </a:lvl1pPr>
          </a:lstStyle>
          <a:p>
            <a:pPr lvl="0"/>
            <a:r>
              <a:rPr lang="en-US"/>
              <a:t>Edit Master text styles</a:t>
            </a:r>
          </a:p>
          <a:p>
            <a:pPr lvl="1"/>
            <a:r>
              <a:rPr lang="en-US"/>
              <a:t>Second level</a:t>
            </a:r>
          </a:p>
        </p:txBody>
      </p:sp>
      <p:sp>
        <p:nvSpPr>
          <p:cNvPr id="14" name="Text Placeholder 13">
            <a:extLst>
              <a:ext uri="{FF2B5EF4-FFF2-40B4-BE49-F238E27FC236}">
                <a16:creationId xmlns:a16="http://schemas.microsoft.com/office/drawing/2014/main" id="{FBBA1DF4-9224-B144-8338-BF6D2E5DA3A1}"/>
              </a:ext>
            </a:extLst>
          </p:cNvPr>
          <p:cNvSpPr>
            <a:spLocks noGrp="1"/>
          </p:cNvSpPr>
          <p:nvPr>
            <p:ph type="body" sz="quarter" idx="17"/>
          </p:nvPr>
        </p:nvSpPr>
        <p:spPr>
          <a:xfrm>
            <a:off x="8323596" y="3428999"/>
            <a:ext cx="2627395" cy="2646363"/>
          </a:xfrm>
        </p:spPr>
        <p:txBody>
          <a:bodyPr>
            <a:normAutofit/>
          </a:bodyPr>
          <a:lstStyle>
            <a:lvl1pPr marL="0" indent="0">
              <a:buNone/>
              <a:defRPr sz="2400" b="1"/>
            </a:lvl1pPr>
            <a:lvl2pPr marL="457200" indent="0">
              <a:buNone/>
              <a:defRPr/>
            </a:lvl2pPr>
          </a:lstStyle>
          <a:p>
            <a:pPr lvl="0"/>
            <a:r>
              <a:rPr lang="en-US"/>
              <a:t>Edit Master text styles</a:t>
            </a:r>
          </a:p>
        </p:txBody>
      </p:sp>
    </p:spTree>
    <p:extLst>
      <p:ext uri="{BB962C8B-B14F-4D97-AF65-F5344CB8AC3E}">
        <p14:creationId xmlns:p14="http://schemas.microsoft.com/office/powerpoint/2010/main" val="95411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A18CC-DA4B-CBE4-FEC4-E2071AE49B2A}"/>
              </a:ext>
            </a:extLst>
          </p:cNvPr>
          <p:cNvPicPr>
            <a:picLocks noChangeAspect="1"/>
          </p:cNvPicPr>
          <p:nvPr userDrawn="1"/>
        </p:nvPicPr>
        <p:blipFill>
          <a:blip r:embed="rId2"/>
          <a:stretch>
            <a:fillRect/>
          </a:stretch>
        </p:blipFill>
        <p:spPr>
          <a:xfrm>
            <a:off x="7965281" y="-7937"/>
            <a:ext cx="4226719"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7" y="782219"/>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2" name="Text Placeholder 11">
            <a:extLst>
              <a:ext uri="{FF2B5EF4-FFF2-40B4-BE49-F238E27FC236}">
                <a16:creationId xmlns:a16="http://schemas.microsoft.com/office/drawing/2014/main" id="{97073020-E4E0-9547-9869-7F76D393CEF9}"/>
              </a:ext>
            </a:extLst>
          </p:cNvPr>
          <p:cNvSpPr>
            <a:spLocks noGrp="1"/>
          </p:cNvSpPr>
          <p:nvPr>
            <p:ph type="body" sz="quarter" idx="16"/>
          </p:nvPr>
        </p:nvSpPr>
        <p:spPr>
          <a:xfrm>
            <a:off x="814138" y="2124827"/>
            <a:ext cx="4944978" cy="3826712"/>
          </a:xfrm>
        </p:spPr>
        <p:txBody>
          <a:bodyPr/>
          <a:lstStyle>
            <a:lvl1pPr marL="0" indent="0">
              <a:buNone/>
              <a:defRPr sz="2600" b="1"/>
            </a:lvl1pPr>
          </a:lstStyle>
          <a:p>
            <a:pPr lvl="0"/>
            <a:r>
              <a:rPr lang="en-US"/>
              <a:t>Edit Master text styles</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6208713" y="890588"/>
            <a:ext cx="5092700" cy="5060950"/>
          </a:xfrm>
        </p:spPr>
        <p:txBody>
          <a:bodyPr/>
          <a:lstStyle/>
          <a:p>
            <a:r>
              <a:rPr lang="en-US" dirty="0"/>
              <a:t>Click icon to add picture</a:t>
            </a:r>
          </a:p>
        </p:txBody>
      </p:sp>
    </p:spTree>
    <p:extLst>
      <p:ext uri="{BB962C8B-B14F-4D97-AF65-F5344CB8AC3E}">
        <p14:creationId xmlns:p14="http://schemas.microsoft.com/office/powerpoint/2010/main" val="348812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A75B0-8DEE-864F-8366-3018AEE7B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0A1138-0685-AF41-A775-2098C17D0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F6772D-A20E-C94C-B691-EEA8EE412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60D1E2C-25B0-4F41-B0D0-99B7BBE766BA}" type="datetimeFigureOut">
              <a:rPr lang="en-US" smtClean="0"/>
              <a:pPr/>
              <a:t>4/7/2025</a:t>
            </a:fld>
            <a:endParaRPr lang="en-US" dirty="0"/>
          </a:p>
        </p:txBody>
      </p:sp>
      <p:sp>
        <p:nvSpPr>
          <p:cNvPr id="5" name="Footer Placeholder 4">
            <a:extLst>
              <a:ext uri="{FF2B5EF4-FFF2-40B4-BE49-F238E27FC236}">
                <a16:creationId xmlns:a16="http://schemas.microsoft.com/office/drawing/2014/main" id="{F018A630-2D7D-4045-B9B2-19BB61A0A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66AD720-42F8-1C4B-9C73-5566967AF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40F8484-9D1C-2441-8AA2-C328067DF103}" type="slidenum">
              <a:rPr lang="en-US" smtClean="0"/>
              <a:pPr/>
              <a:t>‹#›</a:t>
            </a:fld>
            <a:endParaRPr lang="en-US" dirty="0"/>
          </a:p>
        </p:txBody>
      </p:sp>
    </p:spTree>
    <p:extLst>
      <p:ext uri="{BB962C8B-B14F-4D97-AF65-F5344CB8AC3E}">
        <p14:creationId xmlns:p14="http://schemas.microsoft.com/office/powerpoint/2010/main" val="1447190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1" r:id="rId6"/>
    <p:sldLayoutId id="2147483655" r:id="rId7"/>
    <p:sldLayoutId id="2147483662" r:id="rId8"/>
    <p:sldLayoutId id="2147483656" r:id="rId9"/>
    <p:sldLayoutId id="2147483663" r:id="rId10"/>
    <p:sldLayoutId id="2147483666" r:id="rId11"/>
    <p:sldLayoutId id="2147483657" r:id="rId12"/>
    <p:sldLayoutId id="2147483658" r:id="rId13"/>
    <p:sldLayoutId id="2147483659" r:id="rId14"/>
    <p:sldLayoutId id="2147483664" r:id="rId15"/>
    <p:sldLayoutId id="2147483665" r:id="rId16"/>
    <p:sldLayoutId id="2147483667" r:id="rId17"/>
  </p:sldLayoutIdLst>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CC2C-A18E-4F7B-BEF0-98C10DB03D68}"/>
              </a:ext>
            </a:extLst>
          </p:cNvPr>
          <p:cNvSpPr>
            <a:spLocks noGrp="1"/>
          </p:cNvSpPr>
          <p:nvPr>
            <p:ph type="ctrTitle"/>
          </p:nvPr>
        </p:nvSpPr>
        <p:spPr>
          <a:xfrm>
            <a:off x="535682" y="2341273"/>
            <a:ext cx="11145529" cy="1533596"/>
          </a:xfrm>
        </p:spPr>
        <p:txBody>
          <a:bodyPr/>
          <a:lstStyle/>
          <a:p>
            <a:pPr algn="ctr"/>
            <a:r>
              <a:rPr lang="en-NZ" dirty="0"/>
              <a:t>Surviving the Barrel-wave</a:t>
            </a:r>
          </a:p>
        </p:txBody>
      </p:sp>
      <p:sp>
        <p:nvSpPr>
          <p:cNvPr id="3" name="Subtitle 2">
            <a:extLst>
              <a:ext uri="{FF2B5EF4-FFF2-40B4-BE49-F238E27FC236}">
                <a16:creationId xmlns:a16="http://schemas.microsoft.com/office/drawing/2014/main" id="{9FF427D8-6FBA-4C3A-9280-6DADB09AE142}"/>
              </a:ext>
            </a:extLst>
          </p:cNvPr>
          <p:cNvSpPr>
            <a:spLocks noGrp="1"/>
          </p:cNvSpPr>
          <p:nvPr>
            <p:ph type="subTitle" idx="1"/>
          </p:nvPr>
        </p:nvSpPr>
        <p:spPr>
          <a:xfrm>
            <a:off x="1150624" y="4216045"/>
            <a:ext cx="9915645" cy="485442"/>
          </a:xfrm>
        </p:spPr>
        <p:txBody>
          <a:bodyPr/>
          <a:lstStyle/>
          <a:p>
            <a:pPr algn="ctr"/>
            <a:r>
              <a:rPr lang="en-NZ" dirty="0">
                <a:solidFill>
                  <a:schemeClr val="bg2">
                    <a:lumMod val="20000"/>
                    <a:lumOff val="80000"/>
                  </a:schemeClr>
                </a:solidFill>
              </a:rPr>
              <a:t>Ensuring improved health outcomes in our communities</a:t>
            </a:r>
          </a:p>
        </p:txBody>
      </p:sp>
      <p:pic>
        <p:nvPicPr>
          <p:cNvPr id="4" name="Picture 3"/>
          <p:cNvPicPr>
            <a:picLocks noChangeAspect="1"/>
          </p:cNvPicPr>
          <p:nvPr/>
        </p:nvPicPr>
        <p:blipFill>
          <a:blip r:embed="rId3"/>
          <a:stretch>
            <a:fillRect/>
          </a:stretch>
        </p:blipFill>
        <p:spPr>
          <a:xfrm>
            <a:off x="316566" y="322513"/>
            <a:ext cx="5010150" cy="1657350"/>
          </a:xfrm>
          <a:prstGeom prst="rect">
            <a:avLst/>
          </a:prstGeom>
        </p:spPr>
      </p:pic>
      <p:sp>
        <p:nvSpPr>
          <p:cNvPr id="5" name="Subtitle 2">
            <a:extLst>
              <a:ext uri="{FF2B5EF4-FFF2-40B4-BE49-F238E27FC236}">
                <a16:creationId xmlns:a16="http://schemas.microsoft.com/office/drawing/2014/main" id="{7498A882-F4CD-86C3-FB23-C1272C6ACC09}"/>
              </a:ext>
            </a:extLst>
          </p:cNvPr>
          <p:cNvSpPr txBox="1">
            <a:spLocks/>
          </p:cNvSpPr>
          <p:nvPr/>
        </p:nvSpPr>
        <p:spPr>
          <a:xfrm>
            <a:off x="500830" y="5373281"/>
            <a:ext cx="11215232" cy="10476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NZ" sz="2800" b="1" i="0" kern="1200" smtClean="0">
                <a:solidFill>
                  <a:schemeClr val="bg2"/>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400" dirty="0">
                <a:solidFill>
                  <a:schemeClr val="bg2">
                    <a:lumMod val="20000"/>
                    <a:lumOff val="80000"/>
                  </a:schemeClr>
                </a:solidFill>
              </a:rPr>
              <a:t>Dr Andrew Darby   					Clindella Stirling</a:t>
            </a:r>
          </a:p>
          <a:p>
            <a:pPr algn="ctr"/>
            <a:r>
              <a:rPr lang="en-GB" sz="2400" dirty="0">
                <a:solidFill>
                  <a:schemeClr val="bg2">
                    <a:lumMod val="20000"/>
                    <a:lumOff val="80000"/>
                  </a:schemeClr>
                </a:solidFill>
              </a:rPr>
              <a:t>CD – Integrated AMHS				AMHS Ops Manager</a:t>
            </a:r>
          </a:p>
        </p:txBody>
      </p:sp>
    </p:spTree>
    <p:extLst>
      <p:ext uri="{BB962C8B-B14F-4D97-AF65-F5344CB8AC3E}">
        <p14:creationId xmlns:p14="http://schemas.microsoft.com/office/powerpoint/2010/main" val="85826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382"/>
            <a:ext cx="10515600" cy="1325563"/>
          </a:xfrm>
        </p:spPr>
        <p:txBody>
          <a:bodyPr/>
          <a:lstStyle/>
          <a:p>
            <a:r>
              <a:rPr lang="en-NZ" sz="4500" dirty="0">
                <a:solidFill>
                  <a:schemeClr val="tx2"/>
                </a:solidFill>
                <a:ea typeface="+mn-ea"/>
              </a:rPr>
              <a:t>Central Sector Waitlist</a:t>
            </a:r>
            <a:endParaRPr lang="en-US" sz="4500" dirty="0">
              <a:solidFill>
                <a:schemeClr val="tx2"/>
              </a:solidFill>
              <a:ea typeface="+mn-ea"/>
            </a:endParaRPr>
          </a:p>
        </p:txBody>
      </p:sp>
      <p:pic>
        <p:nvPicPr>
          <p:cNvPr id="8" name="Content Placeholder 7"/>
          <p:cNvPicPr>
            <a:picLocks noGrp="1" noChangeAspect="1"/>
          </p:cNvPicPr>
          <p:nvPr>
            <p:ph idx="1"/>
          </p:nvPr>
        </p:nvPicPr>
        <p:blipFill>
          <a:blip r:embed="rId2"/>
          <a:stretch>
            <a:fillRect/>
          </a:stretch>
        </p:blipFill>
        <p:spPr>
          <a:xfrm>
            <a:off x="33656" y="1328945"/>
            <a:ext cx="12125642" cy="5373306"/>
          </a:xfrm>
          <a:prstGeom prst="rect">
            <a:avLst/>
          </a:prstGeom>
        </p:spPr>
      </p:pic>
    </p:spTree>
    <p:extLst>
      <p:ext uri="{BB962C8B-B14F-4D97-AF65-F5344CB8AC3E}">
        <p14:creationId xmlns:p14="http://schemas.microsoft.com/office/powerpoint/2010/main" val="331008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89"/>
            <a:ext cx="10515600" cy="1325563"/>
          </a:xfrm>
        </p:spPr>
        <p:txBody>
          <a:bodyPr>
            <a:normAutofit/>
          </a:bodyPr>
          <a:lstStyle/>
          <a:p>
            <a:r>
              <a:rPr lang="en-NZ" sz="4500" dirty="0">
                <a:solidFill>
                  <a:schemeClr val="tx2"/>
                </a:solidFill>
                <a:ea typeface="+mn-ea"/>
              </a:rPr>
              <a:t>Māori - Central Sectors Waitlist</a:t>
            </a:r>
            <a:endParaRPr lang="en-US" sz="4500" dirty="0">
              <a:solidFill>
                <a:schemeClr val="tx2"/>
              </a:solidFill>
              <a:ea typeface="+mn-ea"/>
            </a:endParaRPr>
          </a:p>
        </p:txBody>
      </p:sp>
      <p:pic>
        <p:nvPicPr>
          <p:cNvPr id="6" name="Content Placeholder 5"/>
          <p:cNvPicPr>
            <a:picLocks noGrp="1" noChangeAspect="1"/>
          </p:cNvPicPr>
          <p:nvPr>
            <p:ph idx="1"/>
          </p:nvPr>
        </p:nvPicPr>
        <p:blipFill>
          <a:blip r:embed="rId2"/>
          <a:srcRect l="645" t="1301" r="686" b="1151"/>
          <a:stretch/>
        </p:blipFill>
        <p:spPr>
          <a:xfrm>
            <a:off x="130629" y="1349052"/>
            <a:ext cx="11897251" cy="5207456"/>
          </a:xfrm>
          <a:prstGeom prst="rect">
            <a:avLst/>
          </a:prstGeom>
          <a:ln>
            <a:noFill/>
          </a:ln>
        </p:spPr>
      </p:pic>
    </p:spTree>
    <p:extLst>
      <p:ext uri="{BB962C8B-B14F-4D97-AF65-F5344CB8AC3E}">
        <p14:creationId xmlns:p14="http://schemas.microsoft.com/office/powerpoint/2010/main" val="400726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3FC1-5EB0-8954-91DF-7E883BAB82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0DE0D2-5D25-1077-33D2-9F0E75B5F4B9}"/>
              </a:ext>
            </a:extLst>
          </p:cNvPr>
          <p:cNvSpPr>
            <a:spLocks noGrp="1"/>
          </p:cNvSpPr>
          <p:nvPr>
            <p:ph type="body" sz="quarter" idx="14"/>
          </p:nvPr>
        </p:nvSpPr>
        <p:spPr>
          <a:xfrm>
            <a:off x="814137" y="782219"/>
            <a:ext cx="10882144" cy="753979"/>
          </a:xfrm>
        </p:spPr>
        <p:txBody>
          <a:bodyPr/>
          <a:lstStyle/>
          <a:p>
            <a:r>
              <a:rPr lang="en-GB" dirty="0"/>
              <a:t>Transfer of care</a:t>
            </a:r>
            <a:endParaRPr lang="en-GB" dirty="0">
              <a:highlight>
                <a:srgbClr val="FFFF00"/>
              </a:highlight>
            </a:endParaRPr>
          </a:p>
        </p:txBody>
      </p:sp>
      <p:sp>
        <p:nvSpPr>
          <p:cNvPr id="3" name="Text Placeholder 2">
            <a:extLst>
              <a:ext uri="{FF2B5EF4-FFF2-40B4-BE49-F238E27FC236}">
                <a16:creationId xmlns:a16="http://schemas.microsoft.com/office/drawing/2014/main" id="{2E634FF9-F613-0827-8103-8C5122897D88}"/>
              </a:ext>
            </a:extLst>
          </p:cNvPr>
          <p:cNvSpPr>
            <a:spLocks noGrp="1"/>
          </p:cNvSpPr>
          <p:nvPr>
            <p:ph type="body" sz="quarter" idx="15"/>
          </p:nvPr>
        </p:nvSpPr>
        <p:spPr>
          <a:xfrm>
            <a:off x="814137" y="1797451"/>
            <a:ext cx="10882143" cy="4539583"/>
          </a:xfrm>
        </p:spPr>
        <p:txBody>
          <a:bodyPr>
            <a:normAutofit/>
          </a:bodyPr>
          <a:lstStyle/>
          <a:p>
            <a:endParaRPr lang="en-GB" dirty="0">
              <a:effectLst/>
            </a:endParaRPr>
          </a:p>
        </p:txBody>
      </p:sp>
    </p:spTree>
    <p:extLst>
      <p:ext uri="{BB962C8B-B14F-4D97-AF65-F5344CB8AC3E}">
        <p14:creationId xmlns:p14="http://schemas.microsoft.com/office/powerpoint/2010/main" val="155799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CFC4C-319F-790A-4CA9-5DAFD03D3B00}"/>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5EBC0DD-22C1-ED97-9AFD-9357115379AB}"/>
              </a:ext>
            </a:extLst>
          </p:cNvPr>
          <p:cNvGraphicFramePr/>
          <p:nvPr>
            <p:extLst>
              <p:ext uri="{D42A27DB-BD31-4B8C-83A1-F6EECF244321}">
                <p14:modId xmlns:p14="http://schemas.microsoft.com/office/powerpoint/2010/main" val="1973927152"/>
              </p:ext>
            </p:extLst>
          </p:nvPr>
        </p:nvGraphicFramePr>
        <p:xfrm>
          <a:off x="0" y="3358"/>
          <a:ext cx="12192000" cy="68546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122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5E1EF-367D-46B9-B5A6-BF120E3CB6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EE1D65-60B8-90B3-C760-3E8AAD18CADC}"/>
              </a:ext>
            </a:extLst>
          </p:cNvPr>
          <p:cNvPicPr>
            <a:picLocks noChangeAspect="1"/>
          </p:cNvPicPr>
          <p:nvPr/>
        </p:nvPicPr>
        <p:blipFill>
          <a:blip r:embed="rId2"/>
          <a:srcRect l="12857" t="19507" r="53929" b="2955"/>
          <a:stretch/>
        </p:blipFill>
        <p:spPr>
          <a:xfrm>
            <a:off x="3466678" y="0"/>
            <a:ext cx="5255288" cy="6872300"/>
          </a:xfrm>
          <a:prstGeom prst="rect">
            <a:avLst/>
          </a:prstGeom>
        </p:spPr>
      </p:pic>
    </p:spTree>
    <p:extLst>
      <p:ext uri="{BB962C8B-B14F-4D97-AF65-F5344CB8AC3E}">
        <p14:creationId xmlns:p14="http://schemas.microsoft.com/office/powerpoint/2010/main" val="396063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NZ" dirty="0"/>
              <a:t>How do we sustain this?</a:t>
            </a:r>
          </a:p>
        </p:txBody>
      </p:sp>
    </p:spTree>
    <p:extLst>
      <p:ext uri="{BB962C8B-B14F-4D97-AF65-F5344CB8AC3E}">
        <p14:creationId xmlns:p14="http://schemas.microsoft.com/office/powerpoint/2010/main" val="130337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NZ" dirty="0"/>
              <a:t>Challenges</a:t>
            </a:r>
          </a:p>
        </p:txBody>
      </p:sp>
      <p:sp>
        <p:nvSpPr>
          <p:cNvPr id="7" name="Text Placeholder 6"/>
          <p:cNvSpPr>
            <a:spLocks noGrp="1"/>
          </p:cNvSpPr>
          <p:nvPr>
            <p:ph type="body" sz="quarter" idx="16"/>
          </p:nvPr>
        </p:nvSpPr>
        <p:spPr>
          <a:xfrm>
            <a:off x="814137" y="2085051"/>
            <a:ext cx="10335126" cy="4315750"/>
          </a:xfrm>
        </p:spPr>
        <p:txBody>
          <a:bodyPr anchor="ctr">
            <a:normAutofit fontScale="92500" lnSpcReduction="20000"/>
          </a:bodyPr>
          <a:lstStyle/>
          <a:p>
            <a:pPr marL="0" indent="0">
              <a:spcBef>
                <a:spcPts val="1200"/>
              </a:spcBef>
              <a:spcAft>
                <a:spcPts val="1200"/>
              </a:spcAft>
              <a:buNone/>
            </a:pPr>
            <a:r>
              <a:rPr lang="en-NZ" sz="3200" dirty="0"/>
              <a:t>Overloaded Adult MH Sector Team</a:t>
            </a:r>
          </a:p>
          <a:p>
            <a:pPr lvl="1">
              <a:spcBef>
                <a:spcPts val="1200"/>
              </a:spcBef>
              <a:spcAft>
                <a:spcPts val="1200"/>
              </a:spcAft>
            </a:pPr>
            <a:r>
              <a:rPr lang="en-NZ" sz="3200" dirty="0"/>
              <a:t>high clinical caseloads </a:t>
            </a:r>
          </a:p>
          <a:p>
            <a:pPr lvl="1">
              <a:spcBef>
                <a:spcPts val="1200"/>
              </a:spcBef>
              <a:spcAft>
                <a:spcPts val="1200"/>
              </a:spcAft>
            </a:pPr>
            <a:r>
              <a:rPr lang="en-NZ" sz="3200" dirty="0"/>
              <a:t>unclear expectations of service criteria</a:t>
            </a:r>
          </a:p>
          <a:p>
            <a:pPr lvl="1">
              <a:spcBef>
                <a:spcPts val="1200"/>
              </a:spcBef>
              <a:spcAft>
                <a:spcPts val="1200"/>
              </a:spcAft>
            </a:pPr>
            <a:r>
              <a:rPr lang="en-NZ" sz="3200" dirty="0"/>
              <a:t>unrealistic caseloads</a:t>
            </a:r>
          </a:p>
          <a:p>
            <a:pPr lvl="1">
              <a:spcBef>
                <a:spcPts val="1200"/>
              </a:spcBef>
              <a:spcAft>
                <a:spcPts val="1200"/>
              </a:spcAft>
            </a:pPr>
            <a:r>
              <a:rPr lang="en-NZ" sz="3200" dirty="0"/>
              <a:t>unrelenting referral demand</a:t>
            </a:r>
          </a:p>
          <a:p>
            <a:pPr lvl="1">
              <a:spcBef>
                <a:spcPts val="1200"/>
              </a:spcBef>
              <a:spcAft>
                <a:spcPts val="1200"/>
              </a:spcAft>
            </a:pPr>
            <a:r>
              <a:rPr lang="en-NZ" sz="3200" dirty="0"/>
              <a:t>staff “voting with their feet”</a:t>
            </a:r>
          </a:p>
          <a:p>
            <a:pPr lvl="1">
              <a:spcBef>
                <a:spcPts val="1200"/>
              </a:spcBef>
              <a:spcAft>
                <a:spcPts val="1200"/>
              </a:spcAft>
            </a:pPr>
            <a:r>
              <a:rPr lang="en-NZ" sz="3200" dirty="0"/>
              <a:t>unclear expectation of purpose of clinical meetings</a:t>
            </a:r>
          </a:p>
        </p:txBody>
      </p:sp>
      <p:pic>
        <p:nvPicPr>
          <p:cNvPr id="5" name="Picture 4"/>
          <p:cNvPicPr>
            <a:picLocks noChangeAspect="1"/>
          </p:cNvPicPr>
          <p:nvPr/>
        </p:nvPicPr>
        <p:blipFill>
          <a:blip r:embed="rId3"/>
          <a:stretch>
            <a:fillRect/>
          </a:stretch>
        </p:blipFill>
        <p:spPr>
          <a:xfrm>
            <a:off x="9253438" y="2506186"/>
            <a:ext cx="2209800" cy="1857375"/>
          </a:xfrm>
          <a:prstGeom prst="rect">
            <a:avLst/>
          </a:prstGeom>
        </p:spPr>
      </p:pic>
    </p:spTree>
    <p:extLst>
      <p:ext uri="{BB962C8B-B14F-4D97-AF65-F5344CB8AC3E}">
        <p14:creationId xmlns:p14="http://schemas.microsoft.com/office/powerpoint/2010/main" val="176083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54E7C-2C30-B557-201D-8618C8EF7A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C80B41-A894-661C-7739-11A966D8E78B}"/>
              </a:ext>
            </a:extLst>
          </p:cNvPr>
          <p:cNvSpPr>
            <a:spLocks noGrp="1"/>
          </p:cNvSpPr>
          <p:nvPr>
            <p:ph type="body" sz="quarter" idx="14"/>
          </p:nvPr>
        </p:nvSpPr>
        <p:spPr/>
        <p:txBody>
          <a:bodyPr/>
          <a:lstStyle/>
          <a:p>
            <a:r>
              <a:rPr lang="en-NZ" dirty="0"/>
              <a:t>Managing Risk cont/…</a:t>
            </a:r>
          </a:p>
          <a:p>
            <a:endParaRPr lang="en-NZ" dirty="0"/>
          </a:p>
        </p:txBody>
      </p:sp>
      <p:sp>
        <p:nvSpPr>
          <p:cNvPr id="4" name="Text Placeholder 3">
            <a:extLst>
              <a:ext uri="{FF2B5EF4-FFF2-40B4-BE49-F238E27FC236}">
                <a16:creationId xmlns:a16="http://schemas.microsoft.com/office/drawing/2014/main" id="{DCAB0583-C961-3D07-E64D-A0E42AFBDD6F}"/>
              </a:ext>
            </a:extLst>
          </p:cNvPr>
          <p:cNvSpPr>
            <a:spLocks noGrp="1"/>
          </p:cNvSpPr>
          <p:nvPr>
            <p:ph type="body" sz="quarter" idx="16"/>
          </p:nvPr>
        </p:nvSpPr>
        <p:spPr>
          <a:xfrm>
            <a:off x="814137" y="2125243"/>
            <a:ext cx="10335126" cy="4526766"/>
          </a:xfrm>
        </p:spPr>
        <p:txBody>
          <a:bodyPr anchor="t" anchorCtr="0">
            <a:normAutofit/>
          </a:bodyPr>
          <a:lstStyle/>
          <a:p>
            <a:pPr>
              <a:spcBef>
                <a:spcPts val="600"/>
              </a:spcBef>
              <a:spcAft>
                <a:spcPts val="600"/>
              </a:spcAft>
            </a:pPr>
            <a:r>
              <a:rPr lang="en-NZ" sz="2800" b="1" dirty="0"/>
              <a:t>Prioritisation matrix implemented</a:t>
            </a:r>
          </a:p>
          <a:p>
            <a:pPr lvl="1">
              <a:spcBef>
                <a:spcPts val="600"/>
              </a:spcBef>
              <a:spcAft>
                <a:spcPts val="600"/>
              </a:spcAft>
              <a:buFont typeface="Wingdings" panose="05000000000000000000" pitchFamily="2" charset="2"/>
              <a:buChar char="ü"/>
            </a:pPr>
            <a:r>
              <a:rPr lang="en-NZ" dirty="0"/>
              <a:t>Referrals</a:t>
            </a:r>
          </a:p>
          <a:p>
            <a:pPr lvl="1">
              <a:spcBef>
                <a:spcPts val="600"/>
              </a:spcBef>
              <a:spcAft>
                <a:spcPts val="600"/>
              </a:spcAft>
              <a:buFont typeface="Wingdings" panose="05000000000000000000" pitchFamily="2" charset="2"/>
              <a:buChar char="ü"/>
            </a:pPr>
            <a:r>
              <a:rPr lang="en-NZ" dirty="0"/>
              <a:t>Waitlist</a:t>
            </a:r>
          </a:p>
          <a:p>
            <a:pPr lvl="1">
              <a:spcBef>
                <a:spcPts val="600"/>
              </a:spcBef>
              <a:spcAft>
                <a:spcPts val="600"/>
              </a:spcAft>
              <a:buFont typeface="Wingdings" panose="05000000000000000000" pitchFamily="2" charset="2"/>
              <a:buChar char="ü"/>
            </a:pPr>
            <a:r>
              <a:rPr lang="en-NZ" dirty="0"/>
              <a:t>Caseloads </a:t>
            </a:r>
          </a:p>
          <a:p>
            <a:pPr>
              <a:spcBef>
                <a:spcPts val="600"/>
              </a:spcBef>
              <a:spcAft>
                <a:spcPts val="600"/>
              </a:spcAft>
            </a:pPr>
            <a:r>
              <a:rPr lang="en-NZ" sz="2800" b="1" dirty="0"/>
              <a:t>Caseload flow</a:t>
            </a:r>
          </a:p>
          <a:p>
            <a:pPr lvl="1">
              <a:spcBef>
                <a:spcPts val="600"/>
              </a:spcBef>
              <a:spcAft>
                <a:spcPts val="600"/>
              </a:spcAft>
              <a:buFont typeface="Wingdings" panose="05000000000000000000" pitchFamily="2" charset="2"/>
              <a:buChar char="ü"/>
            </a:pPr>
            <a:r>
              <a:rPr lang="en-NZ" dirty="0"/>
              <a:t>CD + MDT, CNM/ACNM review</a:t>
            </a:r>
          </a:p>
          <a:p>
            <a:pPr lvl="1">
              <a:spcBef>
                <a:spcPts val="600"/>
              </a:spcBef>
              <a:spcAft>
                <a:spcPts val="600"/>
              </a:spcAft>
              <a:buFont typeface="Wingdings" panose="05000000000000000000" pitchFamily="2" charset="2"/>
              <a:buChar char="ü"/>
            </a:pPr>
            <a:r>
              <a:rPr lang="en-NZ" dirty="0"/>
              <a:t>Prioritisation matrix essential</a:t>
            </a:r>
          </a:p>
          <a:p>
            <a:pPr lvl="1">
              <a:spcBef>
                <a:spcPts val="600"/>
              </a:spcBef>
              <a:spcAft>
                <a:spcPts val="600"/>
              </a:spcAft>
              <a:buFont typeface="Wingdings" panose="05000000000000000000" pitchFamily="2" charset="2"/>
              <a:buChar char="ü"/>
            </a:pPr>
            <a:r>
              <a:rPr lang="en-NZ" dirty="0"/>
              <a:t>Expected date of transfer (EDT)</a:t>
            </a:r>
          </a:p>
          <a:p>
            <a:pPr lvl="1">
              <a:spcBef>
                <a:spcPts val="600"/>
              </a:spcBef>
              <a:spcAft>
                <a:spcPts val="600"/>
              </a:spcAft>
              <a:buFont typeface="Wingdings" panose="05000000000000000000" pitchFamily="2" charset="2"/>
              <a:buChar char="ü"/>
            </a:pPr>
            <a:r>
              <a:rPr lang="en-NZ" dirty="0"/>
              <a:t>Barriers to transition of care</a:t>
            </a:r>
          </a:p>
        </p:txBody>
      </p:sp>
    </p:spTree>
    <p:extLst>
      <p:ext uri="{BB962C8B-B14F-4D97-AF65-F5344CB8AC3E}">
        <p14:creationId xmlns:p14="http://schemas.microsoft.com/office/powerpoint/2010/main" val="283659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14137" y="782219"/>
            <a:ext cx="10210034" cy="753979"/>
          </a:xfrm>
        </p:spPr>
        <p:txBody>
          <a:bodyPr/>
          <a:lstStyle/>
          <a:p>
            <a:endParaRPr lang="en-NZ" sz="1800" dirty="0"/>
          </a:p>
        </p:txBody>
      </p:sp>
      <p:pic>
        <p:nvPicPr>
          <p:cNvPr id="8" name="Picture Placeholder 7"/>
          <p:cNvPicPr>
            <a:picLocks noGrp="1" noChangeAspect="1"/>
          </p:cNvPicPr>
          <p:nvPr>
            <p:ph type="pic" sz="quarter" idx="17"/>
          </p:nvPr>
        </p:nvPicPr>
        <p:blipFill>
          <a:blip r:embed="rId3"/>
          <a:srcRect t="1769" b="1769"/>
          <a:stretch>
            <a:fillRect/>
          </a:stretch>
        </p:blipFill>
        <p:spPr>
          <a:xfrm>
            <a:off x="536575" y="493713"/>
            <a:ext cx="10487025" cy="5722152"/>
          </a:xfrm>
          <a:prstGeom prst="rect">
            <a:avLst/>
          </a:prstGeom>
        </p:spPr>
      </p:pic>
    </p:spTree>
    <p:extLst>
      <p:ext uri="{BB962C8B-B14F-4D97-AF65-F5344CB8AC3E}">
        <p14:creationId xmlns:p14="http://schemas.microsoft.com/office/powerpoint/2010/main" val="106363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0765" t="11992" r="13864" b="-85"/>
          <a:stretch/>
        </p:blipFill>
        <p:spPr>
          <a:xfrm>
            <a:off x="952500" y="0"/>
            <a:ext cx="10306050" cy="6775599"/>
          </a:xfrm>
          <a:prstGeom prst="rect">
            <a:avLst/>
          </a:prstGeom>
        </p:spPr>
      </p:pic>
    </p:spTree>
    <p:extLst>
      <p:ext uri="{BB962C8B-B14F-4D97-AF65-F5344CB8AC3E}">
        <p14:creationId xmlns:p14="http://schemas.microsoft.com/office/powerpoint/2010/main" val="65785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95B59-517D-CEB9-810A-FB4A34B66B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6769D0-E2FA-C899-CCEF-1410835F3766}"/>
              </a:ext>
            </a:extLst>
          </p:cNvPr>
          <p:cNvSpPr>
            <a:spLocks noGrp="1"/>
          </p:cNvSpPr>
          <p:nvPr>
            <p:ph type="body" sz="quarter" idx="14"/>
          </p:nvPr>
        </p:nvSpPr>
        <p:spPr>
          <a:xfrm>
            <a:off x="814137" y="782219"/>
            <a:ext cx="10882144" cy="753979"/>
          </a:xfrm>
        </p:spPr>
        <p:txBody>
          <a:bodyPr/>
          <a:lstStyle/>
          <a:p>
            <a:r>
              <a:rPr lang="en-GB" dirty="0"/>
              <a:t>Work</a:t>
            </a:r>
            <a:r>
              <a:rPr lang="en-GB" dirty="0">
                <a:effectLst>
                  <a:outerShdw blurRad="50800" dist="38100" dir="2700000" algn="tl">
                    <a:srgbClr val="FFFF00"/>
                  </a:outerShdw>
                </a:effectLst>
              </a:rPr>
              <a:t>FLOW</a:t>
            </a:r>
          </a:p>
        </p:txBody>
      </p:sp>
      <p:grpSp>
        <p:nvGrpSpPr>
          <p:cNvPr id="4" name="Group 3">
            <a:extLst>
              <a:ext uri="{FF2B5EF4-FFF2-40B4-BE49-F238E27FC236}">
                <a16:creationId xmlns:a16="http://schemas.microsoft.com/office/drawing/2014/main" id="{B6729FFC-BA93-1ACF-8BE6-F5CB6749174C}"/>
              </a:ext>
            </a:extLst>
          </p:cNvPr>
          <p:cNvGrpSpPr/>
          <p:nvPr/>
        </p:nvGrpSpPr>
        <p:grpSpPr>
          <a:xfrm>
            <a:off x="3745127" y="1639404"/>
            <a:ext cx="4036482" cy="4499460"/>
            <a:chOff x="3745127" y="1639404"/>
            <a:chExt cx="4036482" cy="4499460"/>
          </a:xfrm>
        </p:grpSpPr>
        <p:grpSp>
          <p:nvGrpSpPr>
            <p:cNvPr id="3" name="Group 2">
              <a:extLst>
                <a:ext uri="{FF2B5EF4-FFF2-40B4-BE49-F238E27FC236}">
                  <a16:creationId xmlns:a16="http://schemas.microsoft.com/office/drawing/2014/main" id="{ADAF07ED-4E7E-6E62-E253-AF3ED42E7E01}"/>
                </a:ext>
              </a:extLst>
            </p:cNvPr>
            <p:cNvGrpSpPr/>
            <p:nvPr/>
          </p:nvGrpSpPr>
          <p:grpSpPr>
            <a:xfrm>
              <a:off x="5552550" y="2104938"/>
              <a:ext cx="2229059" cy="4033926"/>
              <a:chOff x="5552550" y="2104938"/>
              <a:chExt cx="2229059" cy="4033926"/>
            </a:xfrm>
          </p:grpSpPr>
          <p:sp>
            <p:nvSpPr>
              <p:cNvPr id="6" name="TextBox 5">
                <a:extLst>
                  <a:ext uri="{FF2B5EF4-FFF2-40B4-BE49-F238E27FC236}">
                    <a16:creationId xmlns:a16="http://schemas.microsoft.com/office/drawing/2014/main" id="{3F27C69A-DA38-F151-0207-E948E65E487F}"/>
                  </a:ext>
                </a:extLst>
              </p:cNvPr>
              <p:cNvSpPr txBox="1"/>
              <p:nvPr/>
            </p:nvSpPr>
            <p:spPr>
              <a:xfrm>
                <a:off x="5752679" y="2104938"/>
                <a:ext cx="1828800" cy="523220"/>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Referrer</a:t>
                </a:r>
              </a:p>
            </p:txBody>
          </p:sp>
          <p:sp>
            <p:nvSpPr>
              <p:cNvPr id="8" name="TextBox 7">
                <a:extLst>
                  <a:ext uri="{FF2B5EF4-FFF2-40B4-BE49-F238E27FC236}">
                    <a16:creationId xmlns:a16="http://schemas.microsoft.com/office/drawing/2014/main" id="{EF608CCF-9C82-AE73-651A-61ACE5F4E7D6}"/>
                  </a:ext>
                </a:extLst>
              </p:cNvPr>
              <p:cNvSpPr txBox="1"/>
              <p:nvPr/>
            </p:nvSpPr>
            <p:spPr>
              <a:xfrm>
                <a:off x="5752679" y="3644847"/>
                <a:ext cx="1828800" cy="523220"/>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Triage</a:t>
                </a:r>
              </a:p>
            </p:txBody>
          </p:sp>
          <p:sp>
            <p:nvSpPr>
              <p:cNvPr id="9" name="TextBox 8">
                <a:extLst>
                  <a:ext uri="{FF2B5EF4-FFF2-40B4-BE49-F238E27FC236}">
                    <a16:creationId xmlns:a16="http://schemas.microsoft.com/office/drawing/2014/main" id="{90AEDF9A-3F02-153F-9DA7-DCDABFF446ED}"/>
                  </a:ext>
                </a:extLst>
              </p:cNvPr>
              <p:cNvSpPr txBox="1"/>
              <p:nvPr/>
            </p:nvSpPr>
            <p:spPr>
              <a:xfrm>
                <a:off x="5552550" y="5184757"/>
                <a:ext cx="2229059" cy="954107"/>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Team</a:t>
                </a:r>
              </a:p>
            </p:txBody>
          </p:sp>
          <p:sp>
            <p:nvSpPr>
              <p:cNvPr id="10" name="Arrow: Right 9">
                <a:extLst>
                  <a:ext uri="{FF2B5EF4-FFF2-40B4-BE49-F238E27FC236}">
                    <a16:creationId xmlns:a16="http://schemas.microsoft.com/office/drawing/2014/main" id="{383FEFE9-45B9-4AD6-C2E8-641CE17AB2D1}"/>
                  </a:ext>
                </a:extLst>
              </p:cNvPr>
              <p:cNvSpPr/>
              <p:nvPr/>
            </p:nvSpPr>
            <p:spPr>
              <a:xfrm rot="5400000">
                <a:off x="6158734" y="2839448"/>
                <a:ext cx="1016691" cy="5941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DD917B35-6021-D569-50FE-45355B2100FB}"/>
                  </a:ext>
                </a:extLst>
              </p:cNvPr>
              <p:cNvSpPr/>
              <p:nvPr/>
            </p:nvSpPr>
            <p:spPr>
              <a:xfrm rot="5400000">
                <a:off x="6158734" y="4525371"/>
                <a:ext cx="1016691" cy="3020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Arrow: Curved Left 11">
              <a:extLst>
                <a:ext uri="{FF2B5EF4-FFF2-40B4-BE49-F238E27FC236}">
                  <a16:creationId xmlns:a16="http://schemas.microsoft.com/office/drawing/2014/main" id="{755812FF-9B34-0DD4-D5D5-1EEAF488EE00}"/>
                </a:ext>
              </a:extLst>
            </p:cNvPr>
            <p:cNvSpPr/>
            <p:nvPr/>
          </p:nvSpPr>
          <p:spPr>
            <a:xfrm rot="10040909">
              <a:off x="4413513" y="2131720"/>
              <a:ext cx="1425235" cy="2171470"/>
            </a:xfrm>
            <a:prstGeom prst="curvedLeftArrow">
              <a:avLst>
                <a:gd name="adj1" fmla="val 35522"/>
                <a:gd name="adj2" fmla="val 50000"/>
                <a:gd name="adj3" fmla="val 243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186B2976-01FC-6A76-0FF5-2F275FD084B3}"/>
                </a:ext>
              </a:extLst>
            </p:cNvPr>
            <p:cNvSpPr/>
            <p:nvPr/>
          </p:nvSpPr>
          <p:spPr>
            <a:xfrm>
              <a:off x="5288362" y="2241296"/>
              <a:ext cx="488183" cy="773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CB7912B-0251-9404-2E3C-EDCB2F959912}"/>
                </a:ext>
              </a:extLst>
            </p:cNvPr>
            <p:cNvSpPr/>
            <p:nvPr/>
          </p:nvSpPr>
          <p:spPr>
            <a:xfrm rot="15074107">
              <a:off x="4837548" y="1790328"/>
              <a:ext cx="488183" cy="101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Curved Left 12">
              <a:extLst>
                <a:ext uri="{FF2B5EF4-FFF2-40B4-BE49-F238E27FC236}">
                  <a16:creationId xmlns:a16="http://schemas.microsoft.com/office/drawing/2014/main" id="{66D2AC4C-B7AE-B745-C21B-3C1A1E0A7D05}"/>
                </a:ext>
              </a:extLst>
            </p:cNvPr>
            <p:cNvSpPr/>
            <p:nvPr/>
          </p:nvSpPr>
          <p:spPr>
            <a:xfrm rot="11080426">
              <a:off x="3745127" y="1639404"/>
              <a:ext cx="2011970" cy="4175358"/>
            </a:xfrm>
            <a:prstGeom prst="curvedLeftArrow">
              <a:avLst>
                <a:gd name="adj1" fmla="val 38796"/>
                <a:gd name="adj2" fmla="val 75993"/>
                <a:gd name="adj3" fmla="val 298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extLst>
      <p:ext uri="{BB962C8B-B14F-4D97-AF65-F5344CB8AC3E}">
        <p14:creationId xmlns:p14="http://schemas.microsoft.com/office/powerpoint/2010/main" val="126690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52477-939F-5DC9-9475-A3CA0D2D4FD3}"/>
              </a:ext>
            </a:extLst>
          </p:cNvPr>
          <p:cNvSpPr>
            <a:spLocks noGrp="1"/>
          </p:cNvSpPr>
          <p:nvPr>
            <p:ph type="body" sz="quarter" idx="14"/>
          </p:nvPr>
        </p:nvSpPr>
        <p:spPr>
          <a:xfrm>
            <a:off x="814137" y="782219"/>
            <a:ext cx="10882144" cy="753979"/>
          </a:xfrm>
        </p:spPr>
        <p:txBody>
          <a:bodyPr/>
          <a:lstStyle/>
          <a:p>
            <a:r>
              <a:rPr lang="en-GB" dirty="0"/>
              <a:t>Aligned and consistent leadership</a:t>
            </a:r>
          </a:p>
        </p:txBody>
      </p:sp>
      <p:sp>
        <p:nvSpPr>
          <p:cNvPr id="3" name="Text Placeholder 2">
            <a:extLst>
              <a:ext uri="{FF2B5EF4-FFF2-40B4-BE49-F238E27FC236}">
                <a16:creationId xmlns:a16="http://schemas.microsoft.com/office/drawing/2014/main" id="{8510F36F-B9C0-1FC4-9A97-595D8C2D1EC7}"/>
              </a:ext>
            </a:extLst>
          </p:cNvPr>
          <p:cNvSpPr>
            <a:spLocks noGrp="1"/>
          </p:cNvSpPr>
          <p:nvPr>
            <p:ph type="body" sz="quarter" idx="15"/>
          </p:nvPr>
        </p:nvSpPr>
        <p:spPr>
          <a:xfrm>
            <a:off x="814137" y="1797451"/>
            <a:ext cx="10882143" cy="4539583"/>
          </a:xfrm>
        </p:spPr>
        <p:txBody>
          <a:bodyPr>
            <a:normAutofit/>
          </a:bodyPr>
          <a:lstStyle/>
          <a:p>
            <a:pPr marL="457200" indent="-457200">
              <a:buFont typeface="Arial" panose="020B0604020202020204" pitchFamily="34" charset="0"/>
              <a:buChar char="•"/>
            </a:pPr>
            <a:r>
              <a:rPr lang="en-GB" sz="2800" dirty="0">
                <a:solidFill>
                  <a:schemeClr val="tx2"/>
                </a:solidFill>
              </a:rPr>
              <a:t>Operationalisation of criteria for WHOLE AMHS</a:t>
            </a:r>
          </a:p>
          <a:p>
            <a:pPr marL="914400" lvl="1" indent="-457200">
              <a:buFont typeface="Wingdings" panose="05000000000000000000" pitchFamily="2" charset="2"/>
              <a:buChar char="ü"/>
            </a:pPr>
            <a:r>
              <a:rPr lang="en-GB" dirty="0">
                <a:solidFill>
                  <a:schemeClr val="tx2"/>
                </a:solidFill>
              </a:rPr>
              <a:t>Directors, Operations Managers, Charge Nurse Managers/Team Leaders &amp; associates, Directors Nursing &amp; Allied Health</a:t>
            </a:r>
          </a:p>
          <a:p>
            <a:pPr marL="914400" lvl="1" indent="-457200">
              <a:buFont typeface="Wingdings" panose="05000000000000000000" pitchFamily="2" charset="2"/>
              <a:buChar char="ü"/>
            </a:pPr>
            <a:r>
              <a:rPr lang="en-GB" dirty="0">
                <a:solidFill>
                  <a:schemeClr val="tx2"/>
                </a:solidFill>
              </a:rPr>
              <a:t>CD Actively involved in Team practice</a:t>
            </a:r>
          </a:p>
          <a:p>
            <a:pPr marL="914400" lvl="1" indent="-457200">
              <a:buFont typeface="Wingdings" panose="05000000000000000000" pitchFamily="2" charset="2"/>
              <a:buChar char="ü"/>
            </a:pPr>
            <a:r>
              <a:rPr lang="en-GB" dirty="0">
                <a:solidFill>
                  <a:schemeClr val="tx2"/>
                </a:solidFill>
              </a:rPr>
              <a:t>Team engagement, commitment and buy in</a:t>
            </a:r>
          </a:p>
          <a:p>
            <a:pPr marL="914400" lvl="1" indent="-457200">
              <a:buFont typeface="Wingdings" panose="05000000000000000000" pitchFamily="2" charset="2"/>
              <a:buChar char="ü"/>
            </a:pPr>
            <a:r>
              <a:rPr lang="en-GB" dirty="0">
                <a:solidFill>
                  <a:schemeClr val="tx2"/>
                </a:solidFill>
              </a:rPr>
              <a:t>EDT</a:t>
            </a:r>
          </a:p>
          <a:p>
            <a:pPr marL="914400" lvl="1" indent="-457200">
              <a:buFont typeface="Wingdings" panose="05000000000000000000" pitchFamily="2" charset="2"/>
              <a:buChar char="ü"/>
            </a:pPr>
            <a:r>
              <a:rPr lang="en-GB" dirty="0">
                <a:solidFill>
                  <a:schemeClr val="tx2"/>
                </a:solidFill>
              </a:rPr>
              <a:t>Barriers to T/F</a:t>
            </a:r>
          </a:p>
          <a:p>
            <a:pPr lvl="1"/>
            <a:endParaRPr lang="en-GB" dirty="0"/>
          </a:p>
        </p:txBody>
      </p:sp>
    </p:spTree>
    <p:extLst>
      <p:ext uri="{BB962C8B-B14F-4D97-AF65-F5344CB8AC3E}">
        <p14:creationId xmlns:p14="http://schemas.microsoft.com/office/powerpoint/2010/main" val="276276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004E-919B-6B36-3A86-26F0CC80D0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DE82F1-1753-1883-B98C-495161CDED60}"/>
              </a:ext>
            </a:extLst>
          </p:cNvPr>
          <p:cNvSpPr>
            <a:spLocks noGrp="1"/>
          </p:cNvSpPr>
          <p:nvPr>
            <p:ph type="body" sz="quarter" idx="14"/>
          </p:nvPr>
        </p:nvSpPr>
        <p:spPr>
          <a:xfrm>
            <a:off x="814137" y="782219"/>
            <a:ext cx="10882144" cy="753979"/>
          </a:xfrm>
        </p:spPr>
        <p:txBody>
          <a:bodyPr/>
          <a:lstStyle/>
          <a:p>
            <a:r>
              <a:rPr lang="en-GB" dirty="0"/>
              <a:t>Outcomes</a:t>
            </a:r>
          </a:p>
        </p:txBody>
      </p:sp>
      <p:sp>
        <p:nvSpPr>
          <p:cNvPr id="3" name="Text Placeholder 2">
            <a:extLst>
              <a:ext uri="{FF2B5EF4-FFF2-40B4-BE49-F238E27FC236}">
                <a16:creationId xmlns:a16="http://schemas.microsoft.com/office/drawing/2014/main" id="{952640AB-9D2D-696A-CB7B-D98183178F24}"/>
              </a:ext>
            </a:extLst>
          </p:cNvPr>
          <p:cNvSpPr>
            <a:spLocks noGrp="1"/>
          </p:cNvSpPr>
          <p:nvPr>
            <p:ph type="body" sz="quarter" idx="15"/>
          </p:nvPr>
        </p:nvSpPr>
        <p:spPr>
          <a:xfrm>
            <a:off x="814137" y="1797451"/>
            <a:ext cx="10882143" cy="4539583"/>
          </a:xfrm>
        </p:spPr>
        <p:txBody>
          <a:bodyPr>
            <a:normAutofit/>
          </a:bodyPr>
          <a:lstStyle/>
          <a:p>
            <a:pPr marL="457200" indent="-457200">
              <a:buFont typeface="Arial" panose="020B0604020202020204" pitchFamily="34" charset="0"/>
              <a:buChar char="•"/>
            </a:pPr>
            <a:endParaRPr lang="en-GB" sz="2800" dirty="0">
              <a:solidFill>
                <a:schemeClr val="tx2"/>
              </a:solidFill>
            </a:endParaRPr>
          </a:p>
        </p:txBody>
      </p:sp>
    </p:spTree>
    <p:extLst>
      <p:ext uri="{BB962C8B-B14F-4D97-AF65-F5344CB8AC3E}">
        <p14:creationId xmlns:p14="http://schemas.microsoft.com/office/powerpoint/2010/main" val="314123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86"/>
            <a:ext cx="10515600" cy="1325563"/>
          </a:xfrm>
        </p:spPr>
        <p:txBody>
          <a:bodyPr>
            <a:normAutofit/>
          </a:bodyPr>
          <a:lstStyle/>
          <a:p>
            <a:r>
              <a:rPr lang="en-NZ" sz="4500" dirty="0">
                <a:solidFill>
                  <a:schemeClr val="tx2"/>
                </a:solidFill>
                <a:ea typeface="+mn-ea"/>
              </a:rPr>
              <a:t>Central Sectors Referrals</a:t>
            </a:r>
            <a:endParaRPr lang="en-US" sz="4500" dirty="0">
              <a:solidFill>
                <a:schemeClr val="tx2"/>
              </a:solidFill>
              <a:ea typeface="+mn-ea"/>
            </a:endParaRPr>
          </a:p>
        </p:txBody>
      </p:sp>
      <p:pic>
        <p:nvPicPr>
          <p:cNvPr id="6" name="Content Placeholder 5"/>
          <p:cNvPicPr>
            <a:picLocks noGrp="1" noChangeAspect="1"/>
          </p:cNvPicPr>
          <p:nvPr>
            <p:ph idx="1"/>
          </p:nvPr>
        </p:nvPicPr>
        <p:blipFill>
          <a:blip r:embed="rId2"/>
          <a:stretch>
            <a:fillRect/>
          </a:stretch>
        </p:blipFill>
        <p:spPr>
          <a:xfrm>
            <a:off x="52343" y="1349050"/>
            <a:ext cx="12071650" cy="5313008"/>
          </a:xfrm>
          <a:prstGeom prst="rect">
            <a:avLst/>
          </a:prstGeom>
        </p:spPr>
      </p:pic>
    </p:spTree>
    <p:extLst>
      <p:ext uri="{BB962C8B-B14F-4D97-AF65-F5344CB8AC3E}">
        <p14:creationId xmlns:p14="http://schemas.microsoft.com/office/powerpoint/2010/main" val="1983384555"/>
      </p:ext>
    </p:extLst>
  </p:cSld>
  <p:clrMapOvr>
    <a:masterClrMapping/>
  </p:clrMapOvr>
</p:sld>
</file>

<file path=ppt/theme/theme1.xml><?xml version="1.0" encoding="utf-8"?>
<a:theme xmlns:a="http://schemas.openxmlformats.org/drawingml/2006/main" name="Office Theme">
  <a:themeElements>
    <a:clrScheme name="Custom 27">
      <a:dk1>
        <a:srgbClr val="09050A"/>
      </a:dk1>
      <a:lt1>
        <a:srgbClr val="FFFFFF"/>
      </a:lt1>
      <a:dk2>
        <a:srgbClr val="28222B"/>
      </a:dk2>
      <a:lt2>
        <a:srgbClr val="00AFB9"/>
      </a:lt2>
      <a:accent1>
        <a:srgbClr val="CCEAEE"/>
      </a:accent1>
      <a:accent2>
        <a:srgbClr val="3F3958"/>
      </a:accent2>
      <a:accent3>
        <a:srgbClr val="00AFB9"/>
      </a:accent3>
      <a:accent4>
        <a:srgbClr val="CCEAEE"/>
      </a:accent4>
      <a:accent5>
        <a:srgbClr val="453C45"/>
      </a:accent5>
      <a:accent6>
        <a:srgbClr val="00AFB9"/>
      </a:accent6>
      <a:hlink>
        <a:srgbClr val="CCEAEE"/>
      </a:hlink>
      <a:folHlink>
        <a:srgbClr val="00A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96B065C-3078-034B-834A-B4515B7E639F}" vid="{42AE8143-A32D-DF4C-A967-58D612C4C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8513a1-a22e-4896-addd-e06d1b669010"/>
    <Aggregation_Status xmlns="e21cbe00-2104-4159-b9b9-bd54555d1bf2">Normal</Aggregation_Status>
    <PRA_Date_2 xmlns="e21cbe00-2104-4159-b9b9-bd54555d1bf2" xsi:nil="true"/>
    <PRA_Date_Trigger xmlns="e21cbe00-2104-4159-b9b9-bd54555d1bf2" xsi:nil="true"/>
    <PRA_Type xmlns="e21cbe00-2104-4159-b9b9-bd54555d1bf2">Doc</PRA_Type>
    <Related_People xmlns="e21cbe00-2104-4159-b9b9-bd54555d1bf2">
      <UserInfo>
        <DisplayName/>
        <AccountId xsi:nil="true"/>
        <AccountType/>
      </UserInfo>
    </Related_People>
    <Read_Only_Status xmlns="e21cbe00-2104-4159-b9b9-bd54555d1bf2">Open</Read_Only_Status>
    <To xmlns="e21cbe00-2104-4159-b9b9-bd54555d1bf2" xsi:nil="true"/>
    <Target_Audience xmlns="e21cbe00-2104-4159-b9b9-bd54555d1bf2">Internal</Target_Audience>
    <Function xmlns="e21cbe00-2104-4159-b9b9-bd54555d1bf2">Intranet</Function>
    <Volume xmlns="e21cbe00-2104-4159-b9b9-bd54555d1bf2">NA</Volume>
    <PRA_Date_3 xmlns="e21cbe00-2104-4159-b9b9-bd54555d1bf2" xsi:nil="true"/>
    <Project xmlns="e21cbe00-2104-4159-b9b9-bd54555d1bf2">NA</Project>
    <jea9b30cee954e27a2e15bc55d9e4648 xmlns="284e2f60-01ac-471c-90af-13ac6c85b363">
      <Terms xmlns="http://schemas.microsoft.com/office/infopath/2007/PartnerControls"/>
    </jea9b30cee954e27a2e15bc55d9e4648>
    <Authoritative_Version xmlns="e21cbe00-2104-4159-b9b9-bd54555d1bf2">false</Authoritative_Version>
    <CategoryValue xmlns="e21cbe00-2104-4159-b9b9-bd54555d1bf2">NA</CategoryValue>
    <Facilitator xmlns="4e55b384-8440-45f4-90e8-274d14ce9ab4">
      <UserInfo>
        <DisplayName/>
        <AccountId xsi:nil="true"/>
        <AccountType/>
      </UserInfo>
    </Facilitator>
    <IconOverlay xmlns="http://schemas.microsoft.com/sharepoint/v4" xsi:nil="true"/>
    <DocumentType xmlns="e21cbe00-2104-4159-b9b9-bd54555d1bf2">FORM, Template</DocumentType>
    <PRA_Date_Disposal xmlns="e21cbe00-2104-4159-b9b9-bd54555d1bf2" xsi:nil="true"/>
    <FunctionGroup xmlns="e21cbe00-2104-4159-b9b9-bd54555d1bf2">NA</FunctionGroup>
    <Activity xmlns="e21cbe00-2104-4159-b9b9-bd54555d1bf2">Documents</Activity>
    <PRA_Text_3 xmlns="e21cbe00-2104-4159-b9b9-bd54555d1bf2" xsi:nil="true"/>
    <Narrative xmlns="e21cbe00-2104-4159-b9b9-bd54555d1bf2" xsi:nil="true"/>
    <Know-How_Type xmlns="e21cbe00-2104-4159-b9b9-bd54555d1bf2">NA</Know-How_Type>
    <CategoryName xmlns="e21cbe00-2104-4159-b9b9-bd54555d1bf2">NA</CategoryName>
    <Key_x0020_Words xmlns="e21cbe00-2104-4159-b9b9-bd54555d1bf2"/>
    <Case xmlns="e21cbe00-2104-4159-b9b9-bd54555d1bf2">NA</Case>
    <PRA_Text_2 xmlns="e21cbe00-2104-4159-b9b9-bd54555d1bf2" xsi:nil="true"/>
    <PRA_Text_5 xmlns="e21cbe00-2104-4159-b9b9-bd54555d1bf2" xsi:nil="true"/>
    <PRA_Date_1 xmlns="e21cbe00-2104-4159-b9b9-bd54555d1bf2" xsi:nil="true"/>
    <Original_Document xmlns="e21cbe00-2104-4159-b9b9-bd54555d1bf2" xsi:nil="true"/>
    <RelatedPage xmlns="4e55b384-8440-45f4-90e8-274d14ce9ab4"/>
    <ILFrom xmlns="e21cbe00-2104-4159-b9b9-bd54555d1bf2" xsi:nil="true"/>
    <Subactivity xmlns="e21cbe00-2104-4159-b9b9-bd54555d1bf2">Documents</Subactivity>
    <PRA_Text_1 xmlns="e21cbe00-2104-4159-b9b9-bd54555d1bf2" xsi:nil="true"/>
    <PRA_Text_4 xmlns="e21cbe00-2104-4159-b9b9-bd54555d1bf2" xsi:nil="true"/>
    <Record_Type xmlns="e21cbe00-2104-4159-b9b9-bd54555d1bf2">Normal</Record_Type>
    <Related_x0020_Pages xmlns="4e55b384-8440-45f4-90e8-274d14ce9ab4" xsi:nil="true"/>
    <RecordID xmlns="e21cbe00-2104-4159-b9b9-bd54555d1bf2">173743</RecordID>
  </documentManagement>
</p:properties>
</file>

<file path=customXml/item3.xml><?xml version="1.0" encoding="utf-8"?>
<ct:contentTypeSchema xmlns:ct="http://schemas.microsoft.com/office/2006/metadata/contentType" xmlns:ma="http://schemas.microsoft.com/office/2006/metadata/properties/metaAttributes" ct:_="" ma:_="" ma:contentTypeName="eDocument" ma:contentTypeID="0x010100AAAAAAAAAAAAAAAAAAAAAAAAAAAAAA020045CEE07A7D66E54F94A224F809D2057D" ma:contentTypeVersion="26" ma:contentTypeDescription="Standard Electronic Document" ma:contentTypeScope="" ma:versionID="5f33ede2a0ce983fd734ddd5ee32a6df">
  <xsd:schema xmlns:xsd="http://www.w3.org/2001/XMLSchema" xmlns:xs="http://www.w3.org/2001/XMLSchema" xmlns:p="http://schemas.microsoft.com/office/2006/metadata/properties" xmlns:ns2="e21cbe00-2104-4159-b9b9-bd54555d1bf2" xmlns:ns3="4e55b384-8440-45f4-90e8-274d14ce9ab4" xmlns:ns4="284e2f60-01ac-471c-90af-13ac6c85b363" xmlns:ns5="7f8513a1-a22e-4896-addd-e06d1b669010" xmlns:ns6="http://schemas.microsoft.com/sharepoint/v4" targetNamespace="http://schemas.microsoft.com/office/2006/metadata/properties" ma:root="true" ma:fieldsID="85a8ba15cd1fc4d62aae846b86b45f01" ns2:_="" ns3:_="" ns4:_="" ns5:_="" ns6:_="">
    <xsd:import namespace="e21cbe00-2104-4159-b9b9-bd54555d1bf2"/>
    <xsd:import namespace="4e55b384-8440-45f4-90e8-274d14ce9ab4"/>
    <xsd:import namespace="284e2f60-01ac-471c-90af-13ac6c85b363"/>
    <xsd:import namespace="7f8513a1-a22e-4896-addd-e06d1b669010"/>
    <xsd:import namespace="http://schemas.microsoft.com/sharepoint/v4"/>
    <xsd:element name="properties">
      <xsd:complexType>
        <xsd:sequence>
          <xsd:element name="documentManagement">
            <xsd:complexType>
              <xsd:all>
                <xsd:element ref="ns2:DocumentType"/>
                <xsd:element ref="ns2:PRA_Type" minOccurs="0"/>
                <xsd:element ref="ns2:Aggregation_Status" minOccurs="0"/>
                <xsd:element ref="ns2:RecordID" minOccurs="0"/>
                <xsd:element ref="ns2:Record_Type" minOccurs="0"/>
                <xsd:element ref="ns2:Read_Only_Status" minOccurs="0"/>
                <xsd:element ref="ns2:Authoritative_Version" minOccurs="0"/>
                <xsd:element ref="ns2:PRA_Text_1" minOccurs="0"/>
                <xsd:element ref="ns2:PRA_Text_2" minOccurs="0"/>
                <xsd:element ref="ns2:PRA_Text_3" minOccurs="0"/>
                <xsd:element ref="ns2:PRA_Text_4" minOccurs="0"/>
                <xsd:element ref="ns2:PRA_Text_5" minOccurs="0"/>
                <xsd:element ref="ns2:PRA_Date_1" minOccurs="0"/>
                <xsd:element ref="ns2:PRA_Date_2" minOccurs="0"/>
                <xsd:element ref="ns2:PRA_Date_3" minOccurs="0"/>
                <xsd:element ref="ns2:PRA_Date_Trigger" minOccurs="0"/>
                <xsd:element ref="ns2:PRA_Date_Disposal" minOccurs="0"/>
                <xsd:element ref="ns3:RelatedPage" minOccurs="0"/>
                <xsd:element ref="ns2:Narrative" minOccurs="0"/>
                <xsd:element ref="ns2:Know-How_Type" minOccurs="0"/>
                <xsd:element ref="ns2:Key_x0020_Words" minOccurs="0"/>
                <xsd:element ref="ns2:Subactivity" minOccurs="0"/>
                <xsd:element ref="ns2:Original_Document" minOccurs="0"/>
                <xsd:element ref="ns2:Target_Audience" minOccurs="0"/>
                <xsd:element ref="ns2:FunctionGroup" minOccurs="0"/>
                <xsd:element ref="ns2:Function" minOccurs="0"/>
                <xsd:element ref="ns2:Activity" minOccurs="0"/>
                <xsd:element ref="ns2:Project" minOccurs="0"/>
                <xsd:element ref="ns2:Case" minOccurs="0"/>
                <xsd:element ref="ns2:CategoryName" minOccurs="0"/>
                <xsd:element ref="ns2:CategoryValue" minOccurs="0"/>
                <xsd:element ref="ns2:Volume" minOccurs="0"/>
                <xsd:element ref="ns2:Related_People" minOccurs="0"/>
                <xsd:element ref="ns3:Related_x0020_Pages" minOccurs="0"/>
                <xsd:element ref="ns4:jea9b30cee954e27a2e15bc55d9e4648" minOccurs="0"/>
                <xsd:element ref="ns5:TaxCatchAll" minOccurs="0"/>
                <xsd:element ref="ns2:To" minOccurs="0"/>
                <xsd:element ref="ns2:ILFrom" minOccurs="0"/>
                <xsd:element ref="ns3:Facilitator" minOccurs="0"/>
                <xsd:element ref="ns6: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cbe00-2104-4159-b9b9-bd54555d1bf2" elementFormDefault="qualified">
    <xsd:import namespace="http://schemas.microsoft.com/office/2006/documentManagement/types"/>
    <xsd:import namespace="http://schemas.microsoft.com/office/infopath/2007/PartnerControls"/>
    <xsd:element name="DocumentType" ma:index="2" ma:displayName="Document Type" ma:format="Dropdown" ma:internalName="DocumentType">
      <xsd:simpleType>
        <xsd:restriction base="dms:Choice">
          <xsd:enumeration value="CERTIFICATE"/>
          <xsd:enumeration value="CONTRACT, Variation, Agreement, SOW"/>
          <xsd:enumeration value="CORRESPONDENCE, Email, Letter, Memo"/>
          <xsd:enumeration value="FINANCIAL, Invoice, Quote, Budget"/>
          <xsd:enumeration value="FORM, Template"/>
          <xsd:enumeration value="KNOWLEDGE ARTICLE"/>
          <xsd:enumeration value="MANUAL, Training, Equipment, System"/>
          <xsd:enumeration value="MEETING, Minutes, Agenda"/>
          <xsd:enumeration value="MODEL, Calculation, Data, File note"/>
          <xsd:enumeration value="MULTIMEDIA, Photo, Image, Video, Drawing"/>
          <xsd:enumeration value="PLAN, Project, Strategic"/>
          <xsd:enumeration value="POLICY, Protocol, Guideline, Procedure"/>
          <xsd:enumeration value="PRESENTATION"/>
          <xsd:enumeration value="PUBLICATION, Brochure, Speech, Media release"/>
          <xsd:enumeration value="REFERENCE"/>
          <xsd:enumeration value="REPORT, Board, Financial"/>
          <xsd:enumeration value="STANDARD OPERATING PROCEDURE"/>
        </xsd:restriction>
      </xsd:simpleType>
    </xsd:element>
    <xsd:element name="PRA_Type" ma:index="3" nillable="true" ma:displayName="PRA Type" ma:default="Doc" ma:hidden="true" ma:internalName="PRAType">
      <xsd:simpleType>
        <xsd:restriction base="dms:Text"/>
      </xsd:simpleType>
    </xsd:element>
    <xsd:element name="Aggregation_Status" ma:index="4" nillable="true" ma:displayName="Aggregation Status" ma:default="Normal" ma:hidden="true" ma:internalName="AggregationStatus">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RecordID" ma:index="5" nillable="true" ma:displayName="RecordID" ma:hidden="true" ma:internalName="RecordID" ma:readOnly="true">
      <xsd:simpleType>
        <xsd:restriction base="dms:Text"/>
      </xsd:simpleType>
    </xsd:element>
    <xsd:element name="Record_Type" ma:index="6" nillable="true" ma:displayName="Business Value" ma:default="Normal" ma:hidden="true" ma:internalName="RecordType">
      <xsd:simpleType>
        <xsd:union memberTypes="dms:Text">
          <xsd:simpleType>
            <xsd:restriction base="dms:Choice">
              <xsd:enumeration value="Housekeeping"/>
              <xsd:enumeration value="Long Term Value"/>
              <xsd:enumeration value="Superseded"/>
              <xsd:enumeration value="Normal"/>
              <xsd:enumeration value="Cancelled"/>
              <xsd:enumeration value="Deleted"/>
            </xsd:restriction>
          </xsd:simpleType>
        </xsd:union>
      </xsd:simpleType>
    </xsd:element>
    <xsd:element name="Read_Only_Status" ma:index="7" nillable="true" ma:displayName="Read Only Status" ma:default="Open" ma:hidden="true" ma:internalName="ReadOnlyStatus">
      <xsd:simpleType>
        <xsd:restriction base="dms:Choice">
          <xsd:enumeration value="Open"/>
          <xsd:enumeration value="Document"/>
          <xsd:enumeration value="Document and Metadata"/>
        </xsd:restriction>
      </xsd:simpleType>
    </xsd:element>
    <xsd:element name="Authoritative_Version" ma:index="8" nillable="true" ma:displayName="Authoritative Version" ma:default="0" ma:hidden="true" ma:internalName="AuthoritativeVersion">
      <xsd:simpleType>
        <xsd:restriction base="dms:Boolean"/>
      </xsd:simpleType>
    </xsd:element>
    <xsd:element name="PRA_Text_1" ma:index="9" nillable="true" ma:displayName="PRA Text 1" ma:hidden="true" ma:internalName="PraText1">
      <xsd:simpleType>
        <xsd:restriction base="dms:Text"/>
      </xsd:simpleType>
    </xsd:element>
    <xsd:element name="PRA_Text_2" ma:index="10" nillable="true" ma:displayName="PRA Text 2" ma:hidden="true" ma:internalName="PraText2">
      <xsd:simpleType>
        <xsd:restriction base="dms:Text"/>
      </xsd:simpleType>
    </xsd:element>
    <xsd:element name="PRA_Text_3" ma:index="11" nillable="true" ma:displayName="PRA Text 3" ma:hidden="true" ma:internalName="PraText3">
      <xsd:simpleType>
        <xsd:restriction base="dms:Text"/>
      </xsd:simpleType>
    </xsd:element>
    <xsd:element name="PRA_Text_4" ma:index="12" nillable="true" ma:displayName="PRA Text 4" ma:hidden="true" ma:internalName="PraText4">
      <xsd:simpleType>
        <xsd:restriction base="dms:Text"/>
      </xsd:simpleType>
    </xsd:element>
    <xsd:element name="PRA_Text_5" ma:index="13" nillable="true" ma:displayName="PRA Text 5" ma:hidden="true" ma:internalName="PraText5">
      <xsd:simpleType>
        <xsd:restriction base="dms:Text"/>
      </xsd:simpleType>
    </xsd:element>
    <xsd:element name="PRA_Date_1" ma:index="14" nillable="true" ma:displayName="PRA Date 1" ma:format="DateTime" ma:hidden="true" ma:internalName="PraDate1">
      <xsd:simpleType>
        <xsd:restriction base="dms:DateTime"/>
      </xsd:simpleType>
    </xsd:element>
    <xsd:element name="PRA_Date_2" ma:index="15" nillable="true" ma:displayName="PRA Date 2" ma:format="DateTime" ma:hidden="true" ma:internalName="PraDate2">
      <xsd:simpleType>
        <xsd:restriction base="dms:DateTime"/>
      </xsd:simpleType>
    </xsd:element>
    <xsd:element name="PRA_Date_3" ma:index="16" nillable="true" ma:displayName="PRA Date 3" ma:format="DateTime" ma:hidden="true" ma:internalName="PraDate3">
      <xsd:simpleType>
        <xsd:restriction base="dms:DateTime"/>
      </xsd:simpleType>
    </xsd:element>
    <xsd:element name="PRA_Date_Trigger" ma:index="17" nillable="true" ma:displayName="PRA Date Trigger" ma:format="DateTime" ma:hidden="true" ma:internalName="PraDateTrigger">
      <xsd:simpleType>
        <xsd:restriction base="dms:DateTime"/>
      </xsd:simpleType>
    </xsd:element>
    <xsd:element name="PRA_Date_Disposal" ma:index="18" nillable="true" ma:displayName="PRA Date Disposal" ma:format="DateTime" ma:hidden="true" ma:internalName="PraDateDisposal">
      <xsd:simpleType>
        <xsd:restriction base="dms:DateTime"/>
      </xsd:simpleType>
    </xsd:element>
    <xsd:element name="Narrative" ma:index="20" nillable="true" ma:displayName="Narrative" ma:internalName="Narrative">
      <xsd:simpleType>
        <xsd:restriction base="dms:Note">
          <xsd:maxLength value="255"/>
        </xsd:restriction>
      </xsd:simpleType>
    </xsd:element>
    <xsd:element name="Know-How_Type" ma:index="21"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element name="Key_x0020_Words" ma:index="22" nillable="true" ma:displayName="Key Words" ma:hidden="true" ma:internalName="Key_x0020_Words" ma:readOnly="false">
      <xsd:complexType>
        <xsd:complexContent>
          <xsd:extension base="dms:MultiChoiceFillIn">
            <xsd:sequence>
              <xsd:element name="Value" maxOccurs="unbounded" minOccurs="0" nillable="true">
                <xsd:simpleType>
                  <xsd:union memberTypes="dms:Text">
                    <xsd:simpleType>
                      <xsd:restriction base="dms:Choice">
                        <xsd:enumeration value="Not yet defined"/>
                      </xsd:restriction>
                    </xsd:simpleType>
                  </xsd:union>
                </xsd:simpleType>
              </xsd:element>
            </xsd:sequence>
          </xsd:extension>
        </xsd:complexContent>
      </xsd:complexType>
    </xsd:element>
    <xsd:element name="Subactivity" ma:index="23" nillable="true" ma:displayName="Subactivity" ma:default="Documents" ma:format="RadioButtons" ma:hidden="true" ma:internalName="Subactivity" ma:readOnly="false">
      <xsd:simpleType>
        <xsd:union memberTypes="dms:Text">
          <xsd:simpleType>
            <xsd:restriction base="dms:Choice">
              <xsd:enumeration value="Documents"/>
            </xsd:restriction>
          </xsd:simpleType>
        </xsd:union>
      </xsd:simpleType>
    </xsd:element>
    <xsd:element name="Original_Document" ma:index="24" nillable="true" ma:displayName="Original Document" ma:hidden="true" ma:internalName="OriginalDocument">
      <xsd:simpleType>
        <xsd:restriction base="dms:Text"/>
      </xsd:simpleType>
    </xsd:element>
    <xsd:element name="Target_Audience" ma:index="26" nillable="true" ma:displayName="Target Audience" ma:default="Internal" ma:format="RadioButtons" ma:hidden="true" ma:internalName="TargetAudience" ma:readOnly="false">
      <xsd:simpleType>
        <xsd:union memberTypes="dms:Text">
          <xsd:simpleType>
            <xsd:restriction base="dms:Choice">
              <xsd:enumeration value="Internal"/>
              <xsd:enumeration value="External"/>
            </xsd:restriction>
          </xsd:simpleType>
        </xsd:union>
      </xsd:simpleType>
    </xsd:element>
    <xsd:element name="FunctionGroup" ma:index="29" nillable="true" ma:displayName="Function Group" ma:default="NA" ma:format="RadioButtons" ma:hidden="true" ma:internalName="FunctionGroup" ma:readOnly="false">
      <xsd:simpleType>
        <xsd:union memberTypes="dms:Text">
          <xsd:simpleType>
            <xsd:restriction base="dms:Choice">
              <xsd:enumeration value="NA"/>
            </xsd:restriction>
          </xsd:simpleType>
        </xsd:union>
      </xsd:simpleType>
    </xsd:element>
    <xsd:element name="Function" ma:index="30" nillable="true" ma:displayName="Function" ma:default="Intranet" ma:format="RadioButtons" ma:hidden="true" ma:internalName="Function" ma:readOnly="false">
      <xsd:simpleType>
        <xsd:union memberTypes="dms:Text">
          <xsd:simpleType>
            <xsd:restriction base="dms:Choice">
              <xsd:enumeration value="Intranet"/>
            </xsd:restriction>
          </xsd:simpleType>
        </xsd:union>
      </xsd:simpleType>
    </xsd:element>
    <xsd:element name="Activity" ma:index="31" nillable="true" ma:displayName="Activity" ma:default="Documents" ma:format="RadioButtons" ma:hidden="true" ma:internalName="Activity" ma:readOnly="false">
      <xsd:simpleType>
        <xsd:union memberTypes="dms:Text">
          <xsd:simpleType>
            <xsd:restriction base="dms:Choice">
              <xsd:enumeration value="Documents"/>
            </xsd:restriction>
          </xsd:simpleType>
        </xsd:union>
      </xsd:simpleType>
    </xsd:element>
    <xsd:element name="Project" ma:index="33" nillable="true" ma:displayName="Project" ma:default="NA" ma:format="RadioButtons" ma:hidden="true" ma:internalName="Project" ma:readOnly="false">
      <xsd:simpleType>
        <xsd:union memberTypes="dms:Text">
          <xsd:simpleType>
            <xsd:restriction base="dms:Choice">
              <xsd:enumeration value="NA"/>
            </xsd:restriction>
          </xsd:simpleType>
        </xsd:union>
      </xsd:simpleType>
    </xsd:element>
    <xsd:element name="Case" ma:index="34" nillable="true" ma:displayName="Case" ma:default="NA" ma:format="RadioButtons" ma:hidden="true" ma:internalName="Case" ma:readOnly="false">
      <xsd:simpleType>
        <xsd:union memberTypes="dms:Text">
          <xsd:simpleType>
            <xsd:restriction base="dms:Choice">
              <xsd:enumeration value="NA"/>
            </xsd:restriction>
          </xsd:simpleType>
        </xsd:union>
      </xsd:simpleType>
    </xsd:element>
    <xsd:element name="CategoryName" ma:index="37" nillable="true" ma:displayName="Category Name" ma:default="NA" ma:format="RadioButtons" ma:hidden="true" ma:internalName="CategoryName" ma:readOnly="false">
      <xsd:simpleType>
        <xsd:union memberTypes="dms:Text">
          <xsd:simpleType>
            <xsd:restriction base="dms:Choice">
              <xsd:enumeration value="NA"/>
            </xsd:restriction>
          </xsd:simpleType>
        </xsd:union>
      </xsd:simpleType>
    </xsd:element>
    <xsd:element name="CategoryValue" ma:index="38" nillable="true" ma:displayName="Category Value" ma:default="NA" ma:format="RadioButtons" ma:hidden="true" ma:internalName="CategoryValue" ma:readOnly="false">
      <xsd:simpleType>
        <xsd:union memberTypes="dms:Text">
          <xsd:simpleType>
            <xsd:restriction base="dms:Choice">
              <xsd:enumeration value="NA"/>
            </xsd:restriction>
          </xsd:simpleType>
        </xsd:union>
      </xsd:simpleType>
    </xsd:element>
    <xsd:element name="Volume" ma:index="39" nillable="true" ma:displayName="Volume" ma:default="NA" ma:format="RadioButtons" ma:hidden="true" ma:internalName="Volume" ma:readOnly="false">
      <xsd:simpleType>
        <xsd:union memberTypes="dms:Text">
          <xsd:simpleType>
            <xsd:restriction base="dms:Choice">
              <xsd:enumeration value="NA"/>
            </xsd:restriction>
          </xsd:simpleType>
        </xsd:union>
      </xsd:simpleType>
    </xsd:element>
    <xsd:element name="Related_People" ma:index="40" nillable="true" ma:displayName="Related People" ma:hidden="true" ma:list="UserInfo"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o" ma:index="45" nillable="true" ma:displayName="To" ma:hidden="true" ma:internalName="To" ma:readOnly="false">
      <xsd:simpleType>
        <xsd:restriction base="dms:Text"/>
      </xsd:simpleType>
    </xsd:element>
    <xsd:element name="ILFrom" ma:index="46" nillable="true" ma:displayName="From" ma:hidden="true" ma:internalName="ILFrom"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5b384-8440-45f4-90e8-274d14ce9ab4" elementFormDefault="qualified">
    <xsd:import namespace="http://schemas.microsoft.com/office/2006/documentManagement/types"/>
    <xsd:import namespace="http://schemas.microsoft.com/office/infopath/2007/PartnerControls"/>
    <xsd:element name="RelatedPage" ma:index="19" nillable="true" ma:displayName="Related Page" ma:list="{0a9b8992-2236-4581-b0aa-d94d29e54e3a}" ma:internalName="RelatedPage" ma:showField="Title" ma:web="284e2f60-01ac-471c-90af-13ac6c85b363">
      <xsd:complexType>
        <xsd:complexContent>
          <xsd:extension base="dms:MultiChoiceLookup">
            <xsd:sequence>
              <xsd:element name="Value" type="dms:Lookup" maxOccurs="unbounded" minOccurs="0" nillable="true"/>
            </xsd:sequence>
          </xsd:extension>
        </xsd:complexContent>
      </xsd:complexType>
    </xsd:element>
    <xsd:element name="Related_x0020_Pages" ma:index="41" nillable="true" ma:displayName="Group" ma:hidden="true" ma:internalName="Related_x0020_Pages" ma:readOnly="false">
      <xsd:simpleType>
        <xsd:restriction base="dms:Text">
          <xsd:maxLength value="255"/>
        </xsd:restriction>
      </xsd:simpleType>
    </xsd:element>
    <xsd:element name="Facilitator" ma:index="47" nillable="true" ma:displayName="Owner" ma:list="UserInfo" ma:SharePointGroup="0" ma:internalName="Facilit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4e2f60-01ac-471c-90af-13ac6c85b363" elementFormDefault="qualified">
    <xsd:import namespace="http://schemas.microsoft.com/office/2006/documentManagement/types"/>
    <xsd:import namespace="http://schemas.microsoft.com/office/infopath/2007/PartnerControls"/>
    <xsd:element name="jea9b30cee954e27a2e15bc55d9e4648" ma:index="42" nillable="true" ma:taxonomy="true" ma:internalName="jea9b30cee954e27a2e15bc55d9e4648" ma:taxonomyFieldName="Taxonomy" ma:displayName="Classification" ma:default="" ma:fieldId="{3ea9b30c-ee95-4e27-a2e1-5bc55d9e4648}" ma:sspId="b27a0f61-ce69-4e66-96f9-3f2cd93f3049" ma:termSetId="13450c57-7b9f-4685-a7d7-772748a210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f8513a1-a22e-4896-addd-e06d1b669010" elementFormDefault="qualified">
    <xsd:import namespace="http://schemas.microsoft.com/office/2006/documentManagement/types"/>
    <xsd:import namespace="http://schemas.microsoft.com/office/infopath/2007/PartnerControls"/>
    <xsd:element name="TaxCatchAll" ma:index="43" nillable="true" ma:displayName="Taxonomy Catch All Column" ma:hidden="true" ma:list="{0848aa3b-8364-4e8d-b4a2-59c550169280}" ma:internalName="TaxCatchAll" ma:showField="CatchAllData" ma:web="284e2f60-01ac-471c-90af-13ac6c85b3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36421-A900-497F-A34E-DE7625791F71}">
  <ds:schemaRefs>
    <ds:schemaRef ds:uri="http://schemas.microsoft.com/sharepoint/v3/contenttype/forms"/>
  </ds:schemaRefs>
</ds:datastoreItem>
</file>

<file path=customXml/itemProps2.xml><?xml version="1.0" encoding="utf-8"?>
<ds:datastoreItem xmlns:ds="http://schemas.openxmlformats.org/officeDocument/2006/customXml" ds:itemID="{AD4E08AB-4531-41B6-ABD2-463E5C4E484C}">
  <ds:schemaRefs>
    <ds:schemaRef ds:uri="e21cbe00-2104-4159-b9b9-bd54555d1bf2"/>
    <ds:schemaRef ds:uri="http://schemas.microsoft.com/office/2006/metadata/properties"/>
    <ds:schemaRef ds:uri="http://purl.org/dc/elements/1.1/"/>
    <ds:schemaRef ds:uri="7f8513a1-a22e-4896-addd-e06d1b669010"/>
    <ds:schemaRef ds:uri="http://purl.org/dc/dcmitype/"/>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sharepoint/v4"/>
    <ds:schemaRef ds:uri="284e2f60-01ac-471c-90af-13ac6c85b363"/>
    <ds:schemaRef ds:uri="4e55b384-8440-45f4-90e8-274d14ce9ab4"/>
  </ds:schemaRefs>
</ds:datastoreItem>
</file>

<file path=customXml/itemProps3.xml><?xml version="1.0" encoding="utf-8"?>
<ds:datastoreItem xmlns:ds="http://schemas.openxmlformats.org/officeDocument/2006/customXml" ds:itemID="{2FBDDEB1-24AF-446E-9F2D-23962DB5C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1cbe00-2104-4159-b9b9-bd54555d1bf2"/>
    <ds:schemaRef ds:uri="4e55b384-8440-45f4-90e8-274d14ce9ab4"/>
    <ds:schemaRef ds:uri="284e2f60-01ac-471c-90af-13ac6c85b363"/>
    <ds:schemaRef ds:uri="7f8513a1-a22e-4896-addd-e06d1b66901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 Whatu Ora_PPT_template_resized (8)</Template>
  <TotalTime>6306</TotalTime>
  <Words>1003</Words>
  <Application>Microsoft Office PowerPoint</Application>
  <PresentationFormat>Widescreen</PresentationFormat>
  <Paragraphs>90</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Surviving the Barrel-wave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Sectors Referrals</vt:lpstr>
      <vt:lpstr>Central Sector Waitlist</vt:lpstr>
      <vt:lpstr>Māori - Central Sectors Waitlist</vt:lpstr>
      <vt:lpstr>PowerPoint Presentation</vt:lpstr>
      <vt:lpstr>PowerPoint Presentation</vt:lpstr>
      <vt:lpstr>PowerPoint Presentation</vt:lpstr>
      <vt:lpstr>PowerPoint Presentation</vt:lpstr>
    </vt:vector>
  </TitlesOfParts>
  <Company>Waikato District Health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Endres</dc:creator>
  <cp:lastModifiedBy>Andrew Darby</cp:lastModifiedBy>
  <cp:revision>81</cp:revision>
  <cp:lastPrinted>2024-03-11T00:45:31Z</cp:lastPrinted>
  <dcterms:created xsi:type="dcterms:W3CDTF">2024-02-13T01:10:08Z</dcterms:created>
  <dcterms:modified xsi:type="dcterms:W3CDTF">2025-04-06T22:25:17Z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0x010100AAAAAAAAAAAAAAAAAAAAAAAAAAAAAA020045CEE07A7D66E54F94A224F809D2057D</vt:lpwstr>
  </property>
  <property fmtid="{D5CDD505-2E9C-101B-9397-08002B2CF9AE}" pid="3" name="MediaServiceImageTags">
    <vt:lpwstr/>
  </property>
  <property fmtid="{D5CDD505-2E9C-101B-9397-08002B2CF9AE}" pid="4" name="_ModerationStatus">
    <vt:lpwstr>0</vt:lpwstr>
  </property>
  <property fmtid="{D5CDD505-2E9C-101B-9397-08002B2CF9AE}" pid="5" name="Taxonomy">
    <vt:lpwstr/>
  </property>
</Properties>
</file>