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9.xml" ContentType="application/vnd.openxmlformats-officedocument.presentationml.tags+xml"/>
  <Override PartName="/ppt/tags/tag1.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15.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4.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xml" ContentType="application/vnd.openxmlformats-officedocument.presentationml.tags+xml"/>
  <Override PartName="/ppt/tags/tag5.xml" ContentType="application/vnd.openxmlformats-officedocument.presentationml.tags+xml"/>
  <Override PartName="/ppt/tags/tag1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4" r:id="rId4"/>
    <p:sldId id="260" r:id="rId5"/>
    <p:sldId id="261" r:id="rId6"/>
    <p:sldId id="262" r:id="rId7"/>
    <p:sldId id="264" r:id="rId8"/>
    <p:sldId id="263" r:id="rId9"/>
    <p:sldId id="288" r:id="rId10"/>
    <p:sldId id="265" r:id="rId11"/>
    <p:sldId id="266" r:id="rId12"/>
    <p:sldId id="287" r:id="rId13"/>
    <p:sldId id="280" r:id="rId14"/>
    <p:sldId id="267" r:id="rId15"/>
    <p:sldId id="268" r:id="rId16"/>
    <p:sldId id="269" r:id="rId17"/>
    <p:sldId id="270" r:id="rId18"/>
    <p:sldId id="271" r:id="rId19"/>
    <p:sldId id="273" r:id="rId20"/>
    <p:sldId id="274" r:id="rId21"/>
    <p:sldId id="277" r:id="rId22"/>
    <p:sldId id="278" r:id="rId23"/>
    <p:sldId id="275" r:id="rId24"/>
    <p:sldId id="276" r:id="rId25"/>
    <p:sldId id="272"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42" autoAdjust="0"/>
    <p:restoredTop sz="94660"/>
  </p:normalViewPr>
  <p:slideViewPr>
    <p:cSldViewPr snapToGrid="0">
      <p:cViewPr varScale="1">
        <p:scale>
          <a:sx n="87" d="100"/>
          <a:sy n="87" d="100"/>
        </p:scale>
        <p:origin x="95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8/19/2022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fade thruBlk="1"/>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964BE-6C43-42CC-AE0E-32018C1B20D3}"/>
              </a:ext>
            </a:extLst>
          </p:cNvPr>
          <p:cNvSpPr>
            <a:spLocks noGrp="1"/>
          </p:cNvSpPr>
          <p:nvPr>
            <p:ph type="ctrTitle"/>
          </p:nvPr>
        </p:nvSpPr>
        <p:spPr/>
        <p:txBody>
          <a:bodyPr>
            <a:normAutofit/>
          </a:bodyPr>
          <a:lstStyle/>
          <a:p>
            <a:r>
              <a:rPr lang="en-US" dirty="0"/>
              <a:t>Young People and Punitive Deterrence – does it work? </a:t>
            </a:r>
            <a:endParaRPr lang="en-GB" dirty="0"/>
          </a:p>
        </p:txBody>
      </p:sp>
      <p:sp>
        <p:nvSpPr>
          <p:cNvPr id="3" name="Subtitle 2">
            <a:extLst>
              <a:ext uri="{FF2B5EF4-FFF2-40B4-BE49-F238E27FC236}">
                <a16:creationId xmlns:a16="http://schemas.microsoft.com/office/drawing/2014/main" id="{A11D7F55-F26C-4383-9809-57383E1F6981}"/>
              </a:ext>
            </a:extLst>
          </p:cNvPr>
          <p:cNvSpPr>
            <a:spLocks noGrp="1"/>
          </p:cNvSpPr>
          <p:nvPr>
            <p:ph type="subTitle" idx="1"/>
          </p:nvPr>
        </p:nvSpPr>
        <p:spPr/>
        <p:txBody>
          <a:bodyPr/>
          <a:lstStyle/>
          <a:p>
            <a:r>
              <a:rPr lang="en-GB" dirty="0"/>
              <a:t>Enys Delmage</a:t>
            </a:r>
          </a:p>
        </p:txBody>
      </p:sp>
    </p:spTree>
    <p:extLst>
      <p:ext uri="{BB962C8B-B14F-4D97-AF65-F5344CB8AC3E}">
        <p14:creationId xmlns:p14="http://schemas.microsoft.com/office/powerpoint/2010/main" val="289920210"/>
      </p:ext>
    </p:extLst>
  </p:cSld>
  <p:clrMapOvr>
    <a:masterClrMapping/>
  </p:clrMapOvr>
  <p:transition spd="slow" advTm="17652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446469" y="618517"/>
            <a:ext cx="11341994" cy="1596177"/>
          </a:xfrm>
        </p:spPr>
        <p:txBody>
          <a:bodyPr/>
          <a:lstStyle/>
          <a:p>
            <a:r>
              <a:rPr lang="en-GB" dirty="0"/>
              <a:t>Why is general deterrence a problem for the un?</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fontScale="55000" lnSpcReduction="20000"/>
          </a:bodyPr>
          <a:lstStyle/>
          <a:p>
            <a:r>
              <a:rPr lang="en-US" sz="6000" cap="none" dirty="0"/>
              <a:t>United Nations 1989 Convention on the Rights of the Child</a:t>
            </a:r>
          </a:p>
          <a:p>
            <a:r>
              <a:rPr lang="en-US" sz="6000" cap="none" dirty="0"/>
              <a:t>Primary international instrument concerning the treatment of children</a:t>
            </a:r>
          </a:p>
          <a:p>
            <a:r>
              <a:rPr lang="en-US" sz="6000" cap="none" dirty="0"/>
              <a:t>196 of 197 countries around the world are signatories…</a:t>
            </a:r>
          </a:p>
        </p:txBody>
      </p:sp>
    </p:spTree>
    <p:custDataLst>
      <p:tags r:id="rId1"/>
    </p:custDataLst>
    <p:extLst>
      <p:ext uri="{BB962C8B-B14F-4D97-AF65-F5344CB8AC3E}">
        <p14:creationId xmlns:p14="http://schemas.microsoft.com/office/powerpoint/2010/main" val="2140750799"/>
      </p:ext>
    </p:extLst>
  </p:cSld>
  <p:clrMapOvr>
    <a:masterClrMapping/>
  </p:clrMapOvr>
  <p:transition spd="slow" advTm="5959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a:bodyPr>
          <a:lstStyle/>
          <a:p>
            <a:pPr marL="0" indent="0">
              <a:buNone/>
            </a:pPr>
            <a:endParaRPr lang="en-US" sz="6000" cap="none" dirty="0"/>
          </a:p>
        </p:txBody>
      </p:sp>
      <p:pic>
        <p:nvPicPr>
          <p:cNvPr id="5" name="Picture 4">
            <a:extLst>
              <a:ext uri="{FF2B5EF4-FFF2-40B4-BE49-F238E27FC236}">
                <a16:creationId xmlns:a16="http://schemas.microsoft.com/office/drawing/2014/main" id="{E696AA48-CF8F-4A22-8A3C-532083B906E1}"/>
              </a:ext>
            </a:extLst>
          </p:cNvPr>
          <p:cNvPicPr>
            <a:picLocks noChangeAspect="1"/>
          </p:cNvPicPr>
          <p:nvPr/>
        </p:nvPicPr>
        <p:blipFill>
          <a:blip r:embed="rId4"/>
          <a:stretch>
            <a:fillRect/>
          </a:stretch>
        </p:blipFill>
        <p:spPr>
          <a:xfrm>
            <a:off x="0" y="-60101"/>
            <a:ext cx="12192000" cy="6918101"/>
          </a:xfrm>
          <a:prstGeom prst="rect">
            <a:avLst/>
          </a:prstGeom>
        </p:spPr>
      </p:pic>
    </p:spTree>
    <p:extLst>
      <p:ext uri="{BB962C8B-B14F-4D97-AF65-F5344CB8AC3E}">
        <p14:creationId xmlns:p14="http://schemas.microsoft.com/office/powerpoint/2010/main" val="946502489"/>
      </p:ext>
    </p:extLst>
  </p:cSld>
  <p:clrMapOvr>
    <a:masterClrMapping/>
  </p:clrMapOvr>
  <p:transition spd="slow" advTm="1826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254017" y="241704"/>
            <a:ext cx="11466490" cy="1596177"/>
          </a:xfrm>
        </p:spPr>
        <p:txBody>
          <a:bodyPr/>
          <a:lstStyle/>
          <a:p>
            <a:r>
              <a:rPr lang="en-GB" dirty="0"/>
              <a:t>Why is general deterrence a problem for the un?</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914086" y="1458589"/>
            <a:ext cx="10363826" cy="4226891"/>
          </a:xfrm>
        </p:spPr>
        <p:txBody>
          <a:bodyPr>
            <a:noAutofit/>
          </a:bodyPr>
          <a:lstStyle/>
          <a:p>
            <a:r>
              <a:rPr lang="en-US" sz="2800" cap="none" dirty="0"/>
              <a:t>United Nations 1989 Convention on the Rights of the Child</a:t>
            </a:r>
          </a:p>
          <a:p>
            <a:r>
              <a:rPr lang="en-US" sz="2800" cap="none" dirty="0"/>
              <a:t>Primary international instrument concerning the treatment of children</a:t>
            </a:r>
          </a:p>
          <a:p>
            <a:r>
              <a:rPr lang="en-US" sz="2800" cap="none" dirty="0"/>
              <a:t>196 of 197 countries around the world are signatories…</a:t>
            </a:r>
          </a:p>
          <a:p>
            <a:r>
              <a:rPr lang="en-US" sz="2800" cap="none" dirty="0"/>
              <a:t>Article 3 of the Convention requires courts of law to ensure that in all decisions concerning children, “the best interests of the child shall be a primary consideration” (United Nations, 1989) – a principle enshrined in national law in many countries</a:t>
            </a:r>
          </a:p>
          <a:p>
            <a:r>
              <a:rPr lang="en-US" sz="2800" cap="none" dirty="0"/>
              <a:t>General deterrence is not focused on the individual</a:t>
            </a:r>
          </a:p>
        </p:txBody>
      </p:sp>
    </p:spTree>
    <p:custDataLst>
      <p:tags r:id="rId1"/>
    </p:custDataLst>
    <p:extLst>
      <p:ext uri="{BB962C8B-B14F-4D97-AF65-F5344CB8AC3E}">
        <p14:creationId xmlns:p14="http://schemas.microsoft.com/office/powerpoint/2010/main" val="1959853376"/>
      </p:ext>
    </p:extLst>
  </p:cSld>
  <p:clrMapOvr>
    <a:masterClrMapping/>
  </p:clrMapOvr>
  <p:transition spd="slow" advTm="9168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485104" y="618517"/>
            <a:ext cx="11200327" cy="1596177"/>
          </a:xfrm>
        </p:spPr>
        <p:txBody>
          <a:bodyPr/>
          <a:lstStyle/>
          <a:p>
            <a:r>
              <a:rPr lang="en-GB" dirty="0"/>
              <a:t>Why is specific deterrence a problem for the un?</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fontScale="47500" lnSpcReduction="20000"/>
          </a:bodyPr>
          <a:lstStyle/>
          <a:p>
            <a:r>
              <a:rPr lang="en-US" sz="6000" cap="none" dirty="0"/>
              <a:t>May lead to </a:t>
            </a:r>
            <a:r>
              <a:rPr lang="en-US" sz="6000" cap="none" dirty="0" err="1"/>
              <a:t>stigmatisation</a:t>
            </a:r>
            <a:endParaRPr lang="en-US" sz="6000" cap="none" dirty="0"/>
          </a:p>
          <a:p>
            <a:r>
              <a:rPr lang="en-US" sz="6000" cap="none" dirty="0"/>
              <a:t>UNCRC general comment 2019: “Exposure to the criminal justice system has been demonstrated to cause harm to children, limiting their chances of becoming responsible adults” </a:t>
            </a:r>
          </a:p>
          <a:p>
            <a:r>
              <a:rPr lang="en-US" sz="6000" cap="none" dirty="0"/>
              <a:t>Labelling effects highlighted by UN General Assembly (1985)</a:t>
            </a:r>
          </a:p>
          <a:p>
            <a:pPr marL="0" indent="0">
              <a:buNone/>
            </a:pPr>
            <a:endParaRPr lang="en-US" sz="6000" cap="none" dirty="0"/>
          </a:p>
        </p:txBody>
      </p:sp>
    </p:spTree>
    <p:custDataLst>
      <p:tags r:id="rId1"/>
    </p:custDataLst>
    <p:extLst>
      <p:ext uri="{BB962C8B-B14F-4D97-AF65-F5344CB8AC3E}">
        <p14:creationId xmlns:p14="http://schemas.microsoft.com/office/powerpoint/2010/main" val="794983606"/>
      </p:ext>
    </p:extLst>
  </p:cSld>
  <p:clrMapOvr>
    <a:masterClrMapping/>
  </p:clrMapOvr>
  <p:transition spd="slow" advTm="6943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r>
              <a:rPr lang="en-GB" dirty="0"/>
              <a:t>“Beijing Rules”</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913774" y="1985255"/>
            <a:ext cx="10363826" cy="4368559"/>
          </a:xfrm>
        </p:spPr>
        <p:txBody>
          <a:bodyPr>
            <a:normAutofit fontScale="40000" lnSpcReduction="20000"/>
          </a:bodyPr>
          <a:lstStyle/>
          <a:p>
            <a:r>
              <a:rPr lang="en-US" sz="6000" cap="none" dirty="0"/>
              <a:t>Rule 5 of United Nations Standard Minimum Rules for the Administration of Juvenile Justice (the “Beijing Rules”)</a:t>
            </a:r>
          </a:p>
          <a:p>
            <a:r>
              <a:rPr lang="en-US" sz="6000" cap="none" dirty="0"/>
              <a:t>“Juvenile justice systems shall focus on the well-being of the child” (United Nations General Assembly, 1985)</a:t>
            </a:r>
          </a:p>
          <a:p>
            <a:r>
              <a:rPr lang="en-US" sz="6000" cap="none" dirty="0"/>
              <a:t>Commentary to the Rules clarifies that merely punitive sanctions shall be avoided</a:t>
            </a:r>
          </a:p>
          <a:p>
            <a:r>
              <a:rPr lang="en-US" sz="6000" cap="none" dirty="0"/>
              <a:t>Article 40 of the Convention highlights the “desirability of promoting the child’s reintegration and the child assuming a constructive role in society” (United Nations, 1989)</a:t>
            </a:r>
          </a:p>
        </p:txBody>
      </p:sp>
    </p:spTree>
    <p:custDataLst>
      <p:tags r:id="rId1"/>
    </p:custDataLst>
    <p:extLst>
      <p:ext uri="{BB962C8B-B14F-4D97-AF65-F5344CB8AC3E}">
        <p14:creationId xmlns:p14="http://schemas.microsoft.com/office/powerpoint/2010/main" val="3290462729"/>
      </p:ext>
    </p:extLst>
  </p:cSld>
  <p:clrMapOvr>
    <a:masterClrMapping/>
  </p:clrMapOvr>
  <p:transition spd="slow" advTm="6079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r>
              <a:rPr lang="en-GB" dirty="0"/>
              <a:t>UN General assembly</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913774" y="2367092"/>
            <a:ext cx="10806372" cy="3424107"/>
          </a:xfrm>
        </p:spPr>
        <p:txBody>
          <a:bodyPr>
            <a:normAutofit fontScale="40000" lnSpcReduction="20000"/>
          </a:bodyPr>
          <a:lstStyle/>
          <a:p>
            <a:pPr algn="just"/>
            <a:r>
              <a:rPr lang="en-US" sz="6000" cap="none" dirty="0"/>
              <a:t>Detention should be used as a last resort and for the shortest appropriate period of time (United Nations General Assembly, 1985: Article 37(d); United Nations, Article 17(1)(b))</a:t>
            </a:r>
          </a:p>
          <a:p>
            <a:pPr marL="0" indent="0" algn="just">
              <a:buNone/>
            </a:pPr>
            <a:endParaRPr lang="en-US" sz="6000" cap="none" dirty="0"/>
          </a:p>
          <a:p>
            <a:pPr algn="just"/>
            <a:r>
              <a:rPr lang="en-US" sz="6000" cap="none" dirty="0"/>
              <a:t>UN Special Rapporteur (2015:74): lengthy sentences are “grossly disproportionate and therefore cruel, inhuman or degrading when imposed on a child” in terms of the physical and psychological harm caused by them</a:t>
            </a:r>
          </a:p>
        </p:txBody>
      </p:sp>
    </p:spTree>
    <p:custDataLst>
      <p:tags r:id="rId1"/>
    </p:custDataLst>
    <p:extLst>
      <p:ext uri="{BB962C8B-B14F-4D97-AF65-F5344CB8AC3E}">
        <p14:creationId xmlns:p14="http://schemas.microsoft.com/office/powerpoint/2010/main" val="1115541661"/>
      </p:ext>
    </p:extLst>
  </p:cSld>
  <p:clrMapOvr>
    <a:masterClrMapping/>
  </p:clrMapOvr>
  <p:transition spd="slow" advTm="3281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373487" y="618517"/>
            <a:ext cx="11367752" cy="1596177"/>
          </a:xfrm>
        </p:spPr>
        <p:txBody>
          <a:bodyPr/>
          <a:lstStyle/>
          <a:p>
            <a:r>
              <a:rPr lang="en-GB" dirty="0"/>
              <a:t>Under what conditions can deterrence work?</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fontScale="47500" lnSpcReduction="20000"/>
          </a:bodyPr>
          <a:lstStyle/>
          <a:p>
            <a:pPr marL="1143000" indent="-1143000">
              <a:buAutoNum type="arabicParenR"/>
            </a:pPr>
            <a:r>
              <a:rPr lang="en-US" sz="6000" cap="none" dirty="0"/>
              <a:t>Need to know that offending may lead to punishment;</a:t>
            </a:r>
          </a:p>
          <a:p>
            <a:pPr marL="1143000" indent="-1143000">
              <a:buAutoNum type="arabicParenR"/>
            </a:pPr>
            <a:r>
              <a:rPr lang="en-US" sz="6000" cap="none" dirty="0"/>
              <a:t>Person must want to avoid the sanction;</a:t>
            </a:r>
          </a:p>
          <a:p>
            <a:pPr marL="1143000" indent="-1143000">
              <a:buAutoNum type="arabicParenR"/>
            </a:pPr>
            <a:r>
              <a:rPr lang="en-US" sz="6000" cap="none" dirty="0"/>
              <a:t>Person will be able to objectively weigh up the pros and cons of offending;</a:t>
            </a:r>
          </a:p>
          <a:p>
            <a:pPr marL="1143000" indent="-1143000">
              <a:buAutoNum type="arabicParenR"/>
            </a:pPr>
            <a:r>
              <a:rPr lang="en-US" sz="6000" cap="none" dirty="0"/>
              <a:t>Person must be able to alter their </a:t>
            </a:r>
            <a:r>
              <a:rPr lang="en-US" sz="6000" cap="none" dirty="0" err="1"/>
              <a:t>behaviour</a:t>
            </a:r>
            <a:r>
              <a:rPr lang="en-US" sz="6000" cap="none" dirty="0"/>
              <a:t> in light of 3)</a:t>
            </a:r>
          </a:p>
          <a:p>
            <a:pPr marL="1143000" indent="-1143000">
              <a:buAutoNum type="arabicParenR"/>
            </a:pPr>
            <a:endParaRPr lang="en-US" sz="6000" cap="none" dirty="0"/>
          </a:p>
        </p:txBody>
      </p:sp>
    </p:spTree>
    <p:custDataLst>
      <p:tags r:id="rId1"/>
    </p:custDataLst>
    <p:extLst>
      <p:ext uri="{BB962C8B-B14F-4D97-AF65-F5344CB8AC3E}">
        <p14:creationId xmlns:p14="http://schemas.microsoft.com/office/powerpoint/2010/main" val="746292813"/>
      </p:ext>
    </p:extLst>
  </p:cSld>
  <p:clrMapOvr>
    <a:masterClrMapping/>
  </p:clrMapOvr>
  <p:transition spd="slow" advTm="6326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913773" y="100268"/>
            <a:ext cx="10364451" cy="1596177"/>
          </a:xfrm>
        </p:spPr>
        <p:txBody>
          <a:bodyPr/>
          <a:lstStyle/>
          <a:p>
            <a:r>
              <a:rPr lang="en-GB" dirty="0"/>
              <a:t>Adult research – harsher sentencing</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531936" y="1573273"/>
            <a:ext cx="11236568" cy="3424107"/>
          </a:xfrm>
        </p:spPr>
        <p:txBody>
          <a:bodyPr>
            <a:noAutofit/>
          </a:bodyPr>
          <a:lstStyle/>
          <a:p>
            <a:r>
              <a:rPr lang="en-US" sz="2200" cap="none" dirty="0"/>
              <a:t>Institute of Criminology (Cambridge University), commissioned by Home Office - comprehensive analysis of large studies on deterrence for adults:</a:t>
            </a:r>
          </a:p>
          <a:p>
            <a:r>
              <a:rPr lang="en-US" sz="2200" cap="none" dirty="0"/>
              <a:t>“…the studies reviewed do not provide a basis for inferring that increasing the severity of sentences generally is capable of enhancing deterrent effects” (Von Hirsch, 1999). </a:t>
            </a:r>
          </a:p>
          <a:p>
            <a:r>
              <a:rPr lang="en-US" sz="2200" cap="none" dirty="0"/>
              <a:t>Smith et al, 2002 – meta-analysis of 117 studies (some including juvenile data) – no relationship between harsher sentencing and reduced crime rates</a:t>
            </a:r>
          </a:p>
          <a:p>
            <a:r>
              <a:rPr lang="en-US" sz="2200" cap="none" dirty="0"/>
              <a:t>Similar results found in other studies since then (Ritchie, 2011; Austin, 2016)</a:t>
            </a:r>
          </a:p>
          <a:p>
            <a:r>
              <a:rPr lang="en-US" sz="2200" cap="none" dirty="0"/>
              <a:t>Serious crimes like homicide – rational decisions rare – offences often occur under influence of drugs and alcohol or in states of heightened emotion (</a:t>
            </a:r>
            <a:r>
              <a:rPr lang="en-US" sz="2200" cap="none" dirty="0" err="1"/>
              <a:t>Teevan</a:t>
            </a:r>
            <a:r>
              <a:rPr lang="en-US" sz="2200" cap="none" dirty="0"/>
              <a:t> 1976; Wright 2010)</a:t>
            </a:r>
          </a:p>
        </p:txBody>
      </p:sp>
    </p:spTree>
    <p:custDataLst>
      <p:tags r:id="rId1"/>
    </p:custDataLst>
    <p:extLst>
      <p:ext uri="{BB962C8B-B14F-4D97-AF65-F5344CB8AC3E}">
        <p14:creationId xmlns:p14="http://schemas.microsoft.com/office/powerpoint/2010/main" val="3490565221"/>
      </p:ext>
    </p:extLst>
  </p:cSld>
  <p:clrMapOvr>
    <a:masterClrMapping/>
  </p:clrMapOvr>
  <p:transition spd="slow" advTm="11016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913773" y="35713"/>
            <a:ext cx="10364451" cy="1596177"/>
          </a:xfrm>
        </p:spPr>
        <p:txBody>
          <a:bodyPr>
            <a:normAutofit/>
          </a:bodyPr>
          <a:lstStyle/>
          <a:p>
            <a:r>
              <a:rPr lang="en-GB" sz="2800" dirty="0"/>
              <a:t>Why might deterrence be ineffective with adults?</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541200" y="1631890"/>
            <a:ext cx="11109595" cy="4835808"/>
          </a:xfrm>
        </p:spPr>
        <p:txBody>
          <a:bodyPr>
            <a:noAutofit/>
          </a:bodyPr>
          <a:lstStyle/>
          <a:p>
            <a:r>
              <a:rPr lang="en-US" cap="none" dirty="0"/>
              <a:t>Certainty of apprehension, not the severity of the ensuing legal consequence, is by far the more effective deterrent (Antunes &amp; Hunt, 1973; UK Home Office 2001; Nagin, 2013)</a:t>
            </a:r>
          </a:p>
          <a:p>
            <a:r>
              <a:rPr lang="en-US" cap="none" dirty="0"/>
              <a:t>Majority of adult offenders in one study did not know what potential sentence they faced at the time of the offence and did not consider the potential sentence before acting (Austin et al, 2016)</a:t>
            </a:r>
          </a:p>
          <a:p>
            <a:r>
              <a:rPr lang="en-US" cap="none" dirty="0"/>
              <a:t>Sociological view:</a:t>
            </a:r>
          </a:p>
          <a:p>
            <a:r>
              <a:rPr lang="en-US" cap="none" dirty="0"/>
              <a:t>Individuals, rather than relying on a logical appraisal of outcomes which deterrence theory (a form of expected utility theory) would rely upon, seem instead to make choices consistent with decision heuristics theory, which draws on self-image, identity, and immediate circumstances</a:t>
            </a:r>
          </a:p>
          <a:p>
            <a:r>
              <a:rPr lang="en-US" cap="none" dirty="0"/>
              <a:t>Individuals will act in accordance with their sense of citizenship and the likelihood of immediate apprehension rather than conducting logical analyses of actual benefits, costs, or longer-term risks (Schneider, 1990)</a:t>
            </a:r>
          </a:p>
        </p:txBody>
      </p:sp>
    </p:spTree>
    <p:custDataLst>
      <p:tags r:id="rId1"/>
    </p:custDataLst>
    <p:extLst>
      <p:ext uri="{BB962C8B-B14F-4D97-AF65-F5344CB8AC3E}">
        <p14:creationId xmlns:p14="http://schemas.microsoft.com/office/powerpoint/2010/main" val="3170923803"/>
      </p:ext>
    </p:extLst>
  </p:cSld>
  <p:clrMapOvr>
    <a:masterClrMapping/>
  </p:clrMapOvr>
  <p:transition spd="slow" advTm="21739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913773" y="55477"/>
            <a:ext cx="10364451" cy="1596177"/>
          </a:xfrm>
        </p:spPr>
        <p:txBody>
          <a:bodyPr/>
          <a:lstStyle/>
          <a:p>
            <a:r>
              <a:rPr lang="en-GB" dirty="0"/>
              <a:t>Juvenile research</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254528" y="1707131"/>
            <a:ext cx="11593106" cy="4377145"/>
          </a:xfrm>
        </p:spPr>
        <p:txBody>
          <a:bodyPr>
            <a:noAutofit/>
          </a:bodyPr>
          <a:lstStyle/>
          <a:p>
            <a:r>
              <a:rPr lang="en-US" sz="1800" cap="none" dirty="0"/>
              <a:t>Almost no studies demonstrating that deterrence is an effective strategy in reducing youth crime (Johnson, 2019)</a:t>
            </a:r>
          </a:p>
          <a:p>
            <a:r>
              <a:rPr lang="en-US" sz="1800" cap="none" dirty="0"/>
              <a:t>Evidence shows no or equivocal deterrence effect, or even an increase in offending in areas with harsher sentencing (Baron and Kennedy, 1998; Doob and </a:t>
            </a:r>
            <a:r>
              <a:rPr lang="en-US" sz="1800" cap="none" dirty="0" err="1"/>
              <a:t>Cesaroni</a:t>
            </a:r>
            <a:r>
              <a:rPr lang="en-US" sz="1800" cap="none" dirty="0"/>
              <a:t>, 2004; Fagan et al 2003; Jensen and </a:t>
            </a:r>
            <a:r>
              <a:rPr lang="en-US" sz="1800" cap="none" dirty="0" err="1"/>
              <a:t>Metsger</a:t>
            </a:r>
            <a:r>
              <a:rPr lang="en-US" sz="1800" cap="none" dirty="0"/>
              <a:t>, 1994; Lochner, 2003; Myers; 2001; Peterson-</a:t>
            </a:r>
            <a:r>
              <a:rPr lang="en-US" sz="1800" cap="none" dirty="0" err="1"/>
              <a:t>Badali</a:t>
            </a:r>
            <a:r>
              <a:rPr lang="en-US" sz="1800" cap="none" dirty="0"/>
              <a:t> et al, 2001; </a:t>
            </a:r>
            <a:r>
              <a:rPr lang="en-US" sz="1800" cap="none" dirty="0" err="1"/>
              <a:t>Ruhland</a:t>
            </a:r>
            <a:r>
              <a:rPr lang="en-US" sz="1800" cap="none" dirty="0"/>
              <a:t> et al, 1982; Singer and McDowall, 1988)</a:t>
            </a:r>
          </a:p>
          <a:p>
            <a:r>
              <a:rPr lang="en-US" sz="1800" cap="none" dirty="0"/>
              <a:t>Pathways to Desistance study (Loughran et al, 2015) - 1,354 individuals who had committed serious offences as children and were followed up for seven years post-conviction</a:t>
            </a:r>
          </a:p>
          <a:p>
            <a:r>
              <a:rPr lang="en-US" sz="1800" cap="none" dirty="0"/>
              <a:t>No meaningful reduction in offending or arrests in response to more severe punishment (e.g., correctional placement or longer stays)</a:t>
            </a:r>
          </a:p>
          <a:p>
            <a:r>
              <a:rPr lang="en-US" sz="1800" cap="none" dirty="0"/>
              <a:t>Children often have scant knowledge about penalties and tend to think about the penalties only after the event (</a:t>
            </a:r>
            <a:r>
              <a:rPr lang="en-US" sz="1800" cap="none" dirty="0" err="1"/>
              <a:t>Nacro</a:t>
            </a:r>
            <a:r>
              <a:rPr lang="en-US" sz="1800" cap="none" dirty="0"/>
              <a:t>, 2020)</a:t>
            </a:r>
          </a:p>
          <a:p>
            <a:r>
              <a:rPr lang="en-US" sz="1800" cap="none" dirty="0" err="1"/>
              <a:t>Corrado</a:t>
            </a:r>
            <a:r>
              <a:rPr lang="en-US" sz="1800" cap="none" dirty="0"/>
              <a:t> et al, 2007: 507 incarcerated children over a six-year period - 71.5% of participants reported that they had not planned to commit the offence for which they had been incarcerated</a:t>
            </a:r>
          </a:p>
        </p:txBody>
      </p:sp>
    </p:spTree>
    <p:custDataLst>
      <p:tags r:id="rId1"/>
    </p:custDataLst>
    <p:extLst>
      <p:ext uri="{BB962C8B-B14F-4D97-AF65-F5344CB8AC3E}">
        <p14:creationId xmlns:p14="http://schemas.microsoft.com/office/powerpoint/2010/main" val="397574462"/>
      </p:ext>
    </p:extLst>
  </p:cSld>
  <p:clrMapOvr>
    <a:masterClrMapping/>
  </p:clrMapOvr>
  <p:transition spd="slow" advTm="12240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698" y="0"/>
            <a:ext cx="12118603" cy="6858000"/>
          </a:xfrm>
          <a:prstGeom prst="rect">
            <a:avLst/>
          </a:prstGeom>
        </p:spPr>
      </p:pic>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828049" y="681166"/>
            <a:ext cx="10363826" cy="4424233"/>
          </a:xfrm>
        </p:spPr>
        <p:txBody>
          <a:bodyPr>
            <a:noAutofit/>
          </a:bodyPr>
          <a:lstStyle/>
          <a:p>
            <a:pPr marL="0" indent="0" algn="just">
              <a:buNone/>
            </a:pPr>
            <a:r>
              <a:rPr lang="en-US" sz="4000" cap="none" dirty="0"/>
              <a:t>“One of the first signs of the beginning of understanding is the wish to die. This life appears unbearable, another unattainable. One is no longer ashamed of wanting to die; one asks to be moved from the old cell, which one hates, to a new one, which one will only in time come to hate.”</a:t>
            </a:r>
            <a:endParaRPr lang="en-GB" sz="4000" cap="none" dirty="0"/>
          </a:p>
        </p:txBody>
      </p:sp>
      <p:sp>
        <p:nvSpPr>
          <p:cNvPr id="5" name="TextBox 4">
            <a:extLst>
              <a:ext uri="{FF2B5EF4-FFF2-40B4-BE49-F238E27FC236}">
                <a16:creationId xmlns:a16="http://schemas.microsoft.com/office/drawing/2014/main" id="{2AA22972-4291-4089-A8C1-47EBC78C32AB}"/>
              </a:ext>
            </a:extLst>
          </p:cNvPr>
          <p:cNvSpPr txBox="1"/>
          <p:nvPr/>
        </p:nvSpPr>
        <p:spPr>
          <a:xfrm>
            <a:off x="828049" y="5427701"/>
            <a:ext cx="5538788" cy="369332"/>
          </a:xfrm>
          <a:prstGeom prst="rect">
            <a:avLst/>
          </a:prstGeom>
          <a:noFill/>
        </p:spPr>
        <p:txBody>
          <a:bodyPr wrap="square" rtlCol="0">
            <a:spAutoFit/>
          </a:bodyPr>
          <a:lstStyle/>
          <a:p>
            <a:r>
              <a:rPr lang="en-NZ" dirty="0"/>
              <a:t>Franz Kafka</a:t>
            </a:r>
            <a:endParaRPr lang="en-GB" dirty="0"/>
          </a:p>
        </p:txBody>
      </p:sp>
    </p:spTree>
    <p:extLst>
      <p:ext uri="{BB962C8B-B14F-4D97-AF65-F5344CB8AC3E}">
        <p14:creationId xmlns:p14="http://schemas.microsoft.com/office/powerpoint/2010/main" val="1962866822"/>
      </p:ext>
    </p:extLst>
  </p:cSld>
  <p:clrMapOvr>
    <a:masterClrMapping/>
  </p:clrMapOvr>
  <p:transition spd="slow" advTm="4097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normAutofit/>
          </a:bodyPr>
          <a:lstStyle/>
          <a:p>
            <a:r>
              <a:rPr lang="en-GB" sz="2800" dirty="0"/>
              <a:t>Why might deterrence be even less effective with children?</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170822" y="2088153"/>
            <a:ext cx="11786716" cy="4573276"/>
          </a:xfrm>
        </p:spPr>
        <p:txBody>
          <a:bodyPr>
            <a:normAutofit fontScale="25000" lnSpcReduction="20000"/>
          </a:bodyPr>
          <a:lstStyle/>
          <a:p>
            <a:r>
              <a:rPr lang="en-US" sz="7200" cap="none" dirty="0"/>
              <a:t>Children often act spontaneously and are naïve to the types of punishment that could be meted out (especially for a first offence) (Wright, 2010)</a:t>
            </a:r>
          </a:p>
          <a:p>
            <a:r>
              <a:rPr lang="en-US" sz="7200" cap="none" dirty="0"/>
              <a:t>Deterrence impact in children seems weaker with more serious offences, and with poverty, drug use, association with antisocial peers and a lack of social constraints (Baron et al, 1998; </a:t>
            </a:r>
            <a:r>
              <a:rPr lang="en-US" sz="7200" cap="none" dirty="0" err="1"/>
              <a:t>Greilich</a:t>
            </a:r>
            <a:r>
              <a:rPr lang="en-US" sz="7200" cap="none" dirty="0"/>
              <a:t> et al, 1982)</a:t>
            </a:r>
          </a:p>
          <a:p>
            <a:r>
              <a:rPr lang="en-US" sz="7200" cap="none" dirty="0"/>
              <a:t>5 states study (USA) (2018): children “did not reduce their propensity to commit subsequent crimes as a function of their perceptions of the certainty or severity of punishment” but those with a greater sense of citizenship were substantially less likely to continue committing criminal acts (Schneider, 1990)</a:t>
            </a:r>
          </a:p>
          <a:p>
            <a:r>
              <a:rPr lang="en-US" sz="7200" cap="none" dirty="0"/>
              <a:t>Punitive approaches may simply </a:t>
            </a:r>
            <a:r>
              <a:rPr lang="en-US" sz="7200" cap="none" dirty="0" err="1"/>
              <a:t>retraumatise</a:t>
            </a:r>
            <a:r>
              <a:rPr lang="en-US" sz="7200" cap="none" dirty="0"/>
              <a:t> the child (especially where it involves removal from home, distancing the child from their home, removing their liberty and placing them in often </a:t>
            </a:r>
            <a:r>
              <a:rPr lang="en-US" sz="7200" cap="none" dirty="0" err="1"/>
              <a:t>brutalising</a:t>
            </a:r>
            <a:r>
              <a:rPr lang="en-US" sz="7200" cap="none" dirty="0"/>
              <a:t> settings at a formative age in terms of brain development) (Lambie et al, 2013)</a:t>
            </a:r>
          </a:p>
          <a:p>
            <a:r>
              <a:rPr lang="en-US" sz="7200" cap="none" dirty="0"/>
              <a:t>Periods of incarceration add to pre-existing disadvantages and disengage the individual from their family and community, which can hinder the processes of social reintegration thought to reduce recidivism (Bateman et al, 2013)</a:t>
            </a:r>
          </a:p>
          <a:p>
            <a:endParaRPr lang="en-US" sz="6000" cap="none" dirty="0"/>
          </a:p>
          <a:p>
            <a:pPr marL="0" indent="0">
              <a:buNone/>
            </a:pPr>
            <a:endParaRPr lang="en-US" sz="6000" cap="none" dirty="0"/>
          </a:p>
          <a:p>
            <a:pPr marL="0" indent="0">
              <a:buNone/>
            </a:pPr>
            <a:endParaRPr lang="en-US" sz="6000" cap="none" dirty="0"/>
          </a:p>
          <a:p>
            <a:pPr marL="0" indent="0">
              <a:buNone/>
            </a:pPr>
            <a:endParaRPr lang="en-US" sz="6000" cap="none" dirty="0"/>
          </a:p>
        </p:txBody>
      </p:sp>
    </p:spTree>
    <p:custDataLst>
      <p:tags r:id="rId1"/>
    </p:custDataLst>
    <p:extLst>
      <p:ext uri="{BB962C8B-B14F-4D97-AF65-F5344CB8AC3E}">
        <p14:creationId xmlns:p14="http://schemas.microsoft.com/office/powerpoint/2010/main" val="3833185558"/>
      </p:ext>
    </p:extLst>
  </p:cSld>
  <p:clrMapOvr>
    <a:masterClrMapping/>
  </p:clrMapOvr>
  <p:transition spd="slow" advTm="10468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r>
              <a:rPr lang="en-GB" dirty="0"/>
              <a:t>labelling</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190292" y="2149379"/>
            <a:ext cx="8228197" cy="4129167"/>
          </a:xfrm>
        </p:spPr>
        <p:txBody>
          <a:bodyPr>
            <a:normAutofit fontScale="55000" lnSpcReduction="20000"/>
          </a:bodyPr>
          <a:lstStyle/>
          <a:p>
            <a:pPr marL="0" indent="0" algn="just">
              <a:buNone/>
            </a:pPr>
            <a:r>
              <a:rPr lang="en-US" sz="6000" cap="none" dirty="0"/>
              <a:t>Even low-intensity contact with the youth justice system may serve to increase recidivism and create an antisocial identity in the child (Farrington et al, 1978; </a:t>
            </a:r>
            <a:r>
              <a:rPr lang="en-US" sz="6000" cap="none" dirty="0" err="1"/>
              <a:t>Krohn</a:t>
            </a:r>
            <a:r>
              <a:rPr lang="en-US" sz="6000" cap="none" dirty="0"/>
              <a:t> et al, 2014; </a:t>
            </a:r>
            <a:r>
              <a:rPr lang="en-US" sz="6000" cap="none" dirty="0" err="1"/>
              <a:t>McAra</a:t>
            </a:r>
            <a:r>
              <a:rPr lang="en-US" sz="6000" cap="none" dirty="0"/>
              <a:t> et al, 2007; Murray et al, 2014; </a:t>
            </a:r>
            <a:r>
              <a:rPr lang="en-US" sz="6000" cap="none" dirty="0" err="1"/>
              <a:t>Petrosino</a:t>
            </a:r>
            <a:r>
              <a:rPr lang="en-US" sz="6000" cap="none" dirty="0"/>
              <a:t> et al, 2010)</a:t>
            </a:r>
          </a:p>
        </p:txBody>
      </p:sp>
      <p:pic>
        <p:nvPicPr>
          <p:cNvPr id="5" name="Picture 4">
            <a:extLst>
              <a:ext uri="{FF2B5EF4-FFF2-40B4-BE49-F238E27FC236}">
                <a16:creationId xmlns:a16="http://schemas.microsoft.com/office/drawing/2014/main" id="{BB9C7B53-86FD-4577-8CE4-7C7309ACA2D3}"/>
              </a:ext>
            </a:extLst>
          </p:cNvPr>
          <p:cNvPicPr>
            <a:picLocks noChangeAspect="1"/>
          </p:cNvPicPr>
          <p:nvPr/>
        </p:nvPicPr>
        <p:blipFill>
          <a:blip r:embed="rId5"/>
          <a:stretch>
            <a:fillRect/>
          </a:stretch>
        </p:blipFill>
        <p:spPr>
          <a:xfrm>
            <a:off x="9141972" y="1646752"/>
            <a:ext cx="2486025" cy="3810000"/>
          </a:xfrm>
          <a:prstGeom prst="rect">
            <a:avLst/>
          </a:prstGeom>
        </p:spPr>
      </p:pic>
    </p:spTree>
    <p:custDataLst>
      <p:tags r:id="rId1"/>
    </p:custDataLst>
    <p:extLst>
      <p:ext uri="{BB962C8B-B14F-4D97-AF65-F5344CB8AC3E}">
        <p14:creationId xmlns:p14="http://schemas.microsoft.com/office/powerpoint/2010/main" val="513502978"/>
      </p:ext>
    </p:extLst>
  </p:cSld>
  <p:clrMapOvr>
    <a:masterClrMapping/>
  </p:clrMapOvr>
  <p:transition spd="slow" advTm="3266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913773" y="161317"/>
            <a:ext cx="10364451" cy="1596177"/>
          </a:xfrm>
        </p:spPr>
        <p:txBody>
          <a:bodyPr/>
          <a:lstStyle/>
          <a:p>
            <a:r>
              <a:rPr lang="en-GB" dirty="0"/>
              <a:t>What are the judges saying?</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241790" y="1693225"/>
            <a:ext cx="11772898" cy="5050475"/>
          </a:xfrm>
        </p:spPr>
        <p:txBody>
          <a:bodyPr>
            <a:noAutofit/>
          </a:bodyPr>
          <a:lstStyle/>
          <a:p>
            <a:r>
              <a:rPr lang="en-US" sz="2400" cap="none" dirty="0"/>
              <a:t>US Supreme Court: “the absence of evidence of deterrent effect is of special concern because the same characteristics that render juveniles less culpable than adults suggest as well that juveniles will be less susceptible to deterrence” (Roper v Simmons, 2005 – see also Graham v Florida, 2010; Miller v Alabama, 2012; Montgomery v Louisiana, 2016)</a:t>
            </a:r>
          </a:p>
          <a:p>
            <a:r>
              <a:rPr lang="en-US" sz="2400" cap="none" dirty="0"/>
              <a:t>Johnson v Texas, 1993: the “likelihood that the teenage offender has made the kind of cost-benefit analysis that attaches any weight to the possibility of execution is so remote as to be virtually nonexistent” </a:t>
            </a:r>
          </a:p>
          <a:p>
            <a:r>
              <a:rPr lang="en-US" sz="2400" cap="none" dirty="0"/>
              <a:t>Graham v Florida (2010): because juveniles’ “lack of maturity and underdeveloped sense of responsibility…often result in impetuous and ill-considered actions and decisions, they are less likely to take a possible punishment into consideration when making decisions”</a:t>
            </a:r>
          </a:p>
        </p:txBody>
      </p:sp>
    </p:spTree>
    <p:custDataLst>
      <p:tags r:id="rId1"/>
    </p:custDataLst>
    <p:extLst>
      <p:ext uri="{BB962C8B-B14F-4D97-AF65-F5344CB8AC3E}">
        <p14:creationId xmlns:p14="http://schemas.microsoft.com/office/powerpoint/2010/main" val="270357302"/>
      </p:ext>
    </p:extLst>
  </p:cSld>
  <p:clrMapOvr>
    <a:masterClrMapping/>
  </p:clrMapOvr>
  <p:transition spd="slow" advTm="9819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339145" y="618517"/>
            <a:ext cx="11642500" cy="1596177"/>
          </a:xfrm>
        </p:spPr>
        <p:txBody>
          <a:bodyPr>
            <a:normAutofit/>
          </a:bodyPr>
          <a:lstStyle/>
          <a:p>
            <a:r>
              <a:rPr lang="en-GB" sz="2900" dirty="0"/>
              <a:t>What can we do about society’s “abiding faith in punishment”?</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210355" y="1793368"/>
            <a:ext cx="11531772" cy="4355680"/>
          </a:xfrm>
        </p:spPr>
        <p:txBody>
          <a:bodyPr>
            <a:noAutofit/>
          </a:bodyPr>
          <a:lstStyle/>
          <a:p>
            <a:pPr marL="0" indent="0">
              <a:buNone/>
            </a:pPr>
            <a:r>
              <a:rPr lang="en-US" sz="1800" cap="none" dirty="0"/>
              <a:t>Reflect the science:</a:t>
            </a:r>
          </a:p>
          <a:p>
            <a:pPr marL="0" indent="0">
              <a:buNone/>
            </a:pPr>
            <a:r>
              <a:rPr lang="en-US" sz="1800" cap="none" dirty="0"/>
              <a:t>Children are:</a:t>
            </a:r>
          </a:p>
          <a:p>
            <a:pPr marL="1143000" indent="-1143000">
              <a:buAutoNum type="arabicParenR"/>
            </a:pPr>
            <a:r>
              <a:rPr lang="en-US" sz="1800" cap="none" dirty="0"/>
              <a:t>more impulsive (Baird et al, 2007), </a:t>
            </a:r>
          </a:p>
          <a:p>
            <a:pPr marL="1143000" indent="-1143000">
              <a:buAutoNum type="arabicParenR"/>
            </a:pPr>
            <a:r>
              <a:rPr lang="en-US" sz="1800" cap="none" dirty="0"/>
              <a:t>more prone to states of heightened emotion (Royal Society; </a:t>
            </a:r>
            <a:r>
              <a:rPr lang="da-DK" sz="1800" cap="none" dirty="0"/>
              <a:t>Johnson and Wilbrecht, 2011; Pfeifer et al, 2011; Somerville et al, 2011; Figner et al, 2009</a:t>
            </a:r>
            <a:r>
              <a:rPr lang="en-US" sz="1800" cap="none" dirty="0"/>
              <a:t>),</a:t>
            </a:r>
          </a:p>
          <a:p>
            <a:pPr marL="1143000" indent="-1143000">
              <a:buAutoNum type="arabicParenR"/>
            </a:pPr>
            <a:r>
              <a:rPr lang="en-US" sz="1800" cap="none" dirty="0"/>
              <a:t>use drugs and alcohol more frequently (Schramm-</a:t>
            </a:r>
            <a:r>
              <a:rPr lang="en-US" sz="1800" cap="none" dirty="0" err="1"/>
              <a:t>Saptya</a:t>
            </a:r>
            <a:r>
              <a:rPr lang="en-US" sz="1800" cap="none" dirty="0"/>
              <a:t> et al, 2009), </a:t>
            </a:r>
          </a:p>
          <a:p>
            <a:pPr marL="1143000" indent="-1143000">
              <a:buAutoNum type="arabicParenR"/>
            </a:pPr>
            <a:r>
              <a:rPr lang="en-US" sz="1800" cap="none" dirty="0"/>
              <a:t>make poorer decisions (</a:t>
            </a:r>
            <a:r>
              <a:rPr lang="en-US" sz="1800" cap="none" dirty="0" err="1"/>
              <a:t>Benthin</a:t>
            </a:r>
            <a:r>
              <a:rPr lang="en-US" sz="1800" cap="none" dirty="0"/>
              <a:t> et al, 1993; </a:t>
            </a:r>
            <a:r>
              <a:rPr lang="en-US" sz="1800" cap="none" dirty="0" err="1"/>
              <a:t>Furby</a:t>
            </a:r>
            <a:r>
              <a:rPr lang="en-US" sz="1800" cap="none" dirty="0"/>
              <a:t> et al, 1992), </a:t>
            </a:r>
          </a:p>
          <a:p>
            <a:pPr marL="1143000" indent="-1143000">
              <a:buAutoNum type="arabicParenR"/>
            </a:pPr>
            <a:r>
              <a:rPr lang="en-US" sz="1800" cap="none" dirty="0"/>
              <a:t>are less future-orientated (Greene, 1986; Nurmi, 1991), </a:t>
            </a:r>
          </a:p>
          <a:p>
            <a:pPr marL="1143000" indent="-1143000">
              <a:buAutoNum type="arabicParenR"/>
            </a:pPr>
            <a:r>
              <a:rPr lang="en-US" sz="1800" cap="none" dirty="0"/>
              <a:t>comply with peers more readily (</a:t>
            </a:r>
            <a:r>
              <a:rPr lang="de-DE" sz="1800" cap="none" dirty="0"/>
              <a:t>Gardner and Steinberg, 2005; Steinberg and Silverberg, 1986; Masten et al, 2009; Newcomb et al, 1993)</a:t>
            </a:r>
            <a:r>
              <a:rPr lang="en-US" sz="1800" cap="none" dirty="0"/>
              <a:t> and </a:t>
            </a:r>
          </a:p>
          <a:p>
            <a:pPr marL="1143000" indent="-1143000">
              <a:buAutoNum type="arabicParenR"/>
            </a:pPr>
            <a:r>
              <a:rPr lang="en-US" sz="1800" cap="none" dirty="0"/>
              <a:t>take greater risks (</a:t>
            </a:r>
            <a:r>
              <a:rPr lang="nl-NL" sz="1800" cap="none" dirty="0"/>
              <a:t>Steinberg, 2007; Van Leijenhorst, 2010)</a:t>
            </a:r>
            <a:endParaRPr lang="en-US" sz="1800" cap="none" dirty="0"/>
          </a:p>
        </p:txBody>
      </p:sp>
    </p:spTree>
    <p:custDataLst>
      <p:tags r:id="rId1"/>
    </p:custDataLst>
    <p:extLst>
      <p:ext uri="{BB962C8B-B14F-4D97-AF65-F5344CB8AC3E}">
        <p14:creationId xmlns:p14="http://schemas.microsoft.com/office/powerpoint/2010/main" val="1160844372"/>
      </p:ext>
    </p:extLst>
  </p:cSld>
  <p:clrMapOvr>
    <a:masterClrMapping/>
  </p:clrMapOvr>
  <p:transition spd="slow" advTm="4152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r>
              <a:rPr lang="en-GB" dirty="0"/>
              <a:t>…and children in the youth justice system?</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377443" y="2169265"/>
            <a:ext cx="10363826" cy="3424107"/>
          </a:xfrm>
        </p:spPr>
        <p:txBody>
          <a:bodyPr>
            <a:normAutofit fontScale="40000" lnSpcReduction="20000"/>
          </a:bodyPr>
          <a:lstStyle/>
          <a:p>
            <a:pPr algn="just"/>
            <a:r>
              <a:rPr lang="en-US" sz="6000" cap="none" dirty="0"/>
              <a:t>Grey matter volume deficiencies (</a:t>
            </a:r>
            <a:r>
              <a:rPr lang="fr-FR" sz="6000" cap="none" dirty="0"/>
              <a:t>Fairchild et al, 2011; Fallon, 2006)</a:t>
            </a:r>
          </a:p>
          <a:p>
            <a:pPr algn="just"/>
            <a:r>
              <a:rPr lang="en-NZ" sz="6000" cap="none" dirty="0"/>
              <a:t>Often</a:t>
            </a:r>
            <a:r>
              <a:rPr lang="fr-FR" sz="6000" cap="none" dirty="0"/>
              <a:t> </a:t>
            </a:r>
            <a:r>
              <a:rPr lang="fr-FR" sz="6000" cap="none" dirty="0" err="1"/>
              <a:t>traumatised</a:t>
            </a:r>
            <a:r>
              <a:rPr lang="fr-FR" sz="6000" cap="none" dirty="0"/>
              <a:t>, so more </a:t>
            </a:r>
            <a:r>
              <a:rPr lang="fr-FR" sz="6000" cap="none" dirty="0" err="1"/>
              <a:t>likely</a:t>
            </a:r>
            <a:r>
              <a:rPr lang="fr-FR" sz="6000" cap="none" dirty="0"/>
              <a:t> to have:</a:t>
            </a:r>
          </a:p>
          <a:p>
            <a:pPr marL="1143000" indent="-1143000" algn="just">
              <a:buFont typeface="+mj-lt"/>
              <a:buAutoNum type="arabicPeriod"/>
            </a:pPr>
            <a:r>
              <a:rPr lang="fr-FR" sz="6000" cap="none" dirty="0" err="1"/>
              <a:t>brain</a:t>
            </a:r>
            <a:r>
              <a:rPr lang="fr-FR" sz="6000" cap="none" dirty="0"/>
              <a:t> structure </a:t>
            </a:r>
            <a:r>
              <a:rPr lang="en-NZ" sz="6000" cap="none" dirty="0"/>
              <a:t>abnormalities</a:t>
            </a:r>
            <a:r>
              <a:rPr lang="fr-FR" sz="6000" cap="none" dirty="0"/>
              <a:t> (</a:t>
            </a:r>
            <a:r>
              <a:rPr lang="da-DK" sz="6000" cap="none" dirty="0"/>
              <a:t>De Brito et al, 2012; Kolla et al, 2014; Lim et al, 2014; Malhi et al, 2019);</a:t>
            </a:r>
          </a:p>
          <a:p>
            <a:pPr marL="1143000" indent="-1143000" algn="just">
              <a:buFont typeface="+mj-lt"/>
              <a:buAutoNum type="arabicPeriod"/>
            </a:pPr>
            <a:r>
              <a:rPr lang="en-NZ" sz="6000" cap="none" dirty="0"/>
              <a:t>functional differences (McCrory et al, 2013);</a:t>
            </a:r>
          </a:p>
          <a:p>
            <a:pPr marL="1143000" indent="-1143000" algn="just">
              <a:buFont typeface="+mj-lt"/>
              <a:buAutoNum type="arabicPeriod"/>
            </a:pPr>
            <a:r>
              <a:rPr lang="en-NZ" sz="6000" cap="none" dirty="0"/>
              <a:t>specific cognitive deficits (Mills et al, 2019);</a:t>
            </a:r>
          </a:p>
          <a:p>
            <a:pPr marL="1143000" indent="-1143000" algn="just">
              <a:buFont typeface="+mj-lt"/>
              <a:buAutoNum type="arabicPeriod"/>
            </a:pPr>
            <a:r>
              <a:rPr lang="en-NZ" sz="6000" cap="none" dirty="0"/>
              <a:t>an increased risk of impulsive aggression (</a:t>
            </a:r>
            <a:r>
              <a:rPr lang="en-NZ" sz="6000" cap="none" dirty="0" err="1"/>
              <a:t>Kiehl</a:t>
            </a:r>
            <a:r>
              <a:rPr lang="en-NZ" sz="6000" cap="none" dirty="0"/>
              <a:t> et al, 2001)</a:t>
            </a:r>
          </a:p>
          <a:p>
            <a:pPr marL="0" indent="0">
              <a:buNone/>
            </a:pPr>
            <a:endParaRPr lang="da-DK" sz="6000" cap="none" dirty="0"/>
          </a:p>
          <a:p>
            <a:pPr marL="0" indent="0">
              <a:buNone/>
            </a:pPr>
            <a:endParaRPr lang="en-US" sz="6000" cap="none" dirty="0"/>
          </a:p>
        </p:txBody>
      </p:sp>
    </p:spTree>
    <p:custDataLst>
      <p:tags r:id="rId1"/>
    </p:custDataLst>
    <p:extLst>
      <p:ext uri="{BB962C8B-B14F-4D97-AF65-F5344CB8AC3E}">
        <p14:creationId xmlns:p14="http://schemas.microsoft.com/office/powerpoint/2010/main" val="3885745694"/>
      </p:ext>
    </p:extLst>
  </p:cSld>
  <p:clrMapOvr>
    <a:masterClrMapping/>
  </p:clrMapOvr>
  <p:transition spd="slow" advTm="4366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r>
              <a:rPr lang="en-GB" dirty="0"/>
              <a:t>What else works?</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190292" y="2125932"/>
            <a:ext cx="11846377" cy="4359973"/>
          </a:xfrm>
        </p:spPr>
        <p:txBody>
          <a:bodyPr>
            <a:normAutofit fontScale="32500" lnSpcReduction="20000"/>
          </a:bodyPr>
          <a:lstStyle/>
          <a:p>
            <a:r>
              <a:rPr lang="en-US" sz="6000" cap="none" dirty="0"/>
              <a:t>2019 UK College of Policing study in relation to knife crime: </a:t>
            </a:r>
          </a:p>
          <a:p>
            <a:r>
              <a:rPr lang="en-US" sz="6000" cap="none" dirty="0"/>
              <a:t>Multi-agency working and targeting at-risk groups with a public health approach is more efficacious (McNeill and </a:t>
            </a:r>
            <a:r>
              <a:rPr lang="en-US" sz="6000" cap="none" dirty="0" err="1"/>
              <a:t>Wheller</a:t>
            </a:r>
            <a:r>
              <a:rPr lang="en-US" sz="6000" cap="none" dirty="0"/>
              <a:t>, 2019)</a:t>
            </a:r>
          </a:p>
          <a:p>
            <a:r>
              <a:rPr lang="en-US" sz="6000" cap="none" dirty="0"/>
              <a:t>Systems featuring positive incentives often effective - punishment tends to fail (De </a:t>
            </a:r>
            <a:r>
              <a:rPr lang="en-US" sz="6000" cap="none" dirty="0" err="1"/>
              <a:t>Valk</a:t>
            </a:r>
            <a:r>
              <a:rPr lang="en-US" sz="6000" cap="none" dirty="0"/>
              <a:t> et al, 2015)</a:t>
            </a:r>
          </a:p>
          <a:p>
            <a:r>
              <a:rPr lang="en-US" sz="6000" cap="none" dirty="0"/>
              <a:t>Methods of instilling a sense of citizenship (Schneider, 1990) – incarceration rarely achieves this due to separation from home area</a:t>
            </a:r>
          </a:p>
          <a:p>
            <a:r>
              <a:rPr lang="en-US" sz="6000" cap="none" dirty="0"/>
              <a:t>Restitution </a:t>
            </a:r>
            <a:r>
              <a:rPr lang="en-US" sz="6000" cap="none" dirty="0" err="1"/>
              <a:t>programmes</a:t>
            </a:r>
            <a:r>
              <a:rPr lang="en-US" sz="6000" cap="none" dirty="0"/>
              <a:t> – increase self-esteem while repaying the victim – must be done in non-punitive and affirming manner</a:t>
            </a:r>
          </a:p>
          <a:p>
            <a:r>
              <a:rPr lang="en-US" sz="6000" cap="none" dirty="0"/>
              <a:t>2-3 year follow-up – higher proportion of children who ceased offending and lower overall offence rate compared with incarceration and traditional disposal methods</a:t>
            </a:r>
          </a:p>
          <a:p>
            <a:pPr marL="0" indent="0">
              <a:buNone/>
            </a:pPr>
            <a:endParaRPr lang="en-US" sz="6000" cap="none" dirty="0"/>
          </a:p>
        </p:txBody>
      </p:sp>
    </p:spTree>
    <p:custDataLst>
      <p:tags r:id="rId1"/>
    </p:custDataLst>
    <p:extLst>
      <p:ext uri="{BB962C8B-B14F-4D97-AF65-F5344CB8AC3E}">
        <p14:creationId xmlns:p14="http://schemas.microsoft.com/office/powerpoint/2010/main" val="1864460577"/>
      </p:ext>
    </p:extLst>
  </p:cSld>
  <p:clrMapOvr>
    <a:masterClrMapping/>
  </p:clrMapOvr>
  <p:transition spd="slow" advTm="11395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759907" y="2274773"/>
            <a:ext cx="11632849" cy="3424107"/>
          </a:xfrm>
        </p:spPr>
        <p:txBody>
          <a:bodyPr>
            <a:normAutofit/>
          </a:bodyPr>
          <a:lstStyle/>
          <a:p>
            <a:pPr marL="0" indent="0">
              <a:buNone/>
            </a:pPr>
            <a:r>
              <a:rPr lang="en-US" sz="6000" cap="none" dirty="0"/>
              <a:t>“The world is a prison in which solitary confinement is preferable.”</a:t>
            </a:r>
          </a:p>
          <a:p>
            <a:pPr marL="0" indent="0">
              <a:buNone/>
            </a:pPr>
            <a:r>
              <a:rPr lang="en-US" sz="1800" cap="none" dirty="0"/>
              <a:t>Karl Kraus</a:t>
            </a:r>
          </a:p>
          <a:p>
            <a:pPr marL="0" indent="0">
              <a:buNone/>
            </a:pPr>
            <a:endParaRPr lang="en-GB" sz="2600" cap="none" dirty="0"/>
          </a:p>
          <a:p>
            <a:pPr marL="0" indent="0">
              <a:buNone/>
            </a:pPr>
            <a:endParaRPr lang="en-GB" sz="2600" cap="none" dirty="0"/>
          </a:p>
        </p:txBody>
      </p:sp>
    </p:spTree>
    <p:custDataLst>
      <p:tags r:id="rId1"/>
    </p:custDataLst>
    <p:extLst>
      <p:ext uri="{BB962C8B-B14F-4D97-AF65-F5344CB8AC3E}">
        <p14:creationId xmlns:p14="http://schemas.microsoft.com/office/powerpoint/2010/main" val="1550002369"/>
      </p:ext>
    </p:extLst>
  </p:cSld>
  <p:clrMapOvr>
    <a:masterClrMapping/>
  </p:clrMapOvr>
  <p:transition spd="slow" advTm="2903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913774" y="385458"/>
            <a:ext cx="10364451" cy="1596177"/>
          </a:xfrm>
        </p:spPr>
        <p:txBody>
          <a:bodyPr/>
          <a:lstStyle/>
          <a:p>
            <a:r>
              <a:rPr lang="en-GB" dirty="0"/>
              <a:t>What do we mean by deterrence?</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a:bodyPr>
          <a:lstStyle/>
          <a:p>
            <a:pPr marL="0" indent="0">
              <a:buNone/>
            </a:pPr>
            <a:endParaRPr lang="en-US" sz="6000" cap="none" dirty="0"/>
          </a:p>
        </p:txBody>
      </p:sp>
    </p:spTree>
    <p:extLst>
      <p:ext uri="{BB962C8B-B14F-4D97-AF65-F5344CB8AC3E}">
        <p14:creationId xmlns:p14="http://schemas.microsoft.com/office/powerpoint/2010/main" val="2200623629"/>
      </p:ext>
    </p:extLst>
  </p:cSld>
  <p:clrMapOvr>
    <a:masterClrMapping/>
  </p:clrMapOvr>
  <p:transition spd="slow" advTm="7737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698" y="17172"/>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lstStyle/>
          <a:p>
            <a:endParaRPr lang="en-GB"/>
          </a:p>
        </p:txBody>
      </p:sp>
      <p:pic>
        <p:nvPicPr>
          <p:cNvPr id="5" name="Picture 4">
            <a:extLst>
              <a:ext uri="{FF2B5EF4-FFF2-40B4-BE49-F238E27FC236}">
                <a16:creationId xmlns:a16="http://schemas.microsoft.com/office/drawing/2014/main" id="{64C21E93-751E-4966-BCF2-89BEF9A28107}"/>
              </a:ext>
            </a:extLst>
          </p:cNvPr>
          <p:cNvPicPr>
            <a:picLocks noChangeAspect="1"/>
          </p:cNvPicPr>
          <p:nvPr/>
        </p:nvPicPr>
        <p:blipFill rotWithShape="1">
          <a:blip r:embed="rId4"/>
          <a:srcRect r="301" b="9018"/>
          <a:stretch/>
        </p:blipFill>
        <p:spPr>
          <a:xfrm>
            <a:off x="0" y="0"/>
            <a:ext cx="12155301" cy="6840828"/>
          </a:xfrm>
          <a:prstGeom prst="rect">
            <a:avLst/>
          </a:prstGeom>
        </p:spPr>
      </p:pic>
    </p:spTree>
    <p:extLst>
      <p:ext uri="{BB962C8B-B14F-4D97-AF65-F5344CB8AC3E}">
        <p14:creationId xmlns:p14="http://schemas.microsoft.com/office/powerpoint/2010/main" val="2676544827"/>
      </p:ext>
    </p:extLst>
  </p:cSld>
  <p:clrMapOvr>
    <a:masterClrMapping/>
  </p:clrMapOvr>
  <p:transition spd="slow" advTm="13198">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a:bodyPr>
          <a:lstStyle/>
          <a:p>
            <a:pPr marL="0" indent="0">
              <a:buNone/>
            </a:pPr>
            <a:endParaRPr lang="en-US" sz="6000" cap="none" dirty="0"/>
          </a:p>
        </p:txBody>
      </p:sp>
      <p:pic>
        <p:nvPicPr>
          <p:cNvPr id="5" name="Picture 4">
            <a:extLst>
              <a:ext uri="{FF2B5EF4-FFF2-40B4-BE49-F238E27FC236}">
                <a16:creationId xmlns:a16="http://schemas.microsoft.com/office/drawing/2014/main" id="{99D98711-7C70-4550-A71A-D95319F1C63C}"/>
              </a:ext>
            </a:extLst>
          </p:cNvPr>
          <p:cNvPicPr>
            <a:picLocks noChangeAspect="1"/>
          </p:cNvPicPr>
          <p:nvPr/>
        </p:nvPicPr>
        <p:blipFill rotWithShape="1">
          <a:blip r:embed="rId4"/>
          <a:srcRect b="7583"/>
          <a:stretch/>
        </p:blipFill>
        <p:spPr>
          <a:xfrm>
            <a:off x="214882" y="1161195"/>
            <a:ext cx="5650903" cy="4300695"/>
          </a:xfrm>
          <a:prstGeom prst="rect">
            <a:avLst/>
          </a:prstGeom>
        </p:spPr>
      </p:pic>
      <p:pic>
        <p:nvPicPr>
          <p:cNvPr id="6" name="Picture 5">
            <a:extLst>
              <a:ext uri="{FF2B5EF4-FFF2-40B4-BE49-F238E27FC236}">
                <a16:creationId xmlns:a16="http://schemas.microsoft.com/office/drawing/2014/main" id="{FBD3105A-AF3A-400A-AEF6-F75416E1E1D9}"/>
              </a:ext>
            </a:extLst>
          </p:cNvPr>
          <p:cNvPicPr>
            <a:picLocks noChangeAspect="1"/>
          </p:cNvPicPr>
          <p:nvPr/>
        </p:nvPicPr>
        <p:blipFill>
          <a:blip r:embed="rId5"/>
          <a:stretch>
            <a:fillRect/>
          </a:stretch>
        </p:blipFill>
        <p:spPr>
          <a:xfrm>
            <a:off x="6043969" y="1161195"/>
            <a:ext cx="6057900" cy="4300695"/>
          </a:xfrm>
          <a:prstGeom prst="rect">
            <a:avLst/>
          </a:prstGeom>
        </p:spPr>
      </p:pic>
    </p:spTree>
    <p:extLst>
      <p:ext uri="{BB962C8B-B14F-4D97-AF65-F5344CB8AC3E}">
        <p14:creationId xmlns:p14="http://schemas.microsoft.com/office/powerpoint/2010/main" val="942778718"/>
      </p:ext>
    </p:extLst>
  </p:cSld>
  <p:clrMapOvr>
    <a:masterClrMapping/>
  </p:clrMapOvr>
  <p:transition spd="slow" advTm="2600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18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a:bodyPr>
          <a:lstStyle/>
          <a:p>
            <a:pPr marL="0" indent="0">
              <a:buNone/>
            </a:pPr>
            <a:endParaRPr lang="en-US" sz="6000" cap="none" dirty="0"/>
          </a:p>
        </p:txBody>
      </p:sp>
      <p:pic>
        <p:nvPicPr>
          <p:cNvPr id="5" name="Picture 4">
            <a:extLst>
              <a:ext uri="{FF2B5EF4-FFF2-40B4-BE49-F238E27FC236}">
                <a16:creationId xmlns:a16="http://schemas.microsoft.com/office/drawing/2014/main" id="{46D86A2C-EB47-4FBB-9C0A-4E56AD888BD5}"/>
              </a:ext>
            </a:extLst>
          </p:cNvPr>
          <p:cNvPicPr>
            <a:picLocks noChangeAspect="1"/>
          </p:cNvPicPr>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2650837349"/>
      </p:ext>
    </p:extLst>
  </p:cSld>
  <p:clrMapOvr>
    <a:masterClrMapping/>
  </p:clrMapOvr>
  <p:transition spd="slow" advTm="20542">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a:xfrm>
            <a:off x="911903" y="236052"/>
            <a:ext cx="4916062" cy="1596177"/>
          </a:xfrm>
        </p:spPr>
        <p:txBody>
          <a:bodyPr/>
          <a:lstStyle/>
          <a:p>
            <a:r>
              <a:rPr lang="en-GB" dirty="0"/>
              <a:t>National academy of sciences</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a:xfrm>
            <a:off x="913774" y="2367092"/>
            <a:ext cx="5650158" cy="3424107"/>
          </a:xfrm>
        </p:spPr>
        <p:txBody>
          <a:bodyPr>
            <a:normAutofit/>
          </a:bodyPr>
          <a:lstStyle/>
          <a:p>
            <a:pPr marL="0" indent="0">
              <a:buNone/>
            </a:pPr>
            <a:r>
              <a:rPr lang="en-US" sz="3600" cap="none" dirty="0"/>
              <a:t>No legitimate studies showing that the death penalty has any effect on homicide rates</a:t>
            </a:r>
          </a:p>
        </p:txBody>
      </p:sp>
      <p:pic>
        <p:nvPicPr>
          <p:cNvPr id="6" name="Picture 5">
            <a:extLst>
              <a:ext uri="{FF2B5EF4-FFF2-40B4-BE49-F238E27FC236}">
                <a16:creationId xmlns:a16="http://schemas.microsoft.com/office/drawing/2014/main" id="{B088D379-7FEF-4FDA-B0CC-D549BD7862F8}"/>
              </a:ext>
            </a:extLst>
          </p:cNvPr>
          <p:cNvPicPr>
            <a:picLocks noChangeAspect="1"/>
          </p:cNvPicPr>
          <p:nvPr/>
        </p:nvPicPr>
        <p:blipFill>
          <a:blip r:embed="rId5"/>
          <a:stretch>
            <a:fillRect/>
          </a:stretch>
        </p:blipFill>
        <p:spPr>
          <a:xfrm>
            <a:off x="6703170" y="0"/>
            <a:ext cx="5488830" cy="6858000"/>
          </a:xfrm>
          <a:prstGeom prst="rect">
            <a:avLst/>
          </a:prstGeom>
        </p:spPr>
      </p:pic>
    </p:spTree>
    <p:custDataLst>
      <p:tags r:id="rId1"/>
    </p:custDataLst>
    <p:extLst>
      <p:ext uri="{BB962C8B-B14F-4D97-AF65-F5344CB8AC3E}">
        <p14:creationId xmlns:p14="http://schemas.microsoft.com/office/powerpoint/2010/main" val="689047488"/>
      </p:ext>
    </p:extLst>
  </p:cSld>
  <p:clrMapOvr>
    <a:masterClrMapping/>
  </p:clrMapOvr>
  <p:transition spd="slow" advTm="4570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08E2E-01D2-4059-B2C5-846CF5456D72}"/>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698" y="0"/>
            <a:ext cx="12118603" cy="6858000"/>
          </a:xfrm>
          <a:prstGeom prst="rect">
            <a:avLst/>
          </a:prstGeom>
        </p:spPr>
      </p:pic>
      <p:sp>
        <p:nvSpPr>
          <p:cNvPr id="2" name="Title 1">
            <a:extLst>
              <a:ext uri="{FF2B5EF4-FFF2-40B4-BE49-F238E27FC236}">
                <a16:creationId xmlns:a16="http://schemas.microsoft.com/office/drawing/2014/main" id="{F69BF99D-5BAF-4213-8F79-8408D7E891C9}"/>
              </a:ext>
            </a:extLst>
          </p:cNvPr>
          <p:cNvSpPr>
            <a:spLocks noGrp="1"/>
          </p:cNvSpPr>
          <p:nvPr>
            <p:ph type="title"/>
          </p:nvPr>
        </p:nvSpPr>
        <p:spPr/>
        <p:txBody>
          <a:bodyPr/>
          <a:lstStyle/>
          <a:p>
            <a:r>
              <a:rPr lang="en-GB" dirty="0"/>
              <a:t>What do we mean by deterrence?</a:t>
            </a:r>
          </a:p>
        </p:txBody>
      </p:sp>
      <p:sp>
        <p:nvSpPr>
          <p:cNvPr id="3" name="Content Placeholder 2">
            <a:extLst>
              <a:ext uri="{FF2B5EF4-FFF2-40B4-BE49-F238E27FC236}">
                <a16:creationId xmlns:a16="http://schemas.microsoft.com/office/drawing/2014/main" id="{E7048D47-C49B-448F-B613-D9D320AC0203}"/>
              </a:ext>
            </a:extLst>
          </p:cNvPr>
          <p:cNvSpPr>
            <a:spLocks noGrp="1"/>
          </p:cNvSpPr>
          <p:nvPr>
            <p:ph sz="quarter" idx="13"/>
          </p:nvPr>
        </p:nvSpPr>
        <p:spPr/>
        <p:txBody>
          <a:bodyPr>
            <a:normAutofit fontScale="70000" lnSpcReduction="20000"/>
          </a:bodyPr>
          <a:lstStyle/>
          <a:p>
            <a:r>
              <a:rPr lang="en-US" sz="3200" cap="none" dirty="0"/>
              <a:t>Discouraging an action through punitive consequence which instils fear</a:t>
            </a:r>
          </a:p>
          <a:p>
            <a:pPr marL="514350" indent="-514350">
              <a:buFont typeface="+mj-lt"/>
              <a:buAutoNum type="arabicPeriod"/>
            </a:pPr>
            <a:r>
              <a:rPr lang="en-US" sz="3200" cap="none" dirty="0"/>
              <a:t>General – deterrent effect aimed not at the offender but at wider society;</a:t>
            </a:r>
          </a:p>
          <a:p>
            <a:r>
              <a:rPr lang="en-US" sz="3200" cap="none" dirty="0"/>
              <a:t>Driven by expectation that the threat of similar punishment will factor in future decision-making</a:t>
            </a:r>
          </a:p>
          <a:p>
            <a:pPr marL="514350" indent="-514350">
              <a:buAutoNum type="arabicPeriod" startAt="2"/>
            </a:pPr>
            <a:r>
              <a:rPr lang="en-US" sz="3200" cap="none" dirty="0"/>
              <a:t>Specific – deterrent effect aimed at individual who has offended;</a:t>
            </a:r>
          </a:p>
          <a:p>
            <a:r>
              <a:rPr lang="en-US" sz="3200" cap="none" dirty="0"/>
              <a:t>Driven by expectation that the experience of punishment itself will act as a salutary lesson which would give pause for thought for any future offending from the individual </a:t>
            </a:r>
          </a:p>
        </p:txBody>
      </p:sp>
    </p:spTree>
    <p:custDataLst>
      <p:tags r:id="rId1"/>
    </p:custDataLst>
    <p:extLst>
      <p:ext uri="{BB962C8B-B14F-4D97-AF65-F5344CB8AC3E}">
        <p14:creationId xmlns:p14="http://schemas.microsoft.com/office/powerpoint/2010/main" val="586823882"/>
      </p:ext>
    </p:extLst>
  </p:cSld>
  <p:clrMapOvr>
    <a:masterClrMapping/>
  </p:clrMapOvr>
  <p:transition spd="slow" advTm="9936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A163-2311-3D49-9364-2661929E7A09}"/>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516B14A0-D167-077B-4C05-2553F45E512D}"/>
              </a:ext>
            </a:extLst>
          </p:cNvPr>
          <p:cNvSpPr>
            <a:spLocks noGrp="1"/>
          </p:cNvSpPr>
          <p:nvPr>
            <p:ph sz="quarter" idx="13"/>
          </p:nvPr>
        </p:nvSpPr>
        <p:spPr/>
        <p:txBody>
          <a:bodyPr/>
          <a:lstStyle/>
          <a:p>
            <a:endParaRPr lang="en-NZ"/>
          </a:p>
        </p:txBody>
      </p:sp>
      <p:pic>
        <p:nvPicPr>
          <p:cNvPr id="4" name="Picture 3">
            <a:extLst>
              <a:ext uri="{FF2B5EF4-FFF2-40B4-BE49-F238E27FC236}">
                <a16:creationId xmlns:a16="http://schemas.microsoft.com/office/drawing/2014/main" id="{4425E0A8-8875-3567-7139-9C25DE05FCA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56211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IMING" val="|8.2|1.2"/>
</p:tagLst>
</file>

<file path=ppt/tags/tag10.xml><?xml version="1.0" encoding="utf-8"?>
<p:tagLst xmlns:a="http://schemas.openxmlformats.org/drawingml/2006/main" xmlns:r="http://schemas.openxmlformats.org/officeDocument/2006/relationships" xmlns:p="http://schemas.openxmlformats.org/presentationml/2006/main">
  <p:tag name="TIMING" val="|2.7|57.8|11|3.5|75"/>
</p:tagLst>
</file>

<file path=ppt/tags/tag11.xml><?xml version="1.0" encoding="utf-8"?>
<p:tagLst xmlns:a="http://schemas.openxmlformats.org/drawingml/2006/main" xmlns:r="http://schemas.openxmlformats.org/officeDocument/2006/relationships" xmlns:p="http://schemas.openxmlformats.org/presentationml/2006/main">
  <p:tag name="TIMING" val="|2.5|23.2|32.6|16.4|10|15.7"/>
</p:tagLst>
</file>

<file path=ppt/tags/tag12.xml><?xml version="1.0" encoding="utf-8"?>
<p:tagLst xmlns:a="http://schemas.openxmlformats.org/drawingml/2006/main" xmlns:r="http://schemas.openxmlformats.org/officeDocument/2006/relationships" xmlns:p="http://schemas.openxmlformats.org/presentationml/2006/main">
  <p:tag name="TIMING" val="|4.9|9.3|15.8|31.1|25.5"/>
</p:tagLst>
</file>

<file path=ppt/tags/tag13.xml><?xml version="1.0" encoding="utf-8"?>
<p:tagLst xmlns:a="http://schemas.openxmlformats.org/drawingml/2006/main" xmlns:r="http://schemas.openxmlformats.org/officeDocument/2006/relationships" xmlns:p="http://schemas.openxmlformats.org/presentationml/2006/main">
  <p:tag name="TIMING" val="|1.3|1.5"/>
</p:tagLst>
</file>

<file path=ppt/tags/tag14.xml><?xml version="1.0" encoding="utf-8"?>
<p:tagLst xmlns:a="http://schemas.openxmlformats.org/drawingml/2006/main" xmlns:r="http://schemas.openxmlformats.org/officeDocument/2006/relationships" xmlns:p="http://schemas.openxmlformats.org/presentationml/2006/main">
  <p:tag name="TIMING" val="|9.6|45|13.9"/>
</p:tagLst>
</file>

<file path=ppt/tags/tag15.xml><?xml version="1.0" encoding="utf-8"?>
<p:tagLst xmlns:a="http://schemas.openxmlformats.org/drawingml/2006/main" xmlns:r="http://schemas.openxmlformats.org/officeDocument/2006/relationships" xmlns:p="http://schemas.openxmlformats.org/presentationml/2006/main">
  <p:tag name="TIMING" val="|8.1|3.1|2.8|1.2|2.2|2.4|3|2.8|5.3"/>
</p:tagLst>
</file>

<file path=ppt/tags/tag16.xml><?xml version="1.0" encoding="utf-8"?>
<p:tagLst xmlns:a="http://schemas.openxmlformats.org/drawingml/2006/main" xmlns:r="http://schemas.openxmlformats.org/officeDocument/2006/relationships" xmlns:p="http://schemas.openxmlformats.org/presentationml/2006/main">
  <p:tag name="TIMING" val="|7.7|5.6|1.3|4.6|8|3.8"/>
</p:tagLst>
</file>

<file path=ppt/tags/tag17.xml><?xml version="1.0" encoding="utf-8"?>
<p:tagLst xmlns:a="http://schemas.openxmlformats.org/drawingml/2006/main" xmlns:r="http://schemas.openxmlformats.org/officeDocument/2006/relationships" xmlns:p="http://schemas.openxmlformats.org/presentationml/2006/main">
  <p:tag name="TIMING" val="|2.3|16.5|23|16.6|16.1|20.7"/>
</p:tagLst>
</file>

<file path=ppt/tags/tag18.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5.4|34.7|23.6|8.7"/>
</p:tagLst>
</file>

<file path=ppt/tags/tag3.xml><?xml version="1.0" encoding="utf-8"?>
<p:tagLst xmlns:a="http://schemas.openxmlformats.org/drawingml/2006/main" xmlns:r="http://schemas.openxmlformats.org/officeDocument/2006/relationships" xmlns:p="http://schemas.openxmlformats.org/presentationml/2006/main">
  <p:tag name="TIMING" val="|12.6|14.6|15.5"/>
</p:tagLst>
</file>

<file path=ppt/tags/tag4.xml><?xml version="1.0" encoding="utf-8"?>
<p:tagLst xmlns:a="http://schemas.openxmlformats.org/drawingml/2006/main" xmlns:r="http://schemas.openxmlformats.org/officeDocument/2006/relationships" xmlns:p="http://schemas.openxmlformats.org/presentationml/2006/main">
  <p:tag name="TIMING" val="|5.2|1.3|0.8|0.4|0.4"/>
</p:tagLst>
</file>

<file path=ppt/tags/tag5.xml><?xml version="1.0" encoding="utf-8"?>
<p:tagLst xmlns:a="http://schemas.openxmlformats.org/drawingml/2006/main" xmlns:r="http://schemas.openxmlformats.org/officeDocument/2006/relationships" xmlns:p="http://schemas.openxmlformats.org/presentationml/2006/main">
  <p:tag name="TIMING" val="|23.5|7.2|25.9"/>
</p:tagLst>
</file>

<file path=ppt/tags/tag6.xml><?xml version="1.0" encoding="utf-8"?>
<p:tagLst xmlns:a="http://schemas.openxmlformats.org/drawingml/2006/main" xmlns:r="http://schemas.openxmlformats.org/officeDocument/2006/relationships" xmlns:p="http://schemas.openxmlformats.org/presentationml/2006/main">
  <p:tag name="TIMING" val="|6.6|7.9|11.6|8.1"/>
</p:tagLst>
</file>

<file path=ppt/tags/tag7.xml><?xml version="1.0" encoding="utf-8"?>
<p:tagLst xmlns:a="http://schemas.openxmlformats.org/drawingml/2006/main" xmlns:r="http://schemas.openxmlformats.org/officeDocument/2006/relationships" xmlns:p="http://schemas.openxmlformats.org/presentationml/2006/main">
  <p:tag name="TIMING" val="|1.4|13.6"/>
</p:tagLst>
</file>

<file path=ppt/tags/tag8.xml><?xml version="1.0" encoding="utf-8"?>
<p:tagLst xmlns:a="http://schemas.openxmlformats.org/drawingml/2006/main" xmlns:r="http://schemas.openxmlformats.org/officeDocument/2006/relationships" xmlns:p="http://schemas.openxmlformats.org/presentationml/2006/main">
  <p:tag name="TIMING" val="|12.1|7.2|13.8|8.6"/>
</p:tagLst>
</file>

<file path=ppt/tags/tag9.xml><?xml version="1.0" encoding="utf-8"?>
<p:tagLst xmlns:a="http://schemas.openxmlformats.org/drawingml/2006/main" xmlns:r="http://schemas.openxmlformats.org/officeDocument/2006/relationships" xmlns:p="http://schemas.openxmlformats.org/presentationml/2006/main">
  <p:tag name="TIMING" val="|21.8|12.5|26.2|17.3|8.3"/>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B84638B572D1468A53F89599AE4F5A" ma:contentTypeVersion="17" ma:contentTypeDescription="Create a new document." ma:contentTypeScope="" ma:versionID="768dc19c290cdc5856e1fe77b6cbda4b">
  <xsd:schema xmlns:xsd="http://www.w3.org/2001/XMLSchema" xmlns:xs="http://www.w3.org/2001/XMLSchema" xmlns:p="http://schemas.microsoft.com/office/2006/metadata/properties" xmlns:ns2="f9418fdb-10cd-47b2-93bb-348b957f1640" xmlns:ns3="1d6a90a6-4f54-4d1f-aafe-85d10adc6365" xmlns:ns4="24036b2f-1ee6-4a72-90b5-e60ea21a0144" targetNamespace="http://schemas.microsoft.com/office/2006/metadata/properties" ma:root="true" ma:fieldsID="da3be3ac94b77e6a26c464e848ca7748" ns2:_="" ns3:_="" ns4:_="">
    <xsd:import namespace="f9418fdb-10cd-47b2-93bb-348b957f1640"/>
    <xsd:import namespace="1d6a90a6-4f54-4d1f-aafe-85d10adc6365"/>
    <xsd:import namespace="24036b2f-1ee6-4a72-90b5-e60ea21a01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18fdb-10cd-47b2-93bb-348b957f1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30c194-a10f-45cf-b8ac-c2c77eb901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6a90a6-4f54-4d1f-aafe-85d10adc63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036b2f-1ee6-4a72-90b5-e60ea21a014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abbfb8-c7cc-40bd-8bc4-116c6c78f852}" ma:internalName="TaxCatchAll" ma:showField="CatchAllData" ma:web="1d6a90a6-4f54-4d1f-aafe-85d10adc63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672907-A718-4209-A66C-6428AE392442}"/>
</file>

<file path=customXml/itemProps2.xml><?xml version="1.0" encoding="utf-8"?>
<ds:datastoreItem xmlns:ds="http://schemas.openxmlformats.org/officeDocument/2006/customXml" ds:itemID="{B146B9B4-2E27-42D8-B9FB-ACD4582EC268}"/>
</file>

<file path=docProps/app.xml><?xml version="1.0" encoding="utf-8"?>
<Properties xmlns="http://schemas.openxmlformats.org/officeDocument/2006/extended-properties" xmlns:vt="http://schemas.openxmlformats.org/officeDocument/2006/docPropsVTypes">
  <Template>{A7E58F7F-1DE2-447C-9C3B-B3165DB124EA}tf04033925</Template>
  <TotalTime>67295</TotalTime>
  <Words>1892</Words>
  <Application>Microsoft Office PowerPoint</Application>
  <PresentationFormat>Widescreen</PresentationFormat>
  <Paragraphs>101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Tw Cen MT</vt:lpstr>
      <vt:lpstr>Droplet</vt:lpstr>
      <vt:lpstr>Young People and Punitive Deterrence – does it work? </vt:lpstr>
      <vt:lpstr>PowerPoint Presentation</vt:lpstr>
      <vt:lpstr>What do we mean by deterrence?</vt:lpstr>
      <vt:lpstr>PowerPoint Presentation</vt:lpstr>
      <vt:lpstr>PowerPoint Presentation</vt:lpstr>
      <vt:lpstr>PowerPoint Presentation</vt:lpstr>
      <vt:lpstr>National academy of sciences</vt:lpstr>
      <vt:lpstr>What do we mean by deterrence?</vt:lpstr>
      <vt:lpstr>PowerPoint Presentation</vt:lpstr>
      <vt:lpstr>Why is general deterrence a problem for the un?</vt:lpstr>
      <vt:lpstr>PowerPoint Presentation</vt:lpstr>
      <vt:lpstr>Why is general deterrence a problem for the un?</vt:lpstr>
      <vt:lpstr>Why is specific deterrence a problem for the un?</vt:lpstr>
      <vt:lpstr>“Beijing Rules”</vt:lpstr>
      <vt:lpstr>UN General assembly</vt:lpstr>
      <vt:lpstr>Under what conditions can deterrence work?</vt:lpstr>
      <vt:lpstr>Adult research – harsher sentencing</vt:lpstr>
      <vt:lpstr>Why might deterrence be ineffective with adults?</vt:lpstr>
      <vt:lpstr>Juvenile research</vt:lpstr>
      <vt:lpstr>Why might deterrence be even less effective with children?</vt:lpstr>
      <vt:lpstr>labelling</vt:lpstr>
      <vt:lpstr>What are the judges saying?</vt:lpstr>
      <vt:lpstr>What can we do about society’s “abiding faith in punishment”?</vt:lpstr>
      <vt:lpstr>…and children in the youth justice system?</vt:lpstr>
      <vt:lpstr>What else works?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age of criminal responsibility: reflections on international heterogeneity of age and stratification by offence type</dc:title>
  <dc:creator>Enys Delmage</dc:creator>
  <cp:lastModifiedBy>Enys Delmage</cp:lastModifiedBy>
  <cp:revision>55</cp:revision>
  <dcterms:created xsi:type="dcterms:W3CDTF">2020-02-29T02:56:51Z</dcterms:created>
  <dcterms:modified xsi:type="dcterms:W3CDTF">2022-08-19T12:59:38Z</dcterms:modified>
</cp:coreProperties>
</file>