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7" r:id="rId4"/>
    <p:sldMasterId id="2147483669" r:id="rId5"/>
  </p:sldMasterIdLst>
  <p:notesMasterIdLst>
    <p:notesMasterId r:id="rId15"/>
  </p:notesMasterIdLst>
  <p:sldIdLst>
    <p:sldId id="256" r:id="rId6"/>
    <p:sldId id="257" r:id="rId7"/>
    <p:sldId id="260" r:id="rId8"/>
    <p:sldId id="261" r:id="rId9"/>
    <p:sldId id="266" r:id="rId10"/>
    <p:sldId id="270" r:id="rId11"/>
    <p:sldId id="268" r:id="rId12"/>
    <p:sldId id="271" r:id="rId13"/>
    <p:sldId id="264" r:id="rId14"/>
  </p:sldIdLst>
  <p:sldSz cx="12192000" cy="6858000"/>
  <p:notesSz cx="6670675" cy="99298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00B2B8"/>
    <a:srgbClr val="00A2AC"/>
    <a:srgbClr val="0F81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62958" autoAdjust="0"/>
  </p:normalViewPr>
  <p:slideViewPr>
    <p:cSldViewPr snapToGrid="0" snapToObjects="1">
      <p:cViewPr varScale="1">
        <p:scale>
          <a:sx n="60" d="100"/>
          <a:sy n="60" d="100"/>
        </p:scale>
        <p:origin x="-2508" y="-90"/>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notesViewPr>
    <p:cSldViewPr snapToGrid="0" snapToObjects="1">
      <p:cViewPr>
        <p:scale>
          <a:sx n="110" d="100"/>
          <a:sy n="110" d="100"/>
        </p:scale>
        <p:origin x="-3330" y="1356"/>
      </p:cViewPr>
      <p:guideLst>
        <p:guide orient="horz" pos="3128"/>
        <p:guide pos="210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90626" cy="49821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778505" y="0"/>
            <a:ext cx="2890626" cy="498215"/>
          </a:xfrm>
          <a:prstGeom prst="rect">
            <a:avLst/>
          </a:prstGeom>
        </p:spPr>
        <p:txBody>
          <a:bodyPr vert="horz" lIns="91440" tIns="45720" rIns="91440" bIns="45720" rtlCol="0"/>
          <a:lstStyle>
            <a:lvl1pPr algn="r">
              <a:defRPr sz="1200"/>
            </a:lvl1pPr>
          </a:lstStyle>
          <a:p>
            <a:fld id="{0E87D10C-4194-9B47-9AC4-16D4870BB9B5}" type="datetimeFigureOut">
              <a:rPr lang="en-US" smtClean="0"/>
              <a:t>3/16/2023</a:t>
            </a:fld>
            <a:endParaRPr lang="en-US" dirty="0"/>
          </a:p>
        </p:txBody>
      </p:sp>
      <p:sp>
        <p:nvSpPr>
          <p:cNvPr id="4" name="Slide Image Placeholder 3"/>
          <p:cNvSpPr>
            <a:spLocks noGrp="1" noRot="1" noChangeAspect="1"/>
          </p:cNvSpPr>
          <p:nvPr>
            <p:ph type="sldImg" idx="2"/>
          </p:nvPr>
        </p:nvSpPr>
        <p:spPr>
          <a:xfrm>
            <a:off x="357188" y="1241425"/>
            <a:ext cx="5956300" cy="335121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67068" y="4778722"/>
            <a:ext cx="5336540" cy="3909864"/>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9431600"/>
            <a:ext cx="2890626" cy="498214"/>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778505" y="9431600"/>
            <a:ext cx="2890626" cy="498214"/>
          </a:xfrm>
          <a:prstGeom prst="rect">
            <a:avLst/>
          </a:prstGeom>
        </p:spPr>
        <p:txBody>
          <a:bodyPr vert="horz" lIns="91440" tIns="45720" rIns="91440" bIns="45720" rtlCol="0" anchor="b"/>
          <a:lstStyle>
            <a:lvl1pPr algn="r">
              <a:defRPr sz="1200"/>
            </a:lvl1pPr>
          </a:lstStyle>
          <a:p>
            <a:fld id="{F1FE8F9B-E7AF-A742-BEFE-CED1584FFF97}" type="slidenum">
              <a:rPr lang="en-US" smtClean="0"/>
              <a:t>‹#›</a:t>
            </a:fld>
            <a:endParaRPr lang="en-US" dirty="0"/>
          </a:p>
        </p:txBody>
      </p:sp>
    </p:spTree>
    <p:extLst>
      <p:ext uri="{BB962C8B-B14F-4D97-AF65-F5344CB8AC3E}">
        <p14:creationId xmlns:p14="http://schemas.microsoft.com/office/powerpoint/2010/main" val="38281777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F1FE8F9B-E7AF-A742-BEFE-CED1584FFF97}" type="slidenum">
              <a:rPr lang="en-US" smtClean="0"/>
              <a:t>1</a:t>
            </a:fld>
            <a:endParaRPr lang="en-US" dirty="0"/>
          </a:p>
        </p:txBody>
      </p:sp>
    </p:spTree>
    <p:extLst>
      <p:ext uri="{BB962C8B-B14F-4D97-AF65-F5344CB8AC3E}">
        <p14:creationId xmlns:p14="http://schemas.microsoft.com/office/powerpoint/2010/main" val="28801509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CQI important to ensure best practice healthcare, respond to and meet external internal demands ensure patient safety, learn  from and prevent adverse </a:t>
            </a:r>
            <a:r>
              <a:rPr lang="en-US" dirty="0" smtClean="0"/>
              <a:t>events</a:t>
            </a:r>
            <a:r>
              <a:rPr lang="en-US" dirty="0"/>
              <a:t> </a:t>
            </a:r>
            <a:r>
              <a:rPr lang="en-US" dirty="0" smtClean="0"/>
              <a:t>– but CQI remains elusive to healthcare and this maybe particular relevant with the transformations in healthcare with Te Whatu Ora and Te Aka Whai ora.</a:t>
            </a:r>
            <a:endParaRPr lang="en-US" dirty="0"/>
          </a:p>
          <a:p>
            <a:r>
              <a:rPr lang="en-US" dirty="0"/>
              <a:t>HQSC 5 national QI projects </a:t>
            </a:r>
          </a:p>
          <a:p>
            <a:endParaRPr lang="en-US" dirty="0" smtClean="0"/>
          </a:p>
          <a:p>
            <a:r>
              <a:rPr lang="en-US" dirty="0" smtClean="0"/>
              <a:t>HQSC </a:t>
            </a:r>
            <a:r>
              <a:rPr lang="en-US" dirty="0" smtClean="0"/>
              <a:t>QIF – MFI – need to engage front-line staff </a:t>
            </a:r>
          </a:p>
          <a:p>
            <a:r>
              <a:rPr lang="en-US" dirty="0" smtClean="0"/>
              <a:t>Ideas, got the knowledge work as done, need to engage </a:t>
            </a:r>
            <a:r>
              <a:rPr lang="en-US" dirty="0" smtClean="0"/>
              <a:t>and </a:t>
            </a:r>
            <a:r>
              <a:rPr lang="en-US" dirty="0" smtClean="0"/>
              <a:t>include those who will be making changes.  We know that </a:t>
            </a:r>
            <a:r>
              <a:rPr lang="en-US" dirty="0" smtClean="0"/>
              <a:t>right?</a:t>
            </a:r>
            <a:r>
              <a:rPr lang="en-US" baseline="0" dirty="0" smtClean="0"/>
              <a:t> </a:t>
            </a:r>
            <a:r>
              <a:rPr lang="en-US" dirty="0" smtClean="0"/>
              <a:t> </a:t>
            </a:r>
            <a:r>
              <a:rPr lang="en-US" dirty="0" smtClean="0"/>
              <a:t>engage and include those who are doing the work and will be responsible for delivering change</a:t>
            </a:r>
          </a:p>
          <a:p>
            <a:endParaRPr lang="en-US" dirty="0" smtClean="0"/>
          </a:p>
          <a:p>
            <a:r>
              <a:rPr lang="en-US" dirty="0" smtClean="0"/>
              <a:t> literature clear – and no matter what QI model you look at – staff engagement crucial and an engaged workforce improves patient safety and pat experience </a:t>
            </a:r>
          </a:p>
          <a:p>
            <a:endParaRPr lang="en-US" dirty="0"/>
          </a:p>
          <a:p>
            <a:endParaRPr lang="en-US" dirty="0"/>
          </a:p>
        </p:txBody>
      </p:sp>
      <p:sp>
        <p:nvSpPr>
          <p:cNvPr id="4" name="Slide Number Placeholder 3"/>
          <p:cNvSpPr>
            <a:spLocks noGrp="1"/>
          </p:cNvSpPr>
          <p:nvPr>
            <p:ph type="sldNum" sz="quarter" idx="10"/>
          </p:nvPr>
        </p:nvSpPr>
        <p:spPr/>
        <p:txBody>
          <a:bodyPr/>
          <a:lstStyle/>
          <a:p>
            <a:fld id="{F1FE8F9B-E7AF-A742-BEFE-CED1584FFF97}" type="slidenum">
              <a:rPr lang="en-US" smtClean="0"/>
              <a:t>2</a:t>
            </a:fld>
            <a:endParaRPr lang="en-US" dirty="0"/>
          </a:p>
        </p:txBody>
      </p:sp>
    </p:spTree>
    <p:extLst>
      <p:ext uri="{BB962C8B-B14F-4D97-AF65-F5344CB8AC3E}">
        <p14:creationId xmlns:p14="http://schemas.microsoft.com/office/powerpoint/2010/main" val="25440016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b="1" dirty="0" smtClean="0"/>
              <a:t>Oh dear </a:t>
            </a:r>
            <a:r>
              <a:rPr lang="en-AU" dirty="0"/>
              <a:t>Staff engagement in the work setting is understood to occur when there is a balance between job resources and job demands. </a:t>
            </a:r>
            <a:r>
              <a:rPr lang="en-AU" dirty="0" smtClean="0"/>
              <a:t> - </a:t>
            </a:r>
          </a:p>
          <a:p>
            <a:r>
              <a:rPr lang="en-AU" dirty="0" smtClean="0"/>
              <a:t>staff </a:t>
            </a:r>
            <a:r>
              <a:rPr lang="en-AU" dirty="0"/>
              <a:t>engagement in QI is not sustainable when job demands - primarily excessive work pressures - outweigh job resources.  Therefore, what do staff need to engage in QI when work pressures are high, and how can barriers be overcome? This question is the focus of a more thorough literature review and thematic analysis</a:t>
            </a:r>
            <a:r>
              <a:rPr lang="en-AU" dirty="0" smtClean="0"/>
              <a:t>.</a:t>
            </a:r>
          </a:p>
          <a:p>
            <a:endParaRPr lang="en-AU" dirty="0"/>
          </a:p>
          <a:p>
            <a:r>
              <a:rPr lang="en-AU" dirty="0" smtClean="0"/>
              <a:t>Healthcare constant barriers to staff engagement and QI – forced into reactive response</a:t>
            </a:r>
          </a:p>
          <a:p>
            <a:endParaRPr lang="en-AU" dirty="0"/>
          </a:p>
          <a:p>
            <a:r>
              <a:rPr lang="en-AU" dirty="0"/>
              <a:t>The integrative review methodology uses thematic analysis to analyse the reviewed literature, to identify relevant themes in relation to the research </a:t>
            </a:r>
            <a:r>
              <a:rPr lang="en-AU" dirty="0" smtClean="0"/>
              <a:t>question 9 documents/articles (UK, US, Canada, Tanzania) </a:t>
            </a:r>
            <a:endParaRPr lang="en-NZ" dirty="0"/>
          </a:p>
        </p:txBody>
      </p:sp>
      <p:sp>
        <p:nvSpPr>
          <p:cNvPr id="4" name="Slide Number Placeholder 3"/>
          <p:cNvSpPr>
            <a:spLocks noGrp="1"/>
          </p:cNvSpPr>
          <p:nvPr>
            <p:ph type="sldNum" sz="quarter" idx="10"/>
          </p:nvPr>
        </p:nvSpPr>
        <p:spPr/>
        <p:txBody>
          <a:bodyPr/>
          <a:lstStyle/>
          <a:p>
            <a:fld id="{F1FE8F9B-E7AF-A742-BEFE-CED1584FFF97}" type="slidenum">
              <a:rPr lang="en-US" smtClean="0"/>
              <a:t>3</a:t>
            </a:fld>
            <a:endParaRPr lang="en-US" dirty="0"/>
          </a:p>
        </p:txBody>
      </p:sp>
    </p:spTree>
    <p:extLst>
      <p:ext uri="{BB962C8B-B14F-4D97-AF65-F5344CB8AC3E}">
        <p14:creationId xmlns:p14="http://schemas.microsoft.com/office/powerpoint/2010/main" val="26227303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 (Dixon-Woods et al., 2012). </a:t>
            </a:r>
            <a:endParaRPr lang="en-AU" dirty="0" smtClean="0"/>
          </a:p>
          <a:p>
            <a:endParaRPr lang="en-AU" dirty="0" smtClean="0"/>
          </a:p>
          <a:p>
            <a:r>
              <a:rPr lang="en-AU" dirty="0" smtClean="0"/>
              <a:t>Staff engagement is a key priority and is imbedded in Multi level multi system </a:t>
            </a:r>
            <a:endParaRPr lang="en-NZ" dirty="0"/>
          </a:p>
        </p:txBody>
      </p:sp>
      <p:sp>
        <p:nvSpPr>
          <p:cNvPr id="4" name="Slide Number Placeholder 3"/>
          <p:cNvSpPr>
            <a:spLocks noGrp="1"/>
          </p:cNvSpPr>
          <p:nvPr>
            <p:ph type="sldNum" sz="quarter" idx="10"/>
          </p:nvPr>
        </p:nvSpPr>
        <p:spPr/>
        <p:txBody>
          <a:bodyPr/>
          <a:lstStyle/>
          <a:p>
            <a:fld id="{F1FE8F9B-E7AF-A742-BEFE-CED1584FFF97}" type="slidenum">
              <a:rPr lang="en-US" smtClean="0"/>
              <a:t>4</a:t>
            </a:fld>
            <a:endParaRPr lang="en-US" dirty="0"/>
          </a:p>
        </p:txBody>
      </p:sp>
    </p:spTree>
    <p:extLst>
      <p:ext uri="{BB962C8B-B14F-4D97-AF65-F5344CB8AC3E}">
        <p14:creationId xmlns:p14="http://schemas.microsoft.com/office/powerpoint/2010/main" val="3417911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So when constant</a:t>
            </a:r>
            <a:r>
              <a:rPr lang="en-US" baseline="0" dirty="0" smtClean="0"/>
              <a:t> barriers in the work place and the ideal QI not being developed – what is essential.</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Strategic Priority : staff engagement in CQI.  Sustained commitment – needs to be prioritised and commitment to long term – staff need to understand what the objects</a:t>
            </a:r>
            <a:r>
              <a:rPr lang="en-US" baseline="0" dirty="0" smtClean="0"/>
              <a:t> aims are in order connect to</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Adequate resource: Leadership trainings, QI skills and resource and time  - need some dedicated resource to training leaders, QI skills and knowledge and essentially for front line</a:t>
            </a:r>
            <a:r>
              <a:rPr lang="en-US" baseline="0" dirty="0" smtClean="0"/>
              <a:t> staff TIME (biggest barriers </a:t>
            </a:r>
            <a:endParaRPr lang="en-NZ"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r>
              <a:rPr lang="en-US" dirty="0" smtClean="0"/>
              <a:t>Leadership approach: participative and collective – Rangatira  crucial </a:t>
            </a:r>
            <a:r>
              <a:rPr lang="en-US" baseline="0" dirty="0" smtClean="0"/>
              <a:t>Power sharing, shared decision making, empowerment strongest predictor of engagement in QI (highly skilled </a:t>
            </a:r>
            <a:r>
              <a:rPr lang="en-US" baseline="0" dirty="0" smtClean="0"/>
              <a:t>autonomous </a:t>
            </a:r>
            <a:r>
              <a:rPr lang="en-US" baseline="0" dirty="0" smtClean="0"/>
              <a:t>workforce.  Building success thought overs. </a:t>
            </a:r>
          </a:p>
          <a:p>
            <a:r>
              <a:rPr lang="en-NZ" dirty="0" smtClean="0"/>
              <a:t>When staff perceive they are communicated with, valued, supported and involved in decision making, they will engage in QI  Appropriate to healthcare – non</a:t>
            </a:r>
            <a:r>
              <a:rPr lang="en-NZ" baseline="0" dirty="0" smtClean="0"/>
              <a:t> control and command – which public inquiries in UK have found lead to staff anxiety, impotence and unsafe care </a:t>
            </a:r>
            <a:r>
              <a:rPr lang="en-NZ" baseline="0" dirty="0" smtClean="0"/>
              <a:t>environments.</a:t>
            </a:r>
            <a:endParaRPr lang="en-NZ"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NZ" dirty="0" smtClean="0"/>
          </a:p>
          <a:p>
            <a:endParaRPr lang="en-US" dirty="0" smtClean="0"/>
          </a:p>
          <a:p>
            <a:r>
              <a:rPr lang="en-US" dirty="0" smtClean="0"/>
              <a:t>Te Ao Maori Collective strengths: </a:t>
            </a:r>
            <a:r>
              <a:rPr lang="en-US" dirty="0" smtClean="0"/>
              <a:t>Rangatira </a:t>
            </a:r>
            <a:r>
              <a:rPr lang="en-US" dirty="0" smtClean="0"/>
              <a:t>(inspirational)</a:t>
            </a:r>
            <a:r>
              <a:rPr lang="en-US" baseline="0" dirty="0" smtClean="0"/>
              <a:t>, </a:t>
            </a:r>
            <a:r>
              <a:rPr lang="en-US" dirty="0" smtClean="0"/>
              <a:t>vision, group involvement, enabling of others,</a:t>
            </a:r>
            <a:r>
              <a:rPr lang="en-US" baseline="0" dirty="0" smtClean="0"/>
              <a:t> </a:t>
            </a:r>
          </a:p>
          <a:p>
            <a:endParaRPr lang="en-US" dirty="0" smtClean="0"/>
          </a:p>
          <a:p>
            <a:r>
              <a:rPr lang="en-US" dirty="0" smtClean="0"/>
              <a:t>Leadership </a:t>
            </a:r>
          </a:p>
          <a:p>
            <a:r>
              <a:rPr lang="en-NZ" sz="1200" dirty="0" smtClean="0"/>
              <a:t>Participative leadership styles create structural and relational changes in the workplace and empower frontline staff to engage in QI.  Leaders can empower frontline staff through QI skills, knowledge and decision-making power; empowerment is pivotal to engage staff in QI.  </a:t>
            </a:r>
            <a:endParaRPr lang="en-NZ" dirty="0"/>
          </a:p>
        </p:txBody>
      </p:sp>
      <p:sp>
        <p:nvSpPr>
          <p:cNvPr id="4" name="Slide Number Placeholder 3"/>
          <p:cNvSpPr>
            <a:spLocks noGrp="1"/>
          </p:cNvSpPr>
          <p:nvPr>
            <p:ph type="sldNum" sz="quarter" idx="10"/>
          </p:nvPr>
        </p:nvSpPr>
        <p:spPr/>
        <p:txBody>
          <a:bodyPr/>
          <a:lstStyle/>
          <a:p>
            <a:fld id="{F1FE8F9B-E7AF-A742-BEFE-CED1584FFF97}" type="slidenum">
              <a:rPr lang="en-US" smtClean="0"/>
              <a:t>5</a:t>
            </a:fld>
            <a:endParaRPr lang="en-US" dirty="0"/>
          </a:p>
        </p:txBody>
      </p:sp>
    </p:spTree>
    <p:extLst>
      <p:ext uri="{BB962C8B-B14F-4D97-AF65-F5344CB8AC3E}">
        <p14:creationId xmlns:p14="http://schemas.microsoft.com/office/powerpoint/2010/main" val="6442562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CQI to be more centralised</a:t>
            </a:r>
          </a:p>
          <a:p>
            <a:endParaRPr lang="en-NZ" dirty="0"/>
          </a:p>
        </p:txBody>
      </p:sp>
      <p:sp>
        <p:nvSpPr>
          <p:cNvPr id="4" name="Slide Number Placeholder 3"/>
          <p:cNvSpPr>
            <a:spLocks noGrp="1"/>
          </p:cNvSpPr>
          <p:nvPr>
            <p:ph type="sldNum" sz="quarter" idx="10"/>
          </p:nvPr>
        </p:nvSpPr>
        <p:spPr/>
        <p:txBody>
          <a:bodyPr/>
          <a:lstStyle/>
          <a:p>
            <a:fld id="{F1FE8F9B-E7AF-A742-BEFE-CED1584FFF97}" type="slidenum">
              <a:rPr lang="en-US" smtClean="0"/>
              <a:t>6</a:t>
            </a:fld>
            <a:endParaRPr lang="en-US" dirty="0"/>
          </a:p>
        </p:txBody>
      </p:sp>
    </p:spTree>
    <p:extLst>
      <p:ext uri="{BB962C8B-B14F-4D97-AF65-F5344CB8AC3E}">
        <p14:creationId xmlns:p14="http://schemas.microsoft.com/office/powerpoint/2010/main" val="19217901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Connect to</a:t>
            </a:r>
            <a:r>
              <a:rPr lang="en-US" baseline="0" dirty="0" smtClean="0"/>
              <a:t> the values/energy of the person / group – letting the group go to the energy – energy for change </a:t>
            </a:r>
          </a:p>
          <a:p>
            <a:r>
              <a:rPr lang="en-US" baseline="0" dirty="0" smtClean="0"/>
              <a:t>How to provide tino rangatiratanga? – for Māori by Māori – divisional connection – Māori leadership and whanaungatanga </a:t>
            </a:r>
          </a:p>
          <a:p>
            <a:endParaRPr lang="en-US" dirty="0" smtClean="0"/>
          </a:p>
          <a:p>
            <a:r>
              <a:rPr lang="en-US" sz="1200" dirty="0" smtClean="0"/>
              <a:t>Connection</a:t>
            </a:r>
          </a:p>
          <a:p>
            <a:r>
              <a:rPr lang="en-US" sz="1200" dirty="0" smtClean="0"/>
              <a:t>Clear aim – what's the end point </a:t>
            </a:r>
          </a:p>
          <a:p>
            <a:r>
              <a:rPr lang="en-US" sz="1200" dirty="0" smtClean="0"/>
              <a:t>Bottom up what works how? </a:t>
            </a:r>
          </a:p>
          <a:p>
            <a:r>
              <a:rPr lang="en-US" sz="1200" dirty="0" smtClean="0"/>
              <a:t>Flexibility</a:t>
            </a:r>
          </a:p>
          <a:p>
            <a:r>
              <a:rPr lang="en-US" sz="1200" dirty="0" smtClean="0"/>
              <a:t>Translator tools and processes</a:t>
            </a:r>
          </a:p>
          <a:p>
            <a:r>
              <a:rPr lang="en-US" sz="1200" dirty="0" smtClean="0"/>
              <a:t>Whaiora and whānau co-design</a:t>
            </a:r>
          </a:p>
          <a:p>
            <a:r>
              <a:rPr lang="en-US" sz="1200" dirty="0" smtClean="0"/>
              <a:t>Small sustained changes on daily </a:t>
            </a:r>
          </a:p>
          <a:p>
            <a:r>
              <a:rPr lang="en-US" sz="1200" dirty="0" smtClean="0"/>
              <a:t>Time and reflection </a:t>
            </a:r>
          </a:p>
          <a:p>
            <a:endParaRPr lang="en-US" dirty="0" smtClean="0"/>
          </a:p>
          <a:p>
            <a:endParaRPr lang="en-US" dirty="0" smtClean="0"/>
          </a:p>
          <a:p>
            <a:endParaRPr lang="en-US" dirty="0" smtClean="0"/>
          </a:p>
          <a:p>
            <a:r>
              <a:rPr lang="en-US" dirty="0" smtClean="0"/>
              <a:t>Connect</a:t>
            </a:r>
            <a:r>
              <a:rPr lang="en-US" baseline="0" dirty="0" smtClean="0"/>
              <a:t> : why how (whaiora stories very powerful)</a:t>
            </a:r>
            <a:endParaRPr lang="en-US" dirty="0" smtClean="0"/>
          </a:p>
          <a:p>
            <a:r>
              <a:rPr lang="en-US" dirty="0" smtClean="0"/>
              <a:t>Make it simple </a:t>
            </a:r>
          </a:p>
          <a:p>
            <a:r>
              <a:rPr lang="en-US" dirty="0" smtClean="0"/>
              <a:t>Idea of test/trial</a:t>
            </a:r>
            <a:r>
              <a:rPr lang="en-US" baseline="0" dirty="0" smtClean="0"/>
              <a:t> small scale – one thing once a week </a:t>
            </a:r>
            <a:r>
              <a:rPr lang="en-US" baseline="0" dirty="0" smtClean="0"/>
              <a:t>etc. </a:t>
            </a:r>
            <a:r>
              <a:rPr lang="en-US" baseline="0" dirty="0" smtClean="0"/>
              <a:t>what did we find out.</a:t>
            </a:r>
          </a:p>
          <a:p>
            <a:endParaRPr lang="en-US" baseline="0" dirty="0" smtClean="0"/>
          </a:p>
          <a:p>
            <a:r>
              <a:rPr lang="en-US" baseline="0" dirty="0" smtClean="0"/>
              <a:t>HOW be led by staff – they have the ideas Connect to staff small groups – find out the how – </a:t>
            </a:r>
            <a:r>
              <a:rPr lang="en-US" baseline="0" dirty="0" smtClean="0"/>
              <a:t>what's </a:t>
            </a:r>
            <a:r>
              <a:rPr lang="en-US" baseline="0" dirty="0" smtClean="0"/>
              <a:t>worked – how did you find the time?</a:t>
            </a:r>
          </a:p>
          <a:p>
            <a:r>
              <a:rPr lang="en-US" dirty="0" smtClean="0"/>
              <a:t>Make it small</a:t>
            </a:r>
            <a:r>
              <a:rPr lang="en-US" baseline="0" dirty="0" smtClean="0"/>
              <a:t> - </a:t>
            </a:r>
            <a:endParaRPr lang="en-US" dirty="0" smtClean="0"/>
          </a:p>
          <a:p>
            <a:r>
              <a:rPr lang="en-US" dirty="0" smtClean="0"/>
              <a:t>Conversation, daily,</a:t>
            </a:r>
            <a:r>
              <a:rPr lang="en-US" baseline="0" dirty="0" smtClean="0"/>
              <a:t> one weight a week.</a:t>
            </a:r>
          </a:p>
          <a:p>
            <a:r>
              <a:rPr lang="en-US" baseline="0" dirty="0" smtClean="0"/>
              <a:t>Build </a:t>
            </a:r>
          </a:p>
          <a:p>
            <a:r>
              <a:rPr lang="en-US" baseline="0" dirty="0" smtClean="0"/>
              <a:t>Its not hard</a:t>
            </a:r>
          </a:p>
          <a:p>
            <a:r>
              <a:rPr lang="en-US" baseline="0" dirty="0" smtClean="0"/>
              <a:t>Organised and follow up</a:t>
            </a:r>
          </a:p>
          <a:p>
            <a:endParaRPr lang="en-US" baseline="0" dirty="0" smtClean="0"/>
          </a:p>
          <a:p>
            <a:r>
              <a:rPr lang="en-US" baseline="0" dirty="0" smtClean="0"/>
              <a:t>Empowering – finding out how – what do you need for me??  Is that enough?</a:t>
            </a:r>
          </a:p>
          <a:p>
            <a:r>
              <a:rPr lang="en-US" baseline="0" dirty="0" smtClean="0"/>
              <a:t>Use simple messages – consumers and </a:t>
            </a:r>
            <a:r>
              <a:rPr lang="en-US" baseline="0" dirty="0" smtClean="0"/>
              <a:t>whānau </a:t>
            </a:r>
            <a:r>
              <a:rPr lang="en-US" baseline="0" dirty="0" smtClean="0"/>
              <a:t>get the stories – let the feedback do the work</a:t>
            </a:r>
          </a:p>
          <a:p>
            <a:endParaRPr lang="en-NZ" dirty="0"/>
          </a:p>
        </p:txBody>
      </p:sp>
      <p:sp>
        <p:nvSpPr>
          <p:cNvPr id="4" name="Slide Number Placeholder 3"/>
          <p:cNvSpPr>
            <a:spLocks noGrp="1"/>
          </p:cNvSpPr>
          <p:nvPr>
            <p:ph type="sldNum" sz="quarter" idx="10"/>
          </p:nvPr>
        </p:nvSpPr>
        <p:spPr/>
        <p:txBody>
          <a:bodyPr/>
          <a:lstStyle/>
          <a:p>
            <a:fld id="{F1FE8F9B-E7AF-A742-BEFE-CED1584FFF97}" type="slidenum">
              <a:rPr lang="en-US" smtClean="0"/>
              <a:t>7</a:t>
            </a:fld>
            <a:endParaRPr lang="en-US" dirty="0"/>
          </a:p>
        </p:txBody>
      </p:sp>
    </p:spTree>
    <p:extLst>
      <p:ext uri="{BB962C8B-B14F-4D97-AF65-F5344CB8AC3E}">
        <p14:creationId xmlns:p14="http://schemas.microsoft.com/office/powerpoint/2010/main" val="23034153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a:t>This includes leaders modelling the engagement approach of empowerment, support and ownership, through this process, staff can build new positive perceptions of their engagement in QI.  Engagement in QI creates social, professional, emotional and values change in leadership, frontline staff and workplaces (Hewison et al., 2013; Ling et al., 2010; Maurer et al., 2018</a:t>
            </a:r>
            <a:r>
              <a:rPr lang="en-NZ" dirty="0" smtClean="0"/>
              <a:t>)</a:t>
            </a:r>
          </a:p>
          <a:p>
            <a:endParaRPr lang="en-US" dirty="0"/>
          </a:p>
          <a:p>
            <a:r>
              <a:rPr lang="en-NZ" dirty="0"/>
              <a:t>Dominant enablers, which engage staff to lead QI, are leadership, resources and lasting organisational commitment.</a:t>
            </a:r>
          </a:p>
        </p:txBody>
      </p:sp>
      <p:sp>
        <p:nvSpPr>
          <p:cNvPr id="4" name="Slide Number Placeholder 3"/>
          <p:cNvSpPr>
            <a:spLocks noGrp="1"/>
          </p:cNvSpPr>
          <p:nvPr>
            <p:ph type="sldNum" sz="quarter" idx="10"/>
          </p:nvPr>
        </p:nvSpPr>
        <p:spPr/>
        <p:txBody>
          <a:bodyPr/>
          <a:lstStyle/>
          <a:p>
            <a:fld id="{F1FE8F9B-E7AF-A742-BEFE-CED1584FFF97}" type="slidenum">
              <a:rPr lang="en-US" smtClean="0"/>
              <a:t>9</a:t>
            </a:fld>
            <a:endParaRPr lang="en-US" dirty="0"/>
          </a:p>
        </p:txBody>
      </p:sp>
    </p:spTree>
    <p:extLst>
      <p:ext uri="{BB962C8B-B14F-4D97-AF65-F5344CB8AC3E}">
        <p14:creationId xmlns:p14="http://schemas.microsoft.com/office/powerpoint/2010/main" val="12147729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_1">
    <p:spTree>
      <p:nvGrpSpPr>
        <p:cNvPr id="1" name=""/>
        <p:cNvGrpSpPr/>
        <p:nvPr/>
      </p:nvGrpSpPr>
      <p:grpSpPr>
        <a:xfrm>
          <a:off x="0" y="0"/>
          <a:ext cx="0" cy="0"/>
          <a:chOff x="0" y="0"/>
          <a:chExt cx="0" cy="0"/>
        </a:xfrm>
      </p:grpSpPr>
      <p:sp>
        <p:nvSpPr>
          <p:cNvPr id="7" name="Title 1"/>
          <p:cNvSpPr>
            <a:spLocks noGrp="1"/>
          </p:cNvSpPr>
          <p:nvPr>
            <p:ph type="title" hasCustomPrompt="1"/>
          </p:nvPr>
        </p:nvSpPr>
        <p:spPr>
          <a:xfrm>
            <a:off x="1086803" y="2795204"/>
            <a:ext cx="4544059" cy="1817256"/>
          </a:xfrm>
          <a:prstGeom prst="rect">
            <a:avLst/>
          </a:prstGeom>
        </p:spPr>
        <p:txBody>
          <a:bodyPr/>
          <a:lstStyle>
            <a:lvl1pPr algn="l">
              <a:lnSpc>
                <a:spcPct val="150000"/>
              </a:lnSpc>
              <a:spcBef>
                <a:spcPts val="0"/>
              </a:spcBef>
              <a:spcAft>
                <a:spcPts val="0"/>
              </a:spcAft>
              <a:defRPr sz="3600">
                <a:solidFill>
                  <a:schemeClr val="accent3"/>
                </a:solidFill>
                <a:latin typeface="Arial" panose="020B0604020202020204" pitchFamily="34" charset="0"/>
                <a:cs typeface="Arial" panose="020B0604020202020204" pitchFamily="34" charset="0"/>
              </a:defRPr>
            </a:lvl1pPr>
          </a:lstStyle>
          <a:p>
            <a:r>
              <a:rPr lang="en-US" dirty="0" smtClean="0"/>
              <a:t>Click to edit</a:t>
            </a:r>
            <a:br>
              <a:rPr lang="en-US" dirty="0" smtClean="0"/>
            </a:br>
            <a:r>
              <a:rPr lang="en-US" dirty="0" smtClean="0"/>
              <a:t>Master title style</a:t>
            </a:r>
            <a:br>
              <a:rPr lang="en-US" dirty="0" smtClean="0"/>
            </a:br>
            <a:endParaRPr lang="en-NZ" dirty="0"/>
          </a:p>
        </p:txBody>
      </p:sp>
    </p:spTree>
    <p:extLst>
      <p:ext uri="{BB962C8B-B14F-4D97-AF65-F5344CB8AC3E}">
        <p14:creationId xmlns:p14="http://schemas.microsoft.com/office/powerpoint/2010/main" val="1204075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600200"/>
            <a:ext cx="10972800" cy="4525963"/>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NZ" dirty="0"/>
          </a:p>
        </p:txBody>
      </p:sp>
      <p:sp>
        <p:nvSpPr>
          <p:cNvPr id="4" name="Title 1"/>
          <p:cNvSpPr>
            <a:spLocks noGrp="1"/>
          </p:cNvSpPr>
          <p:nvPr>
            <p:ph type="title"/>
          </p:nvPr>
        </p:nvSpPr>
        <p:spPr>
          <a:xfrm>
            <a:off x="609600" y="274638"/>
            <a:ext cx="10972800" cy="1143000"/>
          </a:xfrm>
          <a:prstGeom prst="rect">
            <a:avLst/>
          </a:prstGeom>
        </p:spPr>
        <p:txBody>
          <a:bodyPr/>
          <a:lstStyle/>
          <a:p>
            <a:r>
              <a:rPr lang="en-US" dirty="0" smtClean="0"/>
              <a:t>Click to edit Master title style</a:t>
            </a:r>
            <a:endParaRPr lang="en-NZ" dirty="0"/>
          </a:p>
        </p:txBody>
      </p:sp>
    </p:spTree>
    <p:extLst>
      <p:ext uri="{BB962C8B-B14F-4D97-AF65-F5344CB8AC3E}">
        <p14:creationId xmlns:p14="http://schemas.microsoft.com/office/powerpoint/2010/main" val="9847919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600200"/>
            <a:ext cx="54102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Content Placeholder 3"/>
          <p:cNvSpPr>
            <a:spLocks noGrp="1"/>
          </p:cNvSpPr>
          <p:nvPr>
            <p:ph sz="half" idx="2"/>
          </p:nvPr>
        </p:nvSpPr>
        <p:spPr>
          <a:xfrm>
            <a:off x="6172200" y="1600200"/>
            <a:ext cx="54102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5" name="Title 1"/>
          <p:cNvSpPr>
            <a:spLocks noGrp="1"/>
          </p:cNvSpPr>
          <p:nvPr>
            <p:ph type="title"/>
          </p:nvPr>
        </p:nvSpPr>
        <p:spPr>
          <a:xfrm>
            <a:off x="609600" y="274638"/>
            <a:ext cx="10972800" cy="1143000"/>
          </a:xfrm>
          <a:prstGeom prst="rect">
            <a:avLst/>
          </a:prstGeom>
        </p:spPr>
        <p:txBody>
          <a:bodyPr/>
          <a:lstStyle/>
          <a:p>
            <a:r>
              <a:rPr lang="en-US" smtClean="0"/>
              <a:t>Click to edit Master title style</a:t>
            </a:r>
            <a:endParaRPr lang="en-NZ"/>
          </a:p>
        </p:txBody>
      </p:sp>
    </p:spTree>
    <p:extLst>
      <p:ext uri="{BB962C8B-B14F-4D97-AF65-F5344CB8AC3E}">
        <p14:creationId xmlns:p14="http://schemas.microsoft.com/office/powerpoint/2010/main" val="2537785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535113"/>
            <a:ext cx="53863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3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5" name="Text Placeholder 4"/>
          <p:cNvSpPr>
            <a:spLocks noGrp="1"/>
          </p:cNvSpPr>
          <p:nvPr>
            <p:ph type="body" sz="quarter" idx="3"/>
          </p:nvPr>
        </p:nvSpPr>
        <p:spPr>
          <a:xfrm>
            <a:off x="6192838" y="1535113"/>
            <a:ext cx="5389562"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2838" y="2174875"/>
            <a:ext cx="5389562"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7" name="Title 1"/>
          <p:cNvSpPr>
            <a:spLocks noGrp="1"/>
          </p:cNvSpPr>
          <p:nvPr>
            <p:ph type="title"/>
          </p:nvPr>
        </p:nvSpPr>
        <p:spPr>
          <a:xfrm>
            <a:off x="609600" y="274638"/>
            <a:ext cx="10972800" cy="1143000"/>
          </a:xfrm>
          <a:prstGeom prst="rect">
            <a:avLst/>
          </a:prstGeom>
        </p:spPr>
        <p:txBody>
          <a:bodyPr/>
          <a:lstStyle/>
          <a:p>
            <a:r>
              <a:rPr lang="en-US" smtClean="0"/>
              <a:t>Click to edit Master title style</a:t>
            </a:r>
            <a:endParaRPr lang="en-NZ"/>
          </a:p>
        </p:txBody>
      </p:sp>
    </p:spTree>
    <p:extLst>
      <p:ext uri="{BB962C8B-B14F-4D97-AF65-F5344CB8AC3E}">
        <p14:creationId xmlns:p14="http://schemas.microsoft.com/office/powerpoint/2010/main" val="29668816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Picture Placeholder 2"/>
          <p:cNvSpPr>
            <a:spLocks noGrp="1"/>
          </p:cNvSpPr>
          <p:nvPr>
            <p:ph type="pic" idx="1"/>
          </p:nvPr>
        </p:nvSpPr>
        <p:spPr>
          <a:xfrm>
            <a:off x="609599" y="1591911"/>
            <a:ext cx="11034839" cy="3829753"/>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NZ" dirty="0"/>
          </a:p>
        </p:txBody>
      </p:sp>
      <p:sp>
        <p:nvSpPr>
          <p:cNvPr id="7" name="Text Placeholder 3"/>
          <p:cNvSpPr>
            <a:spLocks noGrp="1"/>
          </p:cNvSpPr>
          <p:nvPr>
            <p:ph type="body" sz="half" idx="2"/>
          </p:nvPr>
        </p:nvSpPr>
        <p:spPr>
          <a:xfrm>
            <a:off x="609599" y="5529179"/>
            <a:ext cx="7315200" cy="394191"/>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itle 1"/>
          <p:cNvSpPr>
            <a:spLocks noGrp="1"/>
          </p:cNvSpPr>
          <p:nvPr>
            <p:ph type="title"/>
          </p:nvPr>
        </p:nvSpPr>
        <p:spPr>
          <a:xfrm>
            <a:off x="609600" y="274638"/>
            <a:ext cx="10972800" cy="1143000"/>
          </a:xfrm>
          <a:prstGeom prst="rect">
            <a:avLst/>
          </a:prstGeom>
        </p:spPr>
        <p:txBody>
          <a:bodyPr/>
          <a:lstStyle/>
          <a:p>
            <a:r>
              <a:rPr lang="en-US" smtClean="0"/>
              <a:t>Click to edit Master title style</a:t>
            </a:r>
            <a:endParaRPr lang="en-NZ"/>
          </a:p>
        </p:txBody>
      </p:sp>
    </p:spTree>
    <p:extLst>
      <p:ext uri="{BB962C8B-B14F-4D97-AF65-F5344CB8AC3E}">
        <p14:creationId xmlns:p14="http://schemas.microsoft.com/office/powerpoint/2010/main" val="35926358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6" name="Picture Placeholder 2"/>
          <p:cNvSpPr>
            <a:spLocks noGrp="1"/>
          </p:cNvSpPr>
          <p:nvPr>
            <p:ph type="pic" idx="1"/>
          </p:nvPr>
        </p:nvSpPr>
        <p:spPr>
          <a:xfrm>
            <a:off x="609600" y="1591911"/>
            <a:ext cx="5410874" cy="3829753"/>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NZ" dirty="0"/>
          </a:p>
        </p:txBody>
      </p:sp>
      <p:sp>
        <p:nvSpPr>
          <p:cNvPr id="7" name="Text Placeholder 3"/>
          <p:cNvSpPr>
            <a:spLocks noGrp="1"/>
          </p:cNvSpPr>
          <p:nvPr>
            <p:ph type="body" sz="half" idx="2"/>
          </p:nvPr>
        </p:nvSpPr>
        <p:spPr>
          <a:xfrm>
            <a:off x="609599" y="5529179"/>
            <a:ext cx="7315200" cy="394191"/>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Picture Placeholder 2"/>
          <p:cNvSpPr>
            <a:spLocks noGrp="1"/>
          </p:cNvSpPr>
          <p:nvPr>
            <p:ph type="pic" idx="10"/>
          </p:nvPr>
        </p:nvSpPr>
        <p:spPr>
          <a:xfrm>
            <a:off x="6190406" y="1591911"/>
            <a:ext cx="5391993" cy="3829753"/>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NZ" dirty="0"/>
          </a:p>
        </p:txBody>
      </p:sp>
      <p:sp>
        <p:nvSpPr>
          <p:cNvPr id="8" name="Title 1"/>
          <p:cNvSpPr>
            <a:spLocks noGrp="1"/>
          </p:cNvSpPr>
          <p:nvPr>
            <p:ph type="title"/>
          </p:nvPr>
        </p:nvSpPr>
        <p:spPr>
          <a:xfrm>
            <a:off x="609600" y="274638"/>
            <a:ext cx="10972800" cy="1143000"/>
          </a:xfrm>
          <a:prstGeom prst="rect">
            <a:avLst/>
          </a:prstGeom>
        </p:spPr>
        <p:txBody>
          <a:bodyPr/>
          <a:lstStyle/>
          <a:p>
            <a:r>
              <a:rPr lang="en-US" smtClean="0"/>
              <a:t>Click to edit Master title style</a:t>
            </a:r>
            <a:endParaRPr lang="en-NZ"/>
          </a:p>
        </p:txBody>
      </p:sp>
    </p:spTree>
    <p:extLst>
      <p:ext uri="{BB962C8B-B14F-4D97-AF65-F5344CB8AC3E}">
        <p14:creationId xmlns:p14="http://schemas.microsoft.com/office/powerpoint/2010/main" val="203689070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slideLayout" Target="../slideLayouts/slideLayout4.xml"/><Relationship Id="rId7" Type="http://schemas.openxmlformats.org/officeDocument/2006/relationships/image" Target="../media/image2.png"/><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theme" Target="../theme/theme2.xml"/><Relationship Id="rId5" Type="http://schemas.openxmlformats.org/officeDocument/2006/relationships/slideLayout" Target="../slideLayouts/slideLayout6.xml"/><Relationship Id="rId4"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accent3"/>
        </a:solidFill>
        <a:effectLst/>
      </p:bgPr>
    </p:bg>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105682" y="689554"/>
            <a:ext cx="3159463" cy="1103577"/>
          </a:xfrm>
          <a:prstGeom prst="rect">
            <a:avLst/>
          </a:prstGeom>
        </p:spPr>
      </p:pic>
      <p:pic>
        <p:nvPicPr>
          <p:cNvPr id="10" name="Picture 9">
            <a:extLst>
              <a:ext uri="{FF2B5EF4-FFF2-40B4-BE49-F238E27FC236}">
                <a16:creationId xmlns="" xmlns:a16="http://schemas.microsoft.com/office/drawing/2014/main" id="{9F8AFB67-8078-7743-BBBB-728EEE0EE4C4}"/>
              </a:ext>
            </a:extLst>
          </p:cNvPr>
          <p:cNvPicPr>
            <a:picLocks noChangeAspect="1"/>
          </p:cNvPicPr>
          <p:nvPr userDrawn="1"/>
        </p:nvPicPr>
        <p:blipFill rotWithShape="1">
          <a:blip r:embed="rId4">
            <a:extLst>
              <a:ext uri="{28A0092B-C50C-407E-A947-70E740481C1C}">
                <a14:useLocalDpi xmlns:a14="http://schemas.microsoft.com/office/drawing/2010/main" val="0"/>
              </a:ext>
            </a:extLst>
          </a:blip>
          <a:srcRect l="579" t="29747"/>
          <a:stretch/>
        </p:blipFill>
        <p:spPr>
          <a:xfrm>
            <a:off x="-56644" y="2051800"/>
            <a:ext cx="12259537" cy="4871702"/>
          </a:xfrm>
          <a:prstGeom prst="rect">
            <a:avLst/>
          </a:prstGeom>
        </p:spPr>
      </p:pic>
    </p:spTree>
    <p:extLst>
      <p:ext uri="{BB962C8B-B14F-4D97-AF65-F5344CB8AC3E}">
        <p14:creationId xmlns:p14="http://schemas.microsoft.com/office/powerpoint/2010/main" val="849493196"/>
      </p:ext>
    </p:extLst>
  </p:cSld>
  <p:clrMap bg1="lt1" tx1="dk1" bg2="lt2" tx2="dk2" accent1="accent1" accent2="accent2" accent3="accent3" accent4="accent4" accent5="accent5" accent6="accent6" hlink="hlink" folHlink="folHlink"/>
  <p:sldLayoutIdLst>
    <p:sldLayoutId id="2147483668" r:id="rId1"/>
  </p:sldLayoutIdLst>
  <p:txStyles>
    <p:titleStyle>
      <a:lvl1pPr algn="l" defTabSz="914400" rtl="0" eaLnBrk="1" latinLnBrk="0" hangingPunct="1">
        <a:lnSpc>
          <a:spcPct val="90000"/>
        </a:lnSpc>
        <a:spcBef>
          <a:spcPct val="0"/>
        </a:spcBef>
        <a:buNone/>
        <a:defRPr sz="4400" b="1" i="0" kern="1200">
          <a:solidFill>
            <a:schemeClr val="accent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bg2"/>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2"/>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2"/>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2"/>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2"/>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accent3"/>
        </a:solidFill>
        <a:effectLst/>
      </p:bgPr>
    </p:bg>
    <p:spTree>
      <p:nvGrpSpPr>
        <p:cNvPr id="1" name=""/>
        <p:cNvGrpSpPr/>
        <p:nvPr/>
      </p:nvGrpSpPr>
      <p:grpSpPr>
        <a:xfrm>
          <a:off x="0" y="0"/>
          <a:ext cx="0" cy="0"/>
          <a:chOff x="0" y="0"/>
          <a:chExt cx="0" cy="0"/>
        </a:xfrm>
      </p:grpSpPr>
      <p:cxnSp>
        <p:nvCxnSpPr>
          <p:cNvPr id="11" name="Straight Connector 10"/>
          <p:cNvCxnSpPr/>
          <p:nvPr userDrawn="1"/>
        </p:nvCxnSpPr>
        <p:spPr>
          <a:xfrm>
            <a:off x="609600" y="1417638"/>
            <a:ext cx="10972800" cy="0"/>
          </a:xfrm>
          <a:prstGeom prst="line">
            <a:avLst/>
          </a:prstGeom>
          <a:ln>
            <a:solidFill>
              <a:srgbClr val="00B2B8"/>
            </a:solidFill>
          </a:ln>
        </p:spPr>
        <p:style>
          <a:lnRef idx="3">
            <a:schemeClr val="accent2"/>
          </a:lnRef>
          <a:fillRef idx="0">
            <a:schemeClr val="accent2"/>
          </a:fillRef>
          <a:effectRef idx="2">
            <a:schemeClr val="accent2"/>
          </a:effectRef>
          <a:fontRef idx="minor">
            <a:schemeClr val="tx1"/>
          </a:fontRef>
        </p:style>
      </p:cxnSp>
      <p:pic>
        <p:nvPicPr>
          <p:cNvPr id="10" name="Picture 9">
            <a:extLst>
              <a:ext uri="{FF2B5EF4-FFF2-40B4-BE49-F238E27FC236}">
                <a16:creationId xmlns="" xmlns:a16="http://schemas.microsoft.com/office/drawing/2014/main" id="{9F8AFB67-8078-7743-BBBB-728EEE0EE4C4}"/>
              </a:ext>
            </a:extLst>
          </p:cNvPr>
          <p:cNvPicPr>
            <a:picLocks noChangeAspect="1"/>
          </p:cNvPicPr>
          <p:nvPr userDrawn="1"/>
        </p:nvPicPr>
        <p:blipFill rotWithShape="1">
          <a:blip r:embed="rId7">
            <a:extLst>
              <a:ext uri="{28A0092B-C50C-407E-A947-70E740481C1C}">
                <a14:useLocalDpi xmlns:a14="http://schemas.microsoft.com/office/drawing/2010/main" val="0"/>
              </a:ext>
            </a:extLst>
          </a:blip>
          <a:srcRect l="579" t="47068" b="42196"/>
          <a:stretch/>
        </p:blipFill>
        <p:spPr>
          <a:xfrm>
            <a:off x="-56644" y="6126163"/>
            <a:ext cx="12259537" cy="744467"/>
          </a:xfrm>
          <a:prstGeom prst="rect">
            <a:avLst/>
          </a:prstGeom>
        </p:spPr>
      </p:pic>
      <p:pic>
        <p:nvPicPr>
          <p:cNvPr id="9" name="Picture 8"/>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826063" y="6049555"/>
            <a:ext cx="2189141" cy="954961"/>
          </a:xfrm>
          <a:prstGeom prst="rect">
            <a:avLst/>
          </a:prstGeom>
        </p:spPr>
      </p:pic>
      <p:cxnSp>
        <p:nvCxnSpPr>
          <p:cNvPr id="12" name="Straight Connector 11"/>
          <p:cNvCxnSpPr/>
          <p:nvPr userDrawn="1"/>
        </p:nvCxnSpPr>
        <p:spPr>
          <a:xfrm>
            <a:off x="609600" y="1351369"/>
            <a:ext cx="10972800"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userDrawn="1"/>
        </p:nvCxnSpPr>
        <p:spPr>
          <a:xfrm>
            <a:off x="-56644" y="6068169"/>
            <a:ext cx="12349794" cy="0"/>
          </a:xfrm>
          <a:prstGeom prst="line">
            <a:avLst/>
          </a:prstGeom>
          <a:ln w="104775">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37553755"/>
      </p:ext>
    </p:extLst>
  </p:cSld>
  <p:clrMap bg1="lt1" tx1="dk1" bg2="lt2" tx2="dk2" accent1="accent1" accent2="accent2" accent3="accent3" accent4="accent4" accent5="accent5" accent6="accent6" hlink="hlink" folHlink="folHlink"/>
  <p:sldLayoutIdLst>
    <p:sldLayoutId id="2147483671" r:id="rId1"/>
    <p:sldLayoutId id="2147483673" r:id="rId2"/>
    <p:sldLayoutId id="2147483674" r:id="rId3"/>
    <p:sldLayoutId id="2147483675" r:id="rId4"/>
    <p:sldLayoutId id="2147483676" r:id="rId5"/>
  </p:sldLayoutIdLst>
  <p:txStyles>
    <p:titleStyle>
      <a:lvl1pPr algn="ctr" defTabSz="914400" rtl="0" eaLnBrk="1" latinLnBrk="0" hangingPunct="1">
        <a:spcBef>
          <a:spcPct val="0"/>
        </a:spcBef>
        <a:buNone/>
        <a:defRPr sz="5400" b="0" kern="1200">
          <a:solidFill>
            <a:srgbClr val="00A2AC"/>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71333" y="2518474"/>
            <a:ext cx="9996668" cy="2387600"/>
          </a:xfrm>
          <a:prstGeom prst="rect">
            <a:avLst/>
          </a:prstGeom>
        </p:spPr>
        <p:txBody>
          <a:bodyPr/>
          <a:lstStyle/>
          <a:p>
            <a:r>
              <a:rPr lang="en-NZ" sz="2000" dirty="0"/>
              <a:t>How can  a mental health workforce pressured by workplace demands be supported to engage in Continuous Quality Improvement (CQI) in mental health services across Aotearoa New Zealand?</a:t>
            </a:r>
            <a:r>
              <a:rPr lang="en-NZ" sz="4800" dirty="0"/>
              <a:t/>
            </a:r>
            <a:br>
              <a:rPr lang="en-NZ" sz="4800" dirty="0"/>
            </a:br>
            <a:endParaRPr lang="en-NZ" sz="4800" dirty="0">
              <a:solidFill>
                <a:schemeClr val="tx2"/>
              </a:solidFill>
            </a:endParaRPr>
          </a:p>
        </p:txBody>
      </p:sp>
      <p:sp>
        <p:nvSpPr>
          <p:cNvPr id="3" name="Subtitle 2"/>
          <p:cNvSpPr>
            <a:spLocks noGrp="1"/>
          </p:cNvSpPr>
          <p:nvPr>
            <p:ph type="subTitle" idx="4294967295"/>
          </p:nvPr>
        </p:nvSpPr>
        <p:spPr>
          <a:xfrm>
            <a:off x="671333" y="5468290"/>
            <a:ext cx="9915645" cy="485442"/>
          </a:xfrm>
          <a:prstGeom prst="rect">
            <a:avLst/>
          </a:prstGeom>
        </p:spPr>
        <p:txBody>
          <a:bodyPr/>
          <a:lstStyle/>
          <a:p>
            <a:pPr marL="0" indent="0">
              <a:buNone/>
            </a:pPr>
            <a:r>
              <a:rPr lang="en-US" dirty="0" smtClean="0"/>
              <a:t>Sharon Logan Quality Improvement Te Whatu Ora Waitematā </a:t>
            </a:r>
            <a:endParaRPr lang="en-NZ" dirty="0" smtClean="0"/>
          </a:p>
          <a:p>
            <a:pPr marL="0" indent="0">
              <a:buNone/>
            </a:pPr>
            <a:r>
              <a:rPr lang="en-NZ" dirty="0" smtClean="0"/>
              <a:t>Date 16 March 2023</a:t>
            </a:r>
            <a:endParaRPr lang="en-NZ" dirty="0"/>
          </a:p>
        </p:txBody>
      </p:sp>
    </p:spTree>
    <p:extLst>
      <p:ext uri="{BB962C8B-B14F-4D97-AF65-F5344CB8AC3E}">
        <p14:creationId xmlns:p14="http://schemas.microsoft.com/office/powerpoint/2010/main" val="29989708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p>
            <a:r>
              <a:rPr lang="en-US" dirty="0" smtClean="0"/>
              <a:t>Staff engagement in QI</a:t>
            </a:r>
            <a:endParaRPr lang="en-NZ" dirty="0"/>
          </a:p>
        </p:txBody>
      </p:sp>
      <p:pic>
        <p:nvPicPr>
          <p:cNvPr id="1026"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788764" y="1600200"/>
            <a:ext cx="8614472"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755765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 Healthcare staff energy for QI </a:t>
            </a:r>
            <a:endParaRPr lang="en-NZ" dirty="0"/>
          </a:p>
        </p:txBody>
      </p:sp>
      <p:pic>
        <p:nvPicPr>
          <p:cNvPr id="2051" name="Picture 3"/>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676137" y="1600200"/>
            <a:ext cx="8839726"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352135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p:txBody>
          <a:bodyPr/>
          <a:lstStyle/>
          <a:p>
            <a:r>
              <a:rPr lang="en-AU" dirty="0"/>
              <a:t>Staff engagement </a:t>
            </a:r>
            <a:r>
              <a:rPr lang="en-AU" dirty="0" smtClean="0"/>
              <a:t>in CQI refers </a:t>
            </a:r>
            <a:r>
              <a:rPr lang="en-AU" dirty="0"/>
              <a:t>to the </a:t>
            </a:r>
            <a:r>
              <a:rPr lang="en-AU" dirty="0" smtClean="0"/>
              <a:t>direct involvement </a:t>
            </a:r>
            <a:r>
              <a:rPr lang="en-AU" dirty="0"/>
              <a:t>and participation </a:t>
            </a:r>
            <a:r>
              <a:rPr lang="en-AU" dirty="0" smtClean="0"/>
              <a:t>of </a:t>
            </a:r>
            <a:r>
              <a:rPr lang="en-AU" dirty="0"/>
              <a:t>staff in QI; where staff take responsibility for QI </a:t>
            </a:r>
            <a:r>
              <a:rPr lang="en-AU" dirty="0" smtClean="0"/>
              <a:t>activities, design, implementation and evaluation </a:t>
            </a:r>
            <a:r>
              <a:rPr lang="en-AU" dirty="0"/>
              <a:t>of </a:t>
            </a:r>
            <a:r>
              <a:rPr lang="en-AU" dirty="0" smtClean="0"/>
              <a:t>outcomes.</a:t>
            </a:r>
          </a:p>
          <a:p>
            <a:r>
              <a:rPr lang="en-AU" dirty="0" smtClean="0"/>
              <a:t>Engaged workforce and staff engagement in CQI is a critical component of healthcare safety, organisational effectiveness and is a key strategic priority – favoured approach is </a:t>
            </a:r>
            <a:r>
              <a:rPr lang="en-AU" dirty="0" smtClean="0"/>
              <a:t>transformative </a:t>
            </a:r>
            <a:r>
              <a:rPr lang="en-AU" dirty="0" smtClean="0"/>
              <a:t>QI culture </a:t>
            </a:r>
            <a:endParaRPr lang="en-NZ" dirty="0"/>
          </a:p>
        </p:txBody>
      </p:sp>
      <p:sp>
        <p:nvSpPr>
          <p:cNvPr id="5" name="Title 4"/>
          <p:cNvSpPr>
            <a:spLocks noGrp="1"/>
          </p:cNvSpPr>
          <p:nvPr>
            <p:ph type="title"/>
          </p:nvPr>
        </p:nvSpPr>
        <p:spPr/>
        <p:txBody>
          <a:bodyPr/>
          <a:lstStyle/>
          <a:p>
            <a:r>
              <a:rPr lang="en-US" dirty="0"/>
              <a:t>S</a:t>
            </a:r>
            <a:r>
              <a:rPr lang="en-US" dirty="0" smtClean="0"/>
              <a:t>taff engagement</a:t>
            </a:r>
            <a:endParaRPr lang="en-NZ" dirty="0"/>
          </a:p>
        </p:txBody>
      </p:sp>
    </p:spTree>
    <p:extLst>
      <p:ext uri="{BB962C8B-B14F-4D97-AF65-F5344CB8AC3E}">
        <p14:creationId xmlns:p14="http://schemas.microsoft.com/office/powerpoint/2010/main" val="234775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effectLst>
            <a:glow rad="63500">
              <a:schemeClr val="accent2">
                <a:satMod val="175000"/>
                <a:alpha val="40000"/>
              </a:schemeClr>
            </a:glow>
          </a:effectLst>
        </p:spPr>
        <p:txBody>
          <a:bodyPr/>
          <a:lstStyle/>
          <a:p>
            <a:r>
              <a:rPr lang="en-US" dirty="0" smtClean="0"/>
              <a:t>Key enablers</a:t>
            </a:r>
            <a:endParaRPr lang="en-NZ" dirty="0"/>
          </a:p>
        </p:txBody>
      </p:sp>
      <p:sp>
        <p:nvSpPr>
          <p:cNvPr id="13" name="Rounded Rectangle 12"/>
          <p:cNvSpPr/>
          <p:nvPr/>
        </p:nvSpPr>
        <p:spPr>
          <a:xfrm>
            <a:off x="2140299" y="1432254"/>
            <a:ext cx="7154426" cy="663191"/>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b="1" dirty="0" smtClean="0"/>
              <a:t>Strategic </a:t>
            </a:r>
            <a:r>
              <a:rPr lang="en-US" b="1" dirty="0" smtClean="0"/>
              <a:t>Priority </a:t>
            </a:r>
            <a:r>
              <a:rPr lang="en-US" dirty="0" smtClean="0"/>
              <a:t>- staff </a:t>
            </a:r>
            <a:r>
              <a:rPr lang="en-US" dirty="0" smtClean="0"/>
              <a:t>engagement in </a:t>
            </a:r>
            <a:r>
              <a:rPr lang="en-US" dirty="0" smtClean="0"/>
              <a:t>CQI – clear aims and sustained commitment.  </a:t>
            </a:r>
            <a:endParaRPr lang="en-NZ" dirty="0"/>
          </a:p>
        </p:txBody>
      </p:sp>
      <p:sp>
        <p:nvSpPr>
          <p:cNvPr id="14" name="Rounded Rectangle 13"/>
          <p:cNvSpPr/>
          <p:nvPr/>
        </p:nvSpPr>
        <p:spPr>
          <a:xfrm>
            <a:off x="2140298" y="2340201"/>
            <a:ext cx="7154426" cy="663191"/>
          </a:xfrm>
          <a:prstGeom prst="roundRect">
            <a:avLst/>
          </a:prstGeom>
          <a:solidFill>
            <a:srgbClr val="FFFFCC"/>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b="1" dirty="0" smtClean="0"/>
              <a:t>Adequate resource</a:t>
            </a:r>
            <a:r>
              <a:rPr lang="en-US" dirty="0" smtClean="0"/>
              <a:t>: Leadership trainings, QI skills and resource and time  </a:t>
            </a:r>
            <a:endParaRPr lang="en-NZ" dirty="0"/>
          </a:p>
        </p:txBody>
      </p:sp>
      <p:sp>
        <p:nvSpPr>
          <p:cNvPr id="15" name="Rounded Rectangle 14"/>
          <p:cNvSpPr/>
          <p:nvPr/>
        </p:nvSpPr>
        <p:spPr>
          <a:xfrm>
            <a:off x="2140299" y="3218823"/>
            <a:ext cx="7154426" cy="663191"/>
          </a:xfrm>
          <a:prstGeom prst="roundRect">
            <a:avLst/>
          </a:prstGeom>
          <a:solidFill>
            <a:srgbClr val="FFFFCC"/>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r>
              <a:rPr lang="en-US" b="1" dirty="0" smtClean="0"/>
              <a:t>Leadership approach</a:t>
            </a:r>
            <a:r>
              <a:rPr lang="en-US" dirty="0" smtClean="0"/>
              <a:t>: </a:t>
            </a:r>
            <a:r>
              <a:rPr lang="en-US" dirty="0" smtClean="0"/>
              <a:t>optimal participative or  collective</a:t>
            </a:r>
            <a:endParaRPr lang="en-NZ" dirty="0"/>
          </a:p>
        </p:txBody>
      </p:sp>
      <p:sp>
        <p:nvSpPr>
          <p:cNvPr id="16" name="Rounded Rectangle 15"/>
          <p:cNvSpPr/>
          <p:nvPr/>
        </p:nvSpPr>
        <p:spPr>
          <a:xfrm>
            <a:off x="2152999" y="4213610"/>
            <a:ext cx="1671680" cy="1056904"/>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dirty="0" smtClean="0"/>
              <a:t>Valuing</a:t>
            </a:r>
            <a:endParaRPr lang="en-NZ" dirty="0"/>
          </a:p>
        </p:txBody>
      </p:sp>
      <p:sp>
        <p:nvSpPr>
          <p:cNvPr id="17" name="Rounded Rectangle 16"/>
          <p:cNvSpPr/>
          <p:nvPr/>
        </p:nvSpPr>
        <p:spPr>
          <a:xfrm>
            <a:off x="4881672" y="4213610"/>
            <a:ext cx="1671680" cy="1056904"/>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dirty="0" smtClean="0"/>
              <a:t>Supporting</a:t>
            </a:r>
            <a:endParaRPr lang="en-NZ" dirty="0"/>
          </a:p>
        </p:txBody>
      </p:sp>
      <p:sp>
        <p:nvSpPr>
          <p:cNvPr id="18" name="Rounded Rectangle 17"/>
          <p:cNvSpPr/>
          <p:nvPr/>
        </p:nvSpPr>
        <p:spPr>
          <a:xfrm>
            <a:off x="7623044" y="4209651"/>
            <a:ext cx="1671680" cy="1056904"/>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dirty="0" smtClean="0"/>
              <a:t>Empowering</a:t>
            </a:r>
            <a:endParaRPr lang="en-NZ" dirty="0"/>
          </a:p>
        </p:txBody>
      </p:sp>
      <p:sp>
        <p:nvSpPr>
          <p:cNvPr id="20" name="Explosion 1 19"/>
          <p:cNvSpPr/>
          <p:nvPr/>
        </p:nvSpPr>
        <p:spPr>
          <a:xfrm>
            <a:off x="9915895" y="3716673"/>
            <a:ext cx="1971304" cy="1923803"/>
          </a:xfrm>
          <a:prstGeom prst="irregularSeal1">
            <a:avLst/>
          </a:prstGeom>
          <a:solidFill>
            <a:srgbClr val="FF0000"/>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b="1" dirty="0" smtClean="0">
                <a:solidFill>
                  <a:schemeClr val="tx1"/>
                </a:solidFill>
              </a:rPr>
              <a:t>TIME</a:t>
            </a:r>
            <a:endParaRPr lang="en-NZ" b="1" dirty="0">
              <a:solidFill>
                <a:schemeClr val="tx1"/>
              </a:solidFill>
            </a:endParaRPr>
          </a:p>
        </p:txBody>
      </p:sp>
      <p:sp>
        <p:nvSpPr>
          <p:cNvPr id="21" name="Explosion 1 20"/>
          <p:cNvSpPr/>
          <p:nvPr/>
        </p:nvSpPr>
        <p:spPr>
          <a:xfrm>
            <a:off x="0" y="3523012"/>
            <a:ext cx="1971304" cy="1923803"/>
          </a:xfrm>
          <a:prstGeom prst="irregularSeal1">
            <a:avLst/>
          </a:prstGeom>
          <a:solidFill>
            <a:srgbClr val="92D050"/>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b="1" dirty="0" smtClean="0">
                <a:solidFill>
                  <a:schemeClr val="tx1"/>
                </a:solidFill>
              </a:rPr>
              <a:t>QI skills and support</a:t>
            </a:r>
            <a:endParaRPr lang="en-NZ" b="1" dirty="0">
              <a:solidFill>
                <a:schemeClr val="tx1"/>
              </a:solidFill>
            </a:endParaRPr>
          </a:p>
        </p:txBody>
      </p:sp>
      <p:cxnSp>
        <p:nvCxnSpPr>
          <p:cNvPr id="23" name="Straight Arrow Connector 22"/>
          <p:cNvCxnSpPr/>
          <p:nvPr/>
        </p:nvCxnSpPr>
        <p:spPr>
          <a:xfrm>
            <a:off x="2995322" y="3938347"/>
            <a:ext cx="0" cy="27526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a:off x="5717512" y="3938346"/>
            <a:ext cx="0" cy="27526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a:off x="8458885" y="3934388"/>
            <a:ext cx="0" cy="27526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 name="Elbow Connector 3"/>
          <p:cNvCxnSpPr>
            <a:stCxn id="13" idx="1"/>
            <a:endCxn id="15" idx="1"/>
          </p:cNvCxnSpPr>
          <p:nvPr/>
        </p:nvCxnSpPr>
        <p:spPr>
          <a:xfrm rot="10800000" flipV="1">
            <a:off x="2140299" y="1763849"/>
            <a:ext cx="12700" cy="1786569"/>
          </a:xfrm>
          <a:prstGeom prst="bentConnector3">
            <a:avLst>
              <a:gd name="adj1" fmla="val 1800000"/>
            </a:avLst>
          </a:prstGeom>
          <a:ln>
            <a:headEnd type="arrow"/>
            <a:tailEnd type="arrow"/>
          </a:ln>
          <a:effectLst>
            <a:glow rad="63500">
              <a:schemeClr val="accent2">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26" name="Rounded Rectangle 25"/>
          <p:cNvSpPr/>
          <p:nvPr/>
        </p:nvSpPr>
        <p:spPr>
          <a:xfrm>
            <a:off x="2152999" y="5424286"/>
            <a:ext cx="7154426" cy="455523"/>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600" b="1" dirty="0" smtClean="0"/>
              <a:t>Communication and visibility  </a:t>
            </a:r>
            <a:r>
              <a:rPr lang="en-US" sz="1600" b="1" dirty="0"/>
              <a:t>W</a:t>
            </a:r>
            <a:r>
              <a:rPr lang="en-US" sz="1600" b="1" dirty="0" smtClean="0"/>
              <a:t>hat </a:t>
            </a:r>
            <a:r>
              <a:rPr lang="en-US" sz="1600" b="1" dirty="0" smtClean="0"/>
              <a:t>are we trying to achieve?  How </a:t>
            </a:r>
            <a:r>
              <a:rPr lang="en-US" sz="1600" b="1" dirty="0" smtClean="0"/>
              <a:t>do </a:t>
            </a:r>
            <a:r>
              <a:rPr lang="en-US" sz="1600" b="1" dirty="0" smtClean="0"/>
              <a:t>we know we are achieving </a:t>
            </a:r>
            <a:r>
              <a:rPr lang="en-US" sz="1600" b="1" dirty="0"/>
              <a:t>it? </a:t>
            </a:r>
            <a:endParaRPr lang="en-NZ" sz="1600" dirty="0"/>
          </a:p>
        </p:txBody>
      </p:sp>
    </p:spTree>
    <p:extLst>
      <p:ext uri="{BB962C8B-B14F-4D97-AF65-F5344CB8AC3E}">
        <p14:creationId xmlns:p14="http://schemas.microsoft.com/office/powerpoint/2010/main" val="13397543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p:txBody>
          <a:bodyPr/>
          <a:lstStyle/>
          <a:p>
            <a:r>
              <a:rPr lang="en-US" dirty="0"/>
              <a:t>CQI to be more </a:t>
            </a:r>
            <a:r>
              <a:rPr lang="en-US" dirty="0" smtClean="0"/>
              <a:t>centralised</a:t>
            </a:r>
          </a:p>
          <a:p>
            <a:r>
              <a:rPr lang="en-US" dirty="0"/>
              <a:t>Advocated for and provided QI training to team leaders – everyday QI and cultural </a:t>
            </a:r>
            <a:r>
              <a:rPr lang="en-US" dirty="0" smtClean="0"/>
              <a:t>change</a:t>
            </a:r>
          </a:p>
          <a:p>
            <a:r>
              <a:rPr lang="en-US" dirty="0" smtClean="0"/>
              <a:t>QI coaching and support </a:t>
            </a:r>
          </a:p>
          <a:p>
            <a:r>
              <a:rPr lang="en-US" dirty="0" smtClean="0"/>
              <a:t>Leadership styles </a:t>
            </a:r>
          </a:p>
          <a:p>
            <a:r>
              <a:rPr lang="en-US" dirty="0" smtClean="0"/>
              <a:t>Cultural Leadership</a:t>
            </a:r>
          </a:p>
          <a:p>
            <a:r>
              <a:rPr lang="en-US" dirty="0" smtClean="0"/>
              <a:t>CQI communication and visibility</a:t>
            </a:r>
          </a:p>
          <a:p>
            <a:endParaRPr lang="en-US" dirty="0"/>
          </a:p>
          <a:p>
            <a:endParaRPr lang="en-US" dirty="0"/>
          </a:p>
          <a:p>
            <a:endParaRPr lang="en-NZ" dirty="0"/>
          </a:p>
        </p:txBody>
      </p:sp>
      <p:sp>
        <p:nvSpPr>
          <p:cNvPr id="7" name="Title 6"/>
          <p:cNvSpPr>
            <a:spLocks noGrp="1"/>
          </p:cNvSpPr>
          <p:nvPr>
            <p:ph type="title"/>
          </p:nvPr>
        </p:nvSpPr>
        <p:spPr/>
        <p:txBody>
          <a:bodyPr/>
          <a:lstStyle/>
          <a:p>
            <a:r>
              <a:rPr lang="en-US" dirty="0" smtClean="0"/>
              <a:t>Structural considerations</a:t>
            </a:r>
            <a:endParaRPr lang="en-NZ" dirty="0"/>
          </a:p>
        </p:txBody>
      </p:sp>
    </p:spTree>
    <p:extLst>
      <p:ext uri="{BB962C8B-B14F-4D97-AF65-F5344CB8AC3E}">
        <p14:creationId xmlns:p14="http://schemas.microsoft.com/office/powerpoint/2010/main" val="31336031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1"/>
          </p:nvPr>
        </p:nvSpPr>
        <p:spPr/>
        <p:txBody>
          <a:bodyPr/>
          <a:lstStyle/>
          <a:p>
            <a:endParaRPr lang="en-US" dirty="0"/>
          </a:p>
          <a:p>
            <a:endParaRPr lang="en-NZ" dirty="0"/>
          </a:p>
        </p:txBody>
      </p:sp>
      <p:sp>
        <p:nvSpPr>
          <p:cNvPr id="7" name="Content Placeholder 6"/>
          <p:cNvSpPr>
            <a:spLocks noGrp="1"/>
          </p:cNvSpPr>
          <p:nvPr>
            <p:ph sz="half" idx="2"/>
          </p:nvPr>
        </p:nvSpPr>
        <p:spPr>
          <a:xfrm>
            <a:off x="835572" y="1417638"/>
            <a:ext cx="10746828" cy="4708525"/>
          </a:xfrm>
        </p:spPr>
        <p:txBody>
          <a:bodyPr/>
          <a:lstStyle/>
          <a:p>
            <a:r>
              <a:rPr lang="en-US" sz="3200" dirty="0" smtClean="0"/>
              <a:t>Connection</a:t>
            </a:r>
          </a:p>
          <a:p>
            <a:r>
              <a:rPr lang="en-US" sz="3200" dirty="0"/>
              <a:t>Whaiora and whānau </a:t>
            </a:r>
            <a:r>
              <a:rPr lang="en-US" sz="3200" dirty="0" smtClean="0"/>
              <a:t>co-design</a:t>
            </a:r>
            <a:endParaRPr lang="en-US" sz="3200" dirty="0" smtClean="0"/>
          </a:p>
          <a:p>
            <a:r>
              <a:rPr lang="en-US" sz="3200" dirty="0" smtClean="0"/>
              <a:t>Clear </a:t>
            </a:r>
            <a:r>
              <a:rPr lang="en-US" sz="3200" dirty="0"/>
              <a:t>aim – what's the end point </a:t>
            </a:r>
            <a:endParaRPr lang="en-US" sz="3200" dirty="0" smtClean="0"/>
          </a:p>
          <a:p>
            <a:r>
              <a:rPr lang="en-US" sz="3200" dirty="0" smtClean="0"/>
              <a:t>Bottom up what </a:t>
            </a:r>
            <a:r>
              <a:rPr lang="en-US" sz="3200" dirty="0" smtClean="0"/>
              <a:t>works?  </a:t>
            </a:r>
            <a:r>
              <a:rPr lang="en-US" sz="3200" dirty="0"/>
              <a:t>H</a:t>
            </a:r>
            <a:r>
              <a:rPr lang="en-US" sz="3200" dirty="0" smtClean="0"/>
              <a:t>ow</a:t>
            </a:r>
            <a:r>
              <a:rPr lang="en-US" sz="3200" dirty="0" smtClean="0"/>
              <a:t>? </a:t>
            </a:r>
            <a:endParaRPr lang="en-US" sz="3200" dirty="0" smtClean="0"/>
          </a:p>
          <a:p>
            <a:r>
              <a:rPr lang="en-US" sz="3200" dirty="0"/>
              <a:t>Small sustained changes on daily </a:t>
            </a:r>
            <a:r>
              <a:rPr lang="en-US" sz="3200" dirty="0" smtClean="0"/>
              <a:t>basis</a:t>
            </a:r>
            <a:endParaRPr lang="en-US" sz="3200" dirty="0" smtClean="0"/>
          </a:p>
          <a:p>
            <a:r>
              <a:rPr lang="en-US" sz="3200" dirty="0" smtClean="0"/>
              <a:t>Flexibility</a:t>
            </a:r>
          </a:p>
          <a:p>
            <a:r>
              <a:rPr lang="en-US" sz="3200" dirty="0" smtClean="0"/>
              <a:t>Translator </a:t>
            </a:r>
            <a:r>
              <a:rPr lang="en-US" sz="3200" dirty="0"/>
              <a:t>tools and processes</a:t>
            </a:r>
          </a:p>
          <a:p>
            <a:r>
              <a:rPr lang="en-US" sz="3200" dirty="0" smtClean="0"/>
              <a:t>Time </a:t>
            </a:r>
            <a:r>
              <a:rPr lang="en-US" sz="3200" dirty="0"/>
              <a:t>and reflection </a:t>
            </a:r>
            <a:endParaRPr lang="en-US" sz="3200" dirty="0" smtClean="0"/>
          </a:p>
          <a:p>
            <a:endParaRPr lang="en-NZ" dirty="0"/>
          </a:p>
        </p:txBody>
      </p:sp>
      <p:sp>
        <p:nvSpPr>
          <p:cNvPr id="5" name="Title 4"/>
          <p:cNvSpPr>
            <a:spLocks noGrp="1"/>
          </p:cNvSpPr>
          <p:nvPr>
            <p:ph type="title"/>
          </p:nvPr>
        </p:nvSpPr>
        <p:spPr/>
        <p:txBody>
          <a:bodyPr/>
          <a:lstStyle/>
          <a:p>
            <a:r>
              <a:rPr lang="en-US" dirty="0" smtClean="0"/>
              <a:t>What works</a:t>
            </a:r>
            <a:endParaRPr lang="en-NZ" dirty="0"/>
          </a:p>
        </p:txBody>
      </p:sp>
    </p:spTree>
    <p:extLst>
      <p:ext uri="{BB962C8B-B14F-4D97-AF65-F5344CB8AC3E}">
        <p14:creationId xmlns:p14="http://schemas.microsoft.com/office/powerpoint/2010/main" val="28341725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Helpful prompts</a:t>
            </a:r>
            <a:endParaRPr lang="en-NZ" dirty="0"/>
          </a:p>
        </p:txBody>
      </p:sp>
      <p:pic>
        <p:nvPicPr>
          <p:cNvPr id="2050" name="Picture 2" descr="The Model for Improvement – Be the Change"/>
          <p:cNvPicPr>
            <a:picLocks noGrp="1" noChangeAspect="1" noChangeArrowheads="1"/>
          </p:cNvPicPr>
          <p:nvPr>
            <p:ph type="pic" idx="1"/>
          </p:nvPr>
        </p:nvPicPr>
        <p:blipFill>
          <a:blip r:embed="rId2">
            <a:extLst>
              <a:ext uri="{28A0092B-C50C-407E-A947-70E740481C1C}">
                <a14:useLocalDpi xmlns:a14="http://schemas.microsoft.com/office/drawing/2010/main" val="0"/>
              </a:ext>
            </a:extLst>
          </a:blip>
          <a:srcRect t="11483" b="11483"/>
          <a:stretch>
            <a:fillRect/>
          </a:stretch>
        </p:blipFill>
        <p:spPr bwMode="auto">
          <a:prstGeom prst="rect">
            <a:avLst/>
          </a:prstGeom>
          <a:noFill/>
          <a:extLst>
            <a:ext uri="{909E8E84-426E-40DD-AFC4-6F175D3DCCD1}">
              <a14:hiddenFill xmlns:a14="http://schemas.microsoft.com/office/drawing/2010/main">
                <a:solidFill>
                  <a:srgbClr val="FFFFFF"/>
                </a:solidFill>
              </a14:hiddenFill>
            </a:ext>
          </a:extLst>
        </p:spPr>
      </p:pic>
      <p:sp>
        <p:nvSpPr>
          <p:cNvPr id="5" name="Rounded Rectangle 4"/>
          <p:cNvSpPr/>
          <p:nvPr/>
        </p:nvSpPr>
        <p:spPr>
          <a:xfrm>
            <a:off x="1745673" y="4987636"/>
            <a:ext cx="1923802" cy="736270"/>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dirty="0" smtClean="0">
                <a:solidFill>
                  <a:srgbClr val="00B2B8"/>
                </a:solidFill>
              </a:rPr>
              <a:t>Clear Aim</a:t>
            </a:r>
            <a:endParaRPr lang="en-NZ" dirty="0">
              <a:solidFill>
                <a:srgbClr val="00B2B8"/>
              </a:solidFill>
            </a:endParaRPr>
          </a:p>
        </p:txBody>
      </p:sp>
      <p:sp>
        <p:nvSpPr>
          <p:cNvPr id="8" name="Rounded Rectangle 7"/>
          <p:cNvSpPr/>
          <p:nvPr/>
        </p:nvSpPr>
        <p:spPr>
          <a:xfrm>
            <a:off x="5056910" y="4982277"/>
            <a:ext cx="1923802" cy="736270"/>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dirty="0">
                <a:solidFill>
                  <a:srgbClr val="00B2B8"/>
                </a:solidFill>
              </a:rPr>
              <a:t>M</a:t>
            </a:r>
            <a:r>
              <a:rPr lang="en-US" dirty="0" smtClean="0">
                <a:solidFill>
                  <a:srgbClr val="00B2B8"/>
                </a:solidFill>
              </a:rPr>
              <a:t>easurement</a:t>
            </a:r>
            <a:endParaRPr lang="en-NZ" dirty="0">
              <a:solidFill>
                <a:srgbClr val="00B2B8"/>
              </a:solidFill>
            </a:endParaRPr>
          </a:p>
        </p:txBody>
      </p:sp>
      <p:sp>
        <p:nvSpPr>
          <p:cNvPr id="9" name="Rounded Rectangle 8"/>
          <p:cNvSpPr/>
          <p:nvPr/>
        </p:nvSpPr>
        <p:spPr>
          <a:xfrm>
            <a:off x="8536379" y="5053529"/>
            <a:ext cx="1923802" cy="736270"/>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dirty="0" smtClean="0"/>
              <a:t>Change ideas for testing</a:t>
            </a:r>
            <a:endParaRPr lang="en-NZ" dirty="0"/>
          </a:p>
        </p:txBody>
      </p:sp>
    </p:spTree>
    <p:extLst>
      <p:ext uri="{BB962C8B-B14F-4D97-AF65-F5344CB8AC3E}">
        <p14:creationId xmlns:p14="http://schemas.microsoft.com/office/powerpoint/2010/main" val="34702066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p:txBody>
          <a:bodyPr/>
          <a:lstStyle/>
          <a:p>
            <a:pPr marL="0" indent="0">
              <a:buNone/>
            </a:pPr>
            <a:r>
              <a:rPr lang="en-NZ" sz="1200" i="1" dirty="0" smtClean="0"/>
              <a:t>‘At </a:t>
            </a:r>
            <a:r>
              <a:rPr lang="en-NZ" sz="1200" i="1" dirty="0"/>
              <a:t>first, staff were resistant to…yet once staff were included in the decisions and learned that they would lead the work and would be provided with the capability and capacity to do so, they became engaged and empowered (Flynn &amp; Hartfield, 2016</a:t>
            </a:r>
            <a:r>
              <a:rPr lang="en-NZ" sz="1200" i="1" dirty="0" smtClean="0"/>
              <a:t>).’</a:t>
            </a:r>
            <a:endParaRPr lang="en-NZ" sz="1200" dirty="0"/>
          </a:p>
          <a:p>
            <a:pPr marL="0" indent="0">
              <a:buNone/>
            </a:pPr>
            <a:endParaRPr lang="en-NZ" sz="1200" i="1" dirty="0"/>
          </a:p>
          <a:p>
            <a:pPr marL="0" indent="0">
              <a:buNone/>
            </a:pPr>
            <a:r>
              <a:rPr lang="en-NZ" sz="1200" i="1" dirty="0" smtClean="0"/>
              <a:t>‘What </a:t>
            </a:r>
            <a:r>
              <a:rPr lang="en-NZ" sz="1200" i="1" dirty="0"/>
              <a:t>we’re seeing is a much greater level of ownership for those solutions because they’re being created by the very people that are at the front line delivering the care…And the reason its stickling [is], it’s not only because it’s obviously the right thing to do… it’s the fact that staff themselves have designed the delivery model.  So, it’s there, so it’s become their baby. So even when we’re busy they’re still sticking to it (Jabbal, 2017</a:t>
            </a:r>
            <a:r>
              <a:rPr lang="en-NZ" sz="1200" i="1" dirty="0" smtClean="0"/>
              <a:t>).’</a:t>
            </a:r>
          </a:p>
          <a:p>
            <a:endParaRPr lang="en-US" sz="1200" i="1" dirty="0"/>
          </a:p>
          <a:p>
            <a:pPr marL="0" indent="0">
              <a:buNone/>
            </a:pPr>
            <a:r>
              <a:rPr lang="en-NZ" sz="1200" i="1" dirty="0" smtClean="0"/>
              <a:t>‘Empowerment</a:t>
            </a:r>
            <a:r>
              <a:rPr lang="en-NZ" sz="1200" i="1" dirty="0"/>
              <a:t>, support and ownership represent structural and relational changes in the workplace, which are largely attributed to leadership modelling, improved communication and QI training which empowers and gives ownership to staff of QI (Flynn &amp; Hartfield, 2016; Maurer et al., 2018).’ </a:t>
            </a:r>
          </a:p>
          <a:p>
            <a:pPr marL="0" indent="0">
              <a:buNone/>
            </a:pPr>
            <a:r>
              <a:rPr lang="en-NZ" sz="1200" dirty="0" smtClean="0"/>
              <a:t> </a:t>
            </a:r>
          </a:p>
          <a:p>
            <a:pPr marL="0" indent="0">
              <a:buNone/>
            </a:pPr>
            <a:r>
              <a:rPr lang="en-NZ" sz="1200" dirty="0" smtClean="0"/>
              <a:t>‘</a:t>
            </a:r>
            <a:r>
              <a:rPr lang="en-NZ" sz="1200" i="1" dirty="0"/>
              <a:t>There needs to be continuity between what is being said and what is being done.  Being told you will be supported and the act of supporting is different to staff perceiving they are supported.  Recognising the importance of staff perceptions is important to understanding and sustaining staff engagement; perceptions give permeance to the initiative (Logan 2021</a:t>
            </a:r>
            <a:r>
              <a:rPr lang="en-NZ" sz="1200" i="1" dirty="0" smtClean="0"/>
              <a:t>).’</a:t>
            </a:r>
            <a:endParaRPr lang="en-NZ" sz="1200" i="1" dirty="0"/>
          </a:p>
        </p:txBody>
      </p:sp>
      <p:sp>
        <p:nvSpPr>
          <p:cNvPr id="3" name="Content Placeholder 2"/>
          <p:cNvSpPr>
            <a:spLocks noGrp="1"/>
          </p:cNvSpPr>
          <p:nvPr>
            <p:ph sz="half" idx="2"/>
          </p:nvPr>
        </p:nvSpPr>
        <p:spPr/>
        <p:txBody>
          <a:bodyPr/>
          <a:lstStyle/>
          <a:p>
            <a:pPr marL="0" indent="0">
              <a:buNone/>
            </a:pPr>
            <a:r>
              <a:rPr lang="en-NZ" sz="1200" i="1" dirty="0" smtClean="0"/>
              <a:t>‘Progress </a:t>
            </a:r>
            <a:r>
              <a:rPr lang="en-NZ" sz="1200" i="1" dirty="0"/>
              <a:t>was reliant on a number of factors that could </a:t>
            </a:r>
            <a:r>
              <a:rPr lang="en-NZ" sz="1200" i="1" dirty="0" smtClean="0"/>
              <a:t>ef</a:t>
            </a:r>
            <a:r>
              <a:rPr lang="en-NZ" sz="1200" i="1" dirty="0" smtClean="0"/>
              <a:t>fect </a:t>
            </a:r>
            <a:r>
              <a:rPr lang="en-NZ" sz="1200" i="1" dirty="0"/>
              <a:t>take up…’I don’t think staff are also 100% on the side of their manager…I don’t think they see management are genuine about wanting to engage them.  I think that’s the biggest problem (Hewison et al., 2013</a:t>
            </a:r>
            <a:r>
              <a:rPr lang="en-NZ" sz="1200" i="1" dirty="0" smtClean="0"/>
              <a:t>).’</a:t>
            </a:r>
            <a:endParaRPr lang="en-NZ" sz="1200" dirty="0"/>
          </a:p>
          <a:p>
            <a:pPr marL="0" indent="0">
              <a:buNone/>
            </a:pPr>
            <a:endParaRPr lang="en-US" sz="1200" dirty="0"/>
          </a:p>
          <a:p>
            <a:pPr marL="0" indent="0">
              <a:buNone/>
            </a:pPr>
            <a:r>
              <a:rPr lang="en-NZ" sz="1200" i="1" dirty="0" smtClean="0"/>
              <a:t>‘Building </a:t>
            </a:r>
            <a:r>
              <a:rPr lang="en-NZ" sz="1200" i="1" dirty="0"/>
              <a:t>and establishing daily staff engagement in QI in busy workplaces through empowerment, ownership and increased support are essential enablers of staff engagement in </a:t>
            </a:r>
            <a:r>
              <a:rPr lang="en-NZ" sz="1200" i="1" dirty="0" smtClean="0"/>
              <a:t>QI (Logan, 2021). </a:t>
            </a:r>
          </a:p>
          <a:p>
            <a:pPr marL="0" indent="0">
              <a:buNone/>
            </a:pPr>
            <a:endParaRPr lang="en-NZ" sz="1200" dirty="0"/>
          </a:p>
          <a:p>
            <a:pPr marL="0" indent="0">
              <a:buNone/>
            </a:pPr>
            <a:r>
              <a:rPr lang="en-NZ" sz="1200" i="1" dirty="0" smtClean="0"/>
              <a:t>‘Feedback </a:t>
            </a:r>
            <a:r>
              <a:rPr lang="en-NZ" sz="1200" i="1" dirty="0"/>
              <a:t>and celebration.  The importance of celebrating success and feeding back tangible improvements that had been made (and linking them directly to the staff engagement process) were considered to be key to success by many of the respondents (Hewison et al., 2013</a:t>
            </a:r>
            <a:r>
              <a:rPr lang="en-NZ" sz="1200" i="1" dirty="0" smtClean="0"/>
              <a:t>).’</a:t>
            </a:r>
          </a:p>
          <a:p>
            <a:pPr marL="0" indent="0">
              <a:buNone/>
            </a:pPr>
            <a:endParaRPr lang="en-NZ" sz="1200" dirty="0"/>
          </a:p>
          <a:p>
            <a:pPr marL="0" indent="0">
              <a:buNone/>
            </a:pPr>
            <a:r>
              <a:rPr lang="en-US" sz="1200" dirty="0" smtClean="0"/>
              <a:t>‘</a:t>
            </a:r>
            <a:r>
              <a:rPr lang="en-NZ" sz="1200" i="1" dirty="0"/>
              <a:t>…what participating clinicians saw as the benefits, and …what … motivated them….opportunities for an exchange of ideas, giving insight into the working of other teams, time to reflect on their services, providing an opportunity that the teams did not normally have because of work pressures…, a networking opportunity in which mentoring relationships could be formed (Ling et al., 2010</a:t>
            </a:r>
            <a:r>
              <a:rPr lang="en-NZ" sz="1200" i="1" dirty="0" smtClean="0"/>
              <a:t>).’</a:t>
            </a:r>
            <a:endParaRPr lang="en-NZ" sz="1200" dirty="0"/>
          </a:p>
          <a:p>
            <a:pPr marL="0" indent="0">
              <a:buNone/>
            </a:pPr>
            <a:endParaRPr lang="en-NZ" sz="1200" dirty="0"/>
          </a:p>
        </p:txBody>
      </p:sp>
      <p:sp>
        <p:nvSpPr>
          <p:cNvPr id="4" name="Title 3"/>
          <p:cNvSpPr>
            <a:spLocks noGrp="1"/>
          </p:cNvSpPr>
          <p:nvPr>
            <p:ph type="title"/>
          </p:nvPr>
        </p:nvSpPr>
        <p:spPr>
          <a:xfrm>
            <a:off x="533400" y="22390"/>
            <a:ext cx="10972800" cy="750121"/>
          </a:xfrm>
        </p:spPr>
        <p:txBody>
          <a:bodyPr/>
          <a:lstStyle/>
          <a:p>
            <a:r>
              <a:rPr lang="en-US" dirty="0" smtClean="0"/>
              <a:t>Quotes from study</a:t>
            </a:r>
            <a:endParaRPr lang="en-NZ" dirty="0"/>
          </a:p>
        </p:txBody>
      </p:sp>
    </p:spTree>
    <p:extLst>
      <p:ext uri="{BB962C8B-B14F-4D97-AF65-F5344CB8AC3E}">
        <p14:creationId xmlns:p14="http://schemas.microsoft.com/office/powerpoint/2010/main" val="1254018442"/>
      </p:ext>
    </p:extLst>
  </p:cSld>
  <p:clrMapOvr>
    <a:masterClrMapping/>
  </p:clrMapOvr>
  <p:timing>
    <p:tnLst>
      <p:par>
        <p:cTn id="1" dur="indefinite" restart="never" nodeType="tmRoot"/>
      </p:par>
    </p:tnLst>
  </p:timing>
</p:sld>
</file>

<file path=ppt/theme/theme1.xml><?xml version="1.0" encoding="utf-8"?>
<a:theme xmlns:a="http://schemas.openxmlformats.org/drawingml/2006/main" name="1_TeWhatuOra_PPT_template_slim (1)">
  <a:themeElements>
    <a:clrScheme name="Health New Zealand">
      <a:dk1>
        <a:srgbClr val="1B254A"/>
      </a:dk1>
      <a:lt1>
        <a:srgbClr val="00A2AC"/>
      </a:lt1>
      <a:dk2>
        <a:srgbClr val="41C1C7"/>
      </a:dk2>
      <a:lt2>
        <a:srgbClr val="EFF2EE"/>
      </a:lt2>
      <a:accent1>
        <a:srgbClr val="00558A"/>
      </a:accent1>
      <a:accent2>
        <a:srgbClr val="007481"/>
      </a:accent2>
      <a:accent3>
        <a:srgbClr val="FFFFFF"/>
      </a:accent3>
      <a:accent4>
        <a:srgbClr val="FFFFFF"/>
      </a:accent4>
      <a:accent5>
        <a:srgbClr val="FFFFFF"/>
      </a:accent5>
      <a:accent6>
        <a:srgbClr val="FFFFFF"/>
      </a:accent6>
      <a:hlink>
        <a:srgbClr val="0070C0"/>
      </a:hlink>
      <a:folHlink>
        <a:srgbClr val="0070C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TeWhatuOra_PPT_template_slim" id="{2A605156-F07E-4DA5-94A2-61C38A729922}" vid="{B3A9D4FF-3307-434A-9356-4E2C2DB90015}"/>
    </a:ext>
  </a:extLst>
</a:theme>
</file>

<file path=ppt/theme/theme2.xml><?xml version="1.0" encoding="utf-8"?>
<a:theme xmlns:a="http://schemas.openxmlformats.org/drawingml/2006/main" name="Custom Design">
  <a:themeElements>
    <a:clrScheme name="Health New Zealand">
      <a:dk1>
        <a:srgbClr val="1B254A"/>
      </a:dk1>
      <a:lt1>
        <a:srgbClr val="00A2AC"/>
      </a:lt1>
      <a:dk2>
        <a:srgbClr val="41C1C7"/>
      </a:dk2>
      <a:lt2>
        <a:srgbClr val="EFF2EE"/>
      </a:lt2>
      <a:accent1>
        <a:srgbClr val="00558A"/>
      </a:accent1>
      <a:accent2>
        <a:srgbClr val="007481"/>
      </a:accent2>
      <a:accent3>
        <a:srgbClr val="FFFFFF"/>
      </a:accent3>
      <a:accent4>
        <a:srgbClr val="FFFFFF"/>
      </a:accent4>
      <a:accent5>
        <a:srgbClr val="FFFFFF"/>
      </a:accent5>
      <a:accent6>
        <a:srgbClr val="FFFFFF"/>
      </a:accent6>
      <a:hlink>
        <a:srgbClr val="0070C0"/>
      </a:hlink>
      <a:folHlink>
        <a:srgbClr val="0070C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5B84638B572D1468A53F89599AE4F5A" ma:contentTypeVersion="16" ma:contentTypeDescription="Create a new document." ma:contentTypeScope="" ma:versionID="f8e05b4651ea67bcf0c112be457c7cac">
  <xsd:schema xmlns:xsd="http://www.w3.org/2001/XMLSchema" xmlns:xs="http://www.w3.org/2001/XMLSchema" xmlns:p="http://schemas.microsoft.com/office/2006/metadata/properties" xmlns:ns2="f9418fdb-10cd-47b2-93bb-348b957f1640" xmlns:ns3="1d6a90a6-4f54-4d1f-aafe-85d10adc6365" xmlns:ns4="24036b2f-1ee6-4a72-90b5-e60ea21a0144" targetNamespace="http://schemas.microsoft.com/office/2006/metadata/properties" ma:root="true" ma:fieldsID="766afd222341a530f7ce41609df49e0d" ns2:_="" ns3:_="" ns4:_="">
    <xsd:import namespace="f9418fdb-10cd-47b2-93bb-348b957f1640"/>
    <xsd:import namespace="1d6a90a6-4f54-4d1f-aafe-85d10adc6365"/>
    <xsd:import namespace="24036b2f-1ee6-4a72-90b5-e60ea21a014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Location" minOccurs="0"/>
                <xsd:element ref="ns2:MediaLengthInSeconds" minOccurs="0"/>
                <xsd:element ref="ns2:lcf76f155ced4ddcb4097134ff3c332f" minOccurs="0"/>
                <xsd:element ref="ns4: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9418fdb-10cd-47b2-93bb-348b957f164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dc30c194-a10f-45cf-b8ac-c2c77eb901a2"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1d6a90a6-4f54-4d1f-aafe-85d10adc6365"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4036b2f-1ee6-4a72-90b5-e60ea21a0144"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beabbfb8-c7cc-40bd-8bc4-116c6c78f852}" ma:internalName="TaxCatchAll" ma:showField="CatchAllData" ma:web="1d6a90a6-4f54-4d1f-aafe-85d10adc636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f9418fdb-10cd-47b2-93bb-348b957f1640">
      <Terms xmlns="http://schemas.microsoft.com/office/infopath/2007/PartnerControls"/>
    </lcf76f155ced4ddcb4097134ff3c332f>
    <TaxCatchAll xmlns="24036b2f-1ee6-4a72-90b5-e60ea21a0144" xsi:nil="true"/>
  </documentManagement>
</p:properties>
</file>

<file path=customXml/itemProps1.xml><?xml version="1.0" encoding="utf-8"?>
<ds:datastoreItem xmlns:ds="http://schemas.openxmlformats.org/officeDocument/2006/customXml" ds:itemID="{FBB94913-E558-4786-A71C-50D39CD838DB}"/>
</file>

<file path=customXml/itemProps2.xml><?xml version="1.0" encoding="utf-8"?>
<ds:datastoreItem xmlns:ds="http://schemas.openxmlformats.org/officeDocument/2006/customXml" ds:itemID="{F18BC097-817F-4560-86CE-36AF28819B0F}">
  <ds:schemaRefs>
    <ds:schemaRef ds:uri="http://schemas.microsoft.com/sharepoint/v3/contenttype/forms"/>
  </ds:schemaRefs>
</ds:datastoreItem>
</file>

<file path=customXml/itemProps3.xml><?xml version="1.0" encoding="utf-8"?>
<ds:datastoreItem xmlns:ds="http://schemas.openxmlformats.org/officeDocument/2006/customXml" ds:itemID="{86F8F500-233A-443E-99E7-4A71EDD2C768}">
  <ds:schemaRefs>
    <ds:schemaRef ds:uri="http://www.w3.org/XML/1998/namespace"/>
    <ds:schemaRef ds:uri="http://purl.org/dc/terms/"/>
    <ds:schemaRef ds:uri="http://schemas.microsoft.com/office/2006/documentManagement/types"/>
    <ds:schemaRef ds:uri="http://schemas.microsoft.com/office/2006/metadata/properties"/>
    <ds:schemaRef ds:uri="http://purl.org/dc/dcmitype/"/>
    <ds:schemaRef ds:uri="http://purl.org/dc/elements/1.1/"/>
    <ds:schemaRef ds:uri="http://schemas.microsoft.com/office/infopath/2007/PartnerControls"/>
    <ds:schemaRef ds:uri="http://schemas.openxmlformats.org/package/2006/metadata/core-properties"/>
    <ds:schemaRef ds:uri="578301fe-ad28-44f8-aec8-2d32c887e2b1"/>
  </ds:schemaRefs>
</ds:datastoreItem>
</file>

<file path=docProps/app.xml><?xml version="1.0" encoding="utf-8"?>
<Properties xmlns="http://schemas.openxmlformats.org/officeDocument/2006/extended-properties" xmlns:vt="http://schemas.openxmlformats.org/officeDocument/2006/docPropsVTypes">
  <Template/>
  <TotalTime>805</TotalTime>
  <Words>1528</Words>
  <Application>Microsoft Office PowerPoint</Application>
  <PresentationFormat>Custom</PresentationFormat>
  <Paragraphs>125</Paragraphs>
  <Slides>9</Slides>
  <Notes>8</Notes>
  <HiddenSlides>0</HiddenSlides>
  <MMClips>0</MMClips>
  <ScaleCrop>false</ScaleCrop>
  <HeadingPairs>
    <vt:vector size="4" baseType="variant">
      <vt:variant>
        <vt:lpstr>Theme</vt:lpstr>
      </vt:variant>
      <vt:variant>
        <vt:i4>2</vt:i4>
      </vt:variant>
      <vt:variant>
        <vt:lpstr>Slide Titles</vt:lpstr>
      </vt:variant>
      <vt:variant>
        <vt:i4>9</vt:i4>
      </vt:variant>
    </vt:vector>
  </HeadingPairs>
  <TitlesOfParts>
    <vt:vector size="11" baseType="lpstr">
      <vt:lpstr>1_TeWhatuOra_PPT_template_slim (1)</vt:lpstr>
      <vt:lpstr>Custom Design</vt:lpstr>
      <vt:lpstr>How can  a mental health workforce pressured by workplace demands be supported to engage in Continuous Quality Improvement (CQI) in mental health services across Aotearoa New Zealand? </vt:lpstr>
      <vt:lpstr>Staff engagement in QI</vt:lpstr>
      <vt:lpstr> Healthcare staff energy for QI </vt:lpstr>
      <vt:lpstr>Staff engagement</vt:lpstr>
      <vt:lpstr>Key enablers</vt:lpstr>
      <vt:lpstr>Structural considerations</vt:lpstr>
      <vt:lpstr>What works</vt:lpstr>
      <vt:lpstr>Helpful prompts</vt:lpstr>
      <vt:lpstr>Quotes from study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Sam and Max</dc:creator>
  <cp:lastModifiedBy>Sharon Logan (WDHB)</cp:lastModifiedBy>
  <cp:revision>44</cp:revision>
  <cp:lastPrinted>2023-03-12T21:59:54Z</cp:lastPrinted>
  <dcterms:created xsi:type="dcterms:W3CDTF">2022-07-05T23:51:08Z</dcterms:created>
  <dcterms:modified xsi:type="dcterms:W3CDTF">2023-03-16T01:42:04Z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0x01010063C5C8CAE6725D4CA3F6A848082D1B32</vt:lpwstr>
  </property>
</Properties>
</file>