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5" r:id="rId5"/>
    <p:sldMasterId id="2147483687" r:id="rId6"/>
    <p:sldMasterId id="2147483702" r:id="rId7"/>
  </p:sldMasterIdLst>
  <p:notesMasterIdLst>
    <p:notesMasterId r:id="rId33"/>
  </p:notesMasterIdLst>
  <p:handoutMasterIdLst>
    <p:handoutMasterId r:id="rId34"/>
  </p:handoutMasterIdLst>
  <p:sldIdLst>
    <p:sldId id="282" r:id="rId8"/>
    <p:sldId id="308" r:id="rId9"/>
    <p:sldId id="307" r:id="rId10"/>
    <p:sldId id="305" r:id="rId11"/>
    <p:sldId id="310" r:id="rId12"/>
    <p:sldId id="322" r:id="rId13"/>
    <p:sldId id="354" r:id="rId14"/>
    <p:sldId id="309" r:id="rId15"/>
    <p:sldId id="360" r:id="rId16"/>
    <p:sldId id="329" r:id="rId17"/>
    <p:sldId id="328" r:id="rId18"/>
    <p:sldId id="344" r:id="rId19"/>
    <p:sldId id="259" r:id="rId20"/>
    <p:sldId id="261" r:id="rId21"/>
    <p:sldId id="335" r:id="rId22"/>
    <p:sldId id="355" r:id="rId23"/>
    <p:sldId id="337" r:id="rId24"/>
    <p:sldId id="339" r:id="rId25"/>
    <p:sldId id="283" r:id="rId26"/>
    <p:sldId id="352" r:id="rId27"/>
    <p:sldId id="356" r:id="rId28"/>
    <p:sldId id="357" r:id="rId29"/>
    <p:sldId id="358" r:id="rId30"/>
    <p:sldId id="359"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42" autoAdjust="0"/>
    <p:restoredTop sz="94631" autoAdjust="0"/>
  </p:normalViewPr>
  <p:slideViewPr>
    <p:cSldViewPr snapToGrid="0">
      <p:cViewPr varScale="1">
        <p:scale>
          <a:sx n="77" d="100"/>
          <a:sy n="77" d="100"/>
        </p:scale>
        <p:origin x="1074" y="90"/>
      </p:cViewPr>
      <p:guideLst/>
    </p:cSldViewPr>
  </p:slideViewPr>
  <p:outlineViewPr>
    <p:cViewPr>
      <p:scale>
        <a:sx n="33" d="100"/>
        <a:sy n="33" d="100"/>
      </p:scale>
      <p:origin x="0" y="-69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10/10/2022</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10/10/2022</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58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09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554632582"/>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734501631"/>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4C657649-400B-459D-918F-D5C58351DEF3}"/>
              </a:ext>
            </a:extLst>
          </p:cNvPr>
          <p:cNvSpPr>
            <a:spLocks noGrp="1"/>
          </p:cNvSpPr>
          <p:nvPr>
            <p:ph sz="half" idx="2"/>
          </p:nvPr>
        </p:nvSpPr>
        <p:spPr>
          <a:xfrm>
            <a:off x="6299886" y="1512000"/>
            <a:ext cx="5472114" cy="46649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F923135C-68B1-4D2B-80D0-318CB859F73B}"/>
              </a:ext>
            </a:extLst>
          </p:cNvPr>
          <p:cNvSpPr>
            <a:spLocks noGrp="1"/>
          </p:cNvSpPr>
          <p:nvPr>
            <p:ph sz="half" idx="1"/>
          </p:nvPr>
        </p:nvSpPr>
        <p:spPr>
          <a:xfrm>
            <a:off x="431886" y="1512000"/>
            <a:ext cx="5472114" cy="46649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7" name="Text Placeholder 2">
            <a:extLst>
              <a:ext uri="{FF2B5EF4-FFF2-40B4-BE49-F238E27FC236}">
                <a16:creationId xmlns:a16="http://schemas.microsoft.com/office/drawing/2014/main" id="{6BF39E7D-3145-466A-B07A-D49E661CEFAA}"/>
              </a:ext>
            </a:extLst>
          </p:cNvPr>
          <p:cNvSpPr>
            <a:spLocks noGrp="1"/>
          </p:cNvSpPr>
          <p:nvPr>
            <p:ph type="body" idx="1"/>
          </p:nvPr>
        </p:nvSpPr>
        <p:spPr>
          <a:xfrm>
            <a:off x="431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Text Placeholder 4">
            <a:extLst>
              <a:ext uri="{FF2B5EF4-FFF2-40B4-BE49-F238E27FC236}">
                <a16:creationId xmlns:a16="http://schemas.microsoft.com/office/drawing/2014/main" id="{D33A71EE-E94D-4F02-B8C5-DC59F4563833}"/>
              </a:ext>
            </a:extLst>
          </p:cNvPr>
          <p:cNvSpPr>
            <a:spLocks noGrp="1"/>
          </p:cNvSpPr>
          <p:nvPr>
            <p:ph type="body" sz="quarter" idx="3"/>
          </p:nvPr>
        </p:nvSpPr>
        <p:spPr>
          <a:xfrm>
            <a:off x="6299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3" name="Content Placeholder 5">
            <a:extLst>
              <a:ext uri="{FF2B5EF4-FFF2-40B4-BE49-F238E27FC236}">
                <a16:creationId xmlns:a16="http://schemas.microsoft.com/office/drawing/2014/main" id="{EF63D731-8A55-4A6C-A975-9B0F1F435646}"/>
              </a:ext>
            </a:extLst>
          </p:cNvPr>
          <p:cNvSpPr>
            <a:spLocks noGrp="1"/>
          </p:cNvSpPr>
          <p:nvPr>
            <p:ph sz="quarter" idx="4"/>
          </p:nvPr>
        </p:nvSpPr>
        <p:spPr>
          <a:xfrm>
            <a:off x="6299886" y="2505075"/>
            <a:ext cx="5472114"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60CBD79B-0266-4692-9562-0F7706A271D8}"/>
              </a:ext>
            </a:extLst>
          </p:cNvPr>
          <p:cNvSpPr>
            <a:spLocks noGrp="1"/>
          </p:cNvSpPr>
          <p:nvPr>
            <p:ph sz="half" idx="2"/>
          </p:nvPr>
        </p:nvSpPr>
        <p:spPr>
          <a:xfrm>
            <a:off x="431887" y="2505075"/>
            <a:ext cx="5472114"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25515190"/>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654388017"/>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974837237"/>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noProof="0"/>
              <a:t>Click to edit Master text styles</a:t>
            </a:r>
          </a:p>
        </p:txBody>
      </p:sp>
      <p:sp>
        <p:nvSpPr>
          <p:cNvPr id="15" name="Content Placeholder 2">
            <a:extLst>
              <a:ext uri="{FF2B5EF4-FFF2-40B4-BE49-F238E27FC236}">
                <a16:creationId xmlns:a16="http://schemas.microsoft.com/office/drawing/2014/main" id="{305EC740-58FD-4D74-B7D7-DA487FC5EC30}"/>
              </a:ext>
            </a:extLst>
          </p:cNvPr>
          <p:cNvSpPr>
            <a:spLocks noGrp="1"/>
          </p:cNvSpPr>
          <p:nvPr>
            <p:ph idx="1"/>
          </p:nvPr>
        </p:nvSpPr>
        <p:spPr>
          <a:xfrm>
            <a:off x="6096000" y="987425"/>
            <a:ext cx="5472000" cy="4718562"/>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04204351"/>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noProof="0"/>
              <a:t>Click to edit Master text styles</a:t>
            </a:r>
          </a:p>
        </p:txBody>
      </p:sp>
      <p:sp>
        <p:nvSpPr>
          <p:cNvPr id="7" name="Picture Placeholder 2">
            <a:extLst>
              <a:ext uri="{FF2B5EF4-FFF2-40B4-BE49-F238E27FC236}">
                <a16:creationId xmlns:a16="http://schemas.microsoft.com/office/drawing/2014/main" id="{E28466D9-7530-474E-BC12-1642958B7245}"/>
              </a:ext>
            </a:extLst>
          </p:cNvPr>
          <p:cNvSpPr>
            <a:spLocks noGrp="1"/>
          </p:cNvSpPr>
          <p:nvPr>
            <p:ph type="pic" idx="1"/>
          </p:nvPr>
        </p:nvSpPr>
        <p:spPr>
          <a:xfrm>
            <a:off x="6095999" y="987425"/>
            <a:ext cx="5471999" cy="47185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960549711"/>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505855276"/>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5" name="Text Placeholder 4">
            <a:extLst>
              <a:ext uri="{FF2B5EF4-FFF2-40B4-BE49-F238E27FC236}">
                <a16:creationId xmlns:a16="http://schemas.microsoft.com/office/drawing/2014/main" id="{55F7A73E-4A54-4742-8586-DD6DAA3BC61C}"/>
              </a:ext>
            </a:extLst>
          </p:cNvPr>
          <p:cNvSpPr>
            <a:spLocks noGrp="1"/>
          </p:cNvSpPr>
          <p:nvPr>
            <p:ph type="body" sz="quarter" idx="34"/>
          </p:nvPr>
        </p:nvSpPr>
        <p:spPr>
          <a:xfrm>
            <a:off x="1313656" y="1955257"/>
            <a:ext cx="9564688" cy="2947486"/>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3240921756"/>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892051407"/>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a:solidFill>
            <a:schemeClr val="bg1"/>
          </a:solidFill>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l">
              <a:defRPr sz="6000">
                <a:solidFill>
                  <a:schemeClr val="tx2"/>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accent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65E195-C89C-4871-8AE9-903FDB8B6D9D}" type="datetimeFigureOut">
              <a:rPr lang="en-US" smtClean="0"/>
              <a:t>10/10/2022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39733862"/>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5E195-C89C-4871-8AE9-903FDB8B6D9D}" type="datetimeFigureOut">
              <a:rPr lang="en-US" smtClean="0"/>
              <a:t>10/10/2022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917577136"/>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4665E195-C89C-4871-8AE9-903FDB8B6D9D}" type="datetimeFigureOut">
              <a:rPr lang="en-US" smtClean="0"/>
              <a:t>10/10/2022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635720966"/>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65E195-C89C-4871-8AE9-903FDB8B6D9D}" type="datetimeFigureOut">
              <a:rPr lang="en-US" smtClean="0"/>
              <a:t>10/10/2022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231110807"/>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a:t>Click to edit Master title style</a:t>
            </a:r>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65E195-C89C-4871-8AE9-903FDB8B6D9D}" type="datetimeFigureOut">
              <a:rPr lang="en-US" smtClean="0"/>
              <a:t>10/10/2022</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4112148277"/>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65E195-C89C-4871-8AE9-903FDB8B6D9D}" type="datetimeFigureOut">
              <a:rPr lang="en-US" smtClean="0"/>
              <a:t>10/10/2022</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47203092"/>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5E195-C89C-4871-8AE9-903FDB8B6D9D}" type="datetimeFigureOut">
              <a:rPr lang="en-US" smtClean="0"/>
              <a:t>10/10/2022</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220053117"/>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10/10/2022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3392964344"/>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10/10/2022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354316286"/>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72000" tIns="180000" rIns="180000" bIns="0" anchor="t"/>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bg1">
              <a:alpha val="80000"/>
            </a:schemeClr>
          </a:solidFill>
          <a:ln w="3175">
            <a:gradFill>
              <a:gsLst>
                <a:gs pos="0">
                  <a:schemeClr val="bg1">
                    <a:lumMod val="95000"/>
                  </a:schemeClr>
                </a:gs>
                <a:gs pos="100000">
                  <a:schemeClr val="accent1"/>
                </a:gs>
              </a:gsLst>
              <a:lin ang="1080000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026815752"/>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5E195-C89C-4871-8AE9-903FDB8B6D9D}" type="datetimeFigureOut">
              <a:rPr lang="en-US" smtClean="0"/>
              <a:t>10/10/2022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414373598"/>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5E195-C89C-4871-8AE9-903FDB8B6D9D}" type="datetimeFigureOut">
              <a:rPr lang="en-US" smtClean="0"/>
              <a:t>10/10/2022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3123833892"/>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814802"/>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3352399"/>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9028561"/>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0870487"/>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10/10/2022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7654099"/>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10/10/2022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9866201"/>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10/10/2022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0858795"/>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09135563"/>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6769100" y="144000"/>
            <a:ext cx="5280100" cy="6048000"/>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3000" y="2438399"/>
            <a:ext cx="38362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432000" tIns="432000" rIns="72000" bIns="1188000" anchor="t"/>
          <a:lstStyle>
            <a:lvl1pPr algn="l">
              <a:lnSpc>
                <a:spcPts val="4700"/>
              </a:lnSpc>
              <a:defRPr sz="4500">
                <a:solidFill>
                  <a:schemeClr val="tx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7000" y="4465176"/>
            <a:ext cx="3372329" cy="774934"/>
          </a:xfrm>
          <a:solidFill>
            <a:schemeClr val="bg1">
              <a:alpha val="80000"/>
            </a:schemeClr>
          </a:solidFill>
          <a:ln w="3175">
            <a:gradFill>
              <a:gsLst>
                <a:gs pos="0">
                  <a:schemeClr val="bg1">
                    <a:lumMod val="95000"/>
                  </a:schemeClr>
                </a:gs>
                <a:gs pos="100000">
                  <a:schemeClr val="accent1"/>
                </a:gs>
              </a:gsLst>
              <a:lin ang="10800000" scaled="0"/>
            </a:gradFill>
          </a:ln>
        </p:spPr>
        <p:txBody>
          <a:bodyPr lIns="180000" tIns="144000" rIns="0"/>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2000" y="2438399"/>
            <a:ext cx="5472000" cy="30444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57081455"/>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62D6E202-B606-4609-B914-27C9371A1F6D}" type="datetime1">
              <a:rPr lang="en-US" smtClean="0"/>
              <a:t>10/10/2022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9514119"/>
      </p:ext>
    </p:extLst>
  </p:cSld>
  <p:clrMapOvr>
    <a:masterClrMapping/>
  </p:clrMapOvr>
  <p:transition spd="slow">
    <p:fade thruBlk="1"/>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4189967"/>
      </p:ext>
    </p:extLst>
  </p:cSld>
  <p:clrMapOvr>
    <a:masterClrMapping/>
  </p:clrMapOvr>
  <p:transition spd="slow">
    <p:fade thruBlk="1"/>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2289508"/>
      </p:ext>
    </p:extLst>
  </p:cSld>
  <p:clrMapOvr>
    <a:masterClrMapping/>
  </p:clrMapOvr>
  <p:transition spd="slow">
    <p:fade thruBlk="1"/>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62D6E202-B606-4609-B914-27C9371A1F6D}" type="datetime1">
              <a:rPr lang="en-US" smtClean="0"/>
              <a:t>10/10/2022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9048639"/>
      </p:ext>
    </p:extLst>
  </p:cSld>
  <p:clrMapOvr>
    <a:masterClrMapping/>
  </p:clrMapOvr>
  <p:transition spd="slow">
    <p:fade thruBlk="1"/>
  </p:transition>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2897591"/>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8462121"/>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110288089"/>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629139584"/>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52837676"/>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704873405"/>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5280100" cy="6060155"/>
          </a:xfrm>
          <a:solidFill>
            <a:schemeClr val="bg1">
              <a:lumMod val="95000"/>
            </a:schemeClr>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6000" y="3263899"/>
            <a:ext cx="5472000" cy="2442088"/>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1" y="4889912"/>
            <a:ext cx="4840085" cy="816075"/>
          </a:xfrm>
          <a:solidFill>
            <a:schemeClr val="bg1">
              <a:alpha val="80000"/>
            </a:schemeClr>
          </a:solidFill>
          <a:ln w="3175">
            <a:gradFill>
              <a:gsLst>
                <a:gs pos="0">
                  <a:schemeClr val="bg1">
                    <a:lumMod val="95000"/>
                  </a:schemeClr>
                </a:gs>
                <a:gs pos="100000">
                  <a:schemeClr val="accent1"/>
                </a:gs>
              </a:gsLst>
              <a:lin ang="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775291135"/>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53" name="Picture 52">
            <a:extLst>
              <a:ext uri="{FF2B5EF4-FFF2-40B4-BE49-F238E27FC236}">
                <a16:creationId xmlns:a16="http://schemas.microsoft.com/office/drawing/2014/main" id="{FC1DA787-0E72-4002-921D-E78F824CC3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96701181"/>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731074569"/>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44251971"/>
      </p:ext>
    </p:extLst>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111804840"/>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267305809"/>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13023328"/>
      </p:ext>
    </p:extLst>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26185842"/>
      </p:ext>
    </p:extLst>
  </p:cSld>
  <p:clrMapOvr>
    <a:masterClrMapping/>
  </p:clrMapOvr>
  <p:transition spd="slow">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511102685"/>
      </p:ext>
    </p:extLst>
  </p:cSld>
  <p:clrMapOvr>
    <a:masterClrMapping/>
  </p:clrMapOvr>
  <p:transition spd="slow">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50" name="Picture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453361861"/>
      </p:ext>
    </p:extLst>
  </p:cSld>
  <p:clrMapOvr>
    <a:masterClrMapping/>
  </p:clrMapOvr>
  <p:transition spd="slow">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999044642"/>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0">
                <a:solidFill>
                  <a:schemeClr val="tx1">
                    <a:lumMod val="75000"/>
                    <a:lumOff val="25000"/>
                  </a:schemeClr>
                </a:solidFill>
                <a:latin typeface="+mj-lt"/>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09955754"/>
      </p:ext>
    </p:extLst>
  </p:cSld>
  <p:clrMapOvr>
    <a:masterClrMapping/>
  </p:clrMapOvr>
  <p:transitio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97317365"/>
      </p:ext>
    </p:extLst>
  </p:cSld>
  <p:clrMapOvr>
    <a:masterClrMapping/>
  </p:clrMapOvr>
  <p:transition spd="slow">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551725541"/>
      </p:ext>
    </p:extLst>
  </p:cSld>
  <p:clrMapOvr>
    <a:masterClrMapping/>
  </p:clrMapOvr>
  <p:transition spd="slow">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649482771"/>
      </p:ext>
    </p:extLst>
  </p:cSld>
  <p:clrMapOvr>
    <a:masterClrMapping/>
  </p:clrMapOvr>
  <p:transition spd="slow">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534521567"/>
      </p:ext>
    </p:extLst>
  </p:cSld>
  <p:clrMapOvr>
    <a:masterClrMapping/>
  </p:clrMapOvr>
  <p:transition spd="slow">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647409891"/>
      </p:ext>
    </p:extLst>
  </p:cSld>
  <p:clrMapOvr>
    <a:masterClrMapping/>
  </p:clrMapOvr>
  <p:transition spd="slow">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191834302"/>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137973360"/>
      </p:ext>
    </p:extLst>
  </p:cSld>
  <p:clrMapOvr>
    <a:masterClrMapping/>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9832078"/>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069008321"/>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606293402"/>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solidFill>
            <a:schemeClr val="bg1">
              <a:lumMod val="95000"/>
            </a:schemeClr>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tx1"/>
          </a:solidFill>
        </p:spPr>
        <p:txBody>
          <a:bodyPr lIns="180000" tIns="72000" rIns="180000" anchor="t"/>
          <a:lstStyle>
            <a:lvl1pPr marL="0" indent="0">
              <a:buNone/>
              <a:defRPr>
                <a:solidFill>
                  <a:schemeClr val="bg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878C031A-1E1B-4E18-9052-CA663975447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transition spd="slow">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984817711"/>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1764000" rIns="0" anchor="ctr"/>
          <a:lstStyle>
            <a:lvl1pPr marL="0" indent="0" algn="l">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15412" y="360000"/>
            <a:ext cx="4416588" cy="471657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Thank You</a:t>
            </a:r>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15413" y="5076572"/>
            <a:ext cx="4416587" cy="1421429"/>
          </a:xfrm>
          <a:solidFill>
            <a:schemeClr val="bg1">
              <a:alpha val="80000"/>
            </a:schemeClr>
          </a:solidFill>
          <a:ln w="3175">
            <a:gradFill>
              <a:gsLst>
                <a:gs pos="0">
                  <a:schemeClr val="bg1">
                    <a:lumMod val="95000"/>
                  </a:schemeClr>
                </a:gs>
                <a:gs pos="100000">
                  <a:schemeClr val="accent1"/>
                </a:gs>
              </a:gsLst>
              <a:lin ang="0" scaled="0"/>
            </a:gradFill>
          </a:ln>
        </p:spPr>
        <p:txBody>
          <a:bodyPr tIns="144000" rIns="468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7948708" y="5540135"/>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7948708" y="5809779"/>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7948708" y="6079423"/>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606844846"/>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847993591"/>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726F2C-157B-477E-AD76-8F54126834C2}"/>
              </a:ext>
            </a:extLst>
          </p:cNvPr>
          <p:cNvSpPr/>
          <p:nvPr userDrawn="1"/>
        </p:nvSpPr>
        <p:spPr>
          <a:xfrm>
            <a:off x="0" y="6191250"/>
            <a:ext cx="12192000" cy="66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40000" cy="437752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474FB90F-5E6B-4508-96BB-939635D11AFF}"/>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774A1CB7-B157-440C-BA82-A62890EF3721}"/>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E5B1BAC-5CBE-4B0E-B0AA-1C05EBEE964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168BD16A-5998-4CCA-B0F2-62F67B639AF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677425" y="6322399"/>
            <a:ext cx="370575" cy="365125"/>
          </a:xfrm>
          <a:prstGeom prst="rect">
            <a:avLst/>
          </a:prstGeom>
          <a:solidFill>
            <a:schemeClr val="bg1"/>
          </a:solidFill>
          <a:ln w="3175">
            <a:solidFill>
              <a:schemeClr val="bg1">
                <a:lumMod val="85000"/>
              </a:schemeClr>
            </a:solidFill>
          </a:ln>
          <a:effectLst/>
        </p:spPr>
        <p:txBody>
          <a:bodyPr vert="horz" lIns="0" tIns="0" rIns="0" bIns="0" rtlCol="0" anchor="ctr"/>
          <a:lstStyle>
            <a:lvl1pPr algn="ctr">
              <a:defRPr sz="1200">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44000" y="6322399"/>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21" name="TextBox 20">
            <a:extLst>
              <a:ext uri="{FF2B5EF4-FFF2-40B4-BE49-F238E27FC236}">
                <a16:creationId xmlns:a16="http://schemas.microsoft.com/office/drawing/2014/main" id="{B3839907-C37E-4F37-B9BB-92B4A49360E6}"/>
              </a:ext>
            </a:extLst>
          </p:cNvPr>
          <p:cNvSpPr txBox="1"/>
          <p:nvPr userDrawn="1"/>
        </p:nvSpPr>
        <p:spPr>
          <a:xfrm>
            <a:off x="10194026" y="6258973"/>
            <a:ext cx="1577974" cy="427535"/>
          </a:xfrm>
          <a:prstGeom prst="rect">
            <a:avLst/>
          </a:prstGeom>
          <a:noFill/>
        </p:spPr>
        <p:txBody>
          <a:bodyPr wrap="square" lIns="0" tIns="144000" rIns="0" bIns="0" rtlCol="0">
            <a:spAutoFit/>
          </a:bodyPr>
          <a:lstStyle/>
          <a:p>
            <a:pPr algn="ctr">
              <a:lnSpc>
                <a:spcPts val="1100"/>
              </a:lnSpc>
            </a:pPr>
            <a:r>
              <a:rPr lang="en-US" sz="2000" b="1" spc="0" baseline="0" noProof="0" dirty="0">
                <a:solidFill>
                  <a:schemeClr val="tx1">
                    <a:lumMod val="75000"/>
                    <a:lumOff val="25000"/>
                  </a:schemeClr>
                </a:solidFill>
                <a:latin typeface="+mj-lt"/>
                <a:cs typeface="Times New Roman" panose="02020603050405020304" pitchFamily="18" charset="0"/>
              </a:rPr>
              <a:t>Contoso</a:t>
            </a:r>
            <a:r>
              <a:rPr lang="en-US" sz="2000" b="1" spc="0" baseline="0" noProof="0" dirty="0">
                <a:solidFill>
                  <a:schemeClr val="tx1">
                    <a:lumMod val="75000"/>
                    <a:lumOff val="25000"/>
                  </a:schemeClr>
                </a:solidFill>
                <a:latin typeface="Times New Roman" panose="02020603050405020304" pitchFamily="18" charset="0"/>
                <a:cs typeface="Times New Roman" panose="02020603050405020304" pitchFamily="18" charset="0"/>
              </a:rPr>
              <a:t/>
            </a:r>
            <a:br>
              <a:rPr lang="en-US" sz="2000" b="1" spc="0" baseline="0" noProof="0" dirty="0">
                <a:solidFill>
                  <a:schemeClr val="tx1">
                    <a:lumMod val="75000"/>
                    <a:lumOff val="25000"/>
                  </a:schemeClr>
                </a:solidFill>
                <a:latin typeface="Times New Roman" panose="02020603050405020304" pitchFamily="18" charset="0"/>
                <a:cs typeface="Times New Roman" panose="02020603050405020304" pitchFamily="18" charset="0"/>
              </a:rPr>
            </a:br>
            <a:r>
              <a:rPr lang="en-US" sz="1100" b="0" i="1" spc="600" baseline="0" noProof="0" dirty="0">
                <a:solidFill>
                  <a:schemeClr val="tx1">
                    <a:lumMod val="75000"/>
                    <a:lumOff val="25000"/>
                  </a:schemeClr>
                </a:solidFill>
                <a:latin typeface="Times New Roman" panose="02020603050405020304" pitchFamily="18" charset="0"/>
                <a:cs typeface="Times New Roman" panose="02020603050405020304" pitchFamily="18" charset="0"/>
              </a:rPr>
              <a:t>Suites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5" r:id="rId4"/>
    <p:sldLayoutId id="2147483666" r:id="rId5"/>
    <p:sldLayoutId id="2147483659" r:id="rId6"/>
    <p:sldLayoutId id="2147483660" r:id="rId7"/>
    <p:sldLayoutId id="2147483664" r:id="rId8"/>
    <p:sldLayoutId id="2147483668" r:id="rId9"/>
    <p:sldLayoutId id="2147483669" r:id="rId10"/>
    <p:sldLayoutId id="2147483650" r:id="rId11"/>
    <p:sldLayoutId id="2147483652" r:id="rId12"/>
    <p:sldLayoutId id="2147483667" r:id="rId13"/>
    <p:sldLayoutId id="2147483656" r:id="rId14"/>
    <p:sldLayoutId id="2147483657" r:id="rId15"/>
    <p:sldLayoutId id="2147483671" r:id="rId16"/>
    <p:sldLayoutId id="2147483672" r:id="rId17"/>
    <p:sldLayoutId id="2147483654" r:id="rId18"/>
    <p:sldLayoutId id="2147483673" r:id="rId19"/>
    <p:sldLayoutId id="2147483655" r:id="rId20"/>
  </p:sldLayoutIdLst>
  <p:transition spd="slow">
    <p:fade thruBlk="1"/>
  </p:transition>
  <p:hf hdr="0" ftr="0" dt="0"/>
  <p:txStyles>
    <p:titleStyle>
      <a:lvl1pPr algn="l" defTabSz="914400" rtl="0" eaLnBrk="1" latinLnBrk="0" hangingPunct="1">
        <a:lnSpc>
          <a:spcPct val="90000"/>
        </a:lnSpc>
        <a:spcBef>
          <a:spcPct val="0"/>
        </a:spcBef>
        <a:buNone/>
        <a:defRPr sz="3200" kern="1200">
          <a:solidFill>
            <a:schemeClr val="tx1"/>
          </a:solidFill>
          <a:latin typeface="Rockwell" panose="02060603020205020403" pitchFamily="18" charset="0"/>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4665E195-C89C-4871-8AE9-903FDB8B6D9D}" type="datetimeFigureOut">
              <a:rPr lang="en-US" smtClean="0"/>
              <a:pPr/>
              <a:t>10/10/2022</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062D6987-FB6D-4DB8-81B8-AD0F35E3BB5F}" type="slidenum">
              <a:rPr lang="en-US" smtClean="0"/>
              <a:pPr/>
              <a:t>‹#›</a:t>
            </a:fld>
            <a:endParaRPr lang="en-US"/>
          </a:p>
        </p:txBody>
      </p:sp>
    </p:spTree>
    <p:extLst>
      <p:ext uri="{BB962C8B-B14F-4D97-AF65-F5344CB8AC3E}">
        <p14:creationId xmlns:p14="http://schemas.microsoft.com/office/powerpoint/2010/main" val="7895645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fade thruBlk="1"/>
  </p:transition>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62D6E202-B606-4609-B914-27C9371A1F6D}" type="datetime1">
              <a:rPr lang="en-US" smtClean="0"/>
              <a:t>10/10/2022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81432212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ransition spd="slow">
    <p:fade thruBlk="1"/>
  </p:transition>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334830645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Lst>
  <p:transition spd="slow">
    <p:fade thruBlk="1"/>
  </p:transition>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onlinelibrary.wiley.com/doi/full/10.1002/cbm.2234" TargetMode="Externa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hyperlink" Target="https://amnesty.org.nz/raise-the-age-of-criminal-responsibility" TargetMode="External"/><Relationship Id="rId2" Type="http://schemas.openxmlformats.org/officeDocument/2006/relationships/image" Target="../media/image7.png"/><Relationship Id="rId1" Type="http://schemas.openxmlformats.org/officeDocument/2006/relationships/slideLayout" Target="../slideLayouts/slideLayout64.xml"/><Relationship Id="rId4" Type="http://schemas.openxmlformats.org/officeDocument/2006/relationships/hyperlink" Target="https://www.ranzcp.org/news-policy/news-archive/news-archive-2021/call-to-raise-the-ag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tags" Target="../tags/tag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nowy forrest from top" title="Snowy forrest from top">
            <a:extLst>
              <a:ext uri="{FF2B5EF4-FFF2-40B4-BE49-F238E27FC236}">
                <a16:creationId xmlns:a16="http://schemas.microsoft.com/office/drawing/2014/main" id="{F7C18470-34F4-493A-B338-DAAE751FB656}"/>
              </a:ext>
            </a:extLst>
          </p:cNvPr>
          <p:cNvPicPr>
            <a:picLocks noGrp="1" noChangeAspect="1"/>
          </p:cNvPicPr>
          <p:nvPr>
            <p:ph type="pic" sz="quarter" idx="13"/>
          </p:nvPr>
        </p:nvPicPr>
        <p:blipFill>
          <a:blip r:embed="rId2"/>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59999" y="2909455"/>
            <a:ext cx="6633775" cy="2772471"/>
          </a:xfrm>
        </p:spPr>
        <p:txBody>
          <a:bodyPr/>
          <a:lstStyle/>
          <a:p>
            <a:pPr algn="l"/>
            <a:r>
              <a:rPr lang="en-US" sz="4000" dirty="0"/>
              <a:t>The Minimum Age of Criminal Responsibility</a:t>
            </a:r>
            <a:br>
              <a:rPr lang="en-US" sz="4000" dirty="0"/>
            </a:br>
            <a:r>
              <a:rPr lang="en-US" sz="4000" dirty="0"/>
              <a:t>           </a:t>
            </a:r>
            <a:endParaRPr lang="en-GB" sz="4000"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ln>
            <a:gradFill>
              <a:gsLst>
                <a:gs pos="0">
                  <a:schemeClr val="bg1">
                    <a:lumMod val="95000"/>
                  </a:schemeClr>
                </a:gs>
                <a:gs pos="100000">
                  <a:schemeClr val="accent1"/>
                </a:gs>
              </a:gsLst>
            </a:gradFill>
          </a:ln>
        </p:spPr>
        <p:txBody>
          <a:bodyPr/>
          <a:lstStyle/>
          <a:p>
            <a:r>
              <a:rPr lang="en-US" dirty="0"/>
              <a:t>Enys Delmage</a:t>
            </a:r>
          </a:p>
        </p:txBody>
      </p:sp>
    </p:spTree>
    <p:extLst>
      <p:ext uri="{BB962C8B-B14F-4D97-AF65-F5344CB8AC3E}">
        <p14:creationId xmlns:p14="http://schemas.microsoft.com/office/powerpoint/2010/main" val="38999616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500"/>
                                        <p:tgtEl>
                                          <p:spTgt spid="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b="1" dirty="0"/>
              <a:t>Stratification by Offence Type</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244720" y="1556238"/>
            <a:ext cx="11704026" cy="5162532"/>
          </a:xfrm>
        </p:spPr>
        <p:txBody>
          <a:bodyPr>
            <a:normAutofit fontScale="85000" lnSpcReduction="20000"/>
          </a:bodyPr>
          <a:lstStyle/>
          <a:p>
            <a:pPr algn="just"/>
            <a:r>
              <a:rPr lang="en-GB" b="1" dirty="0"/>
              <a:t>Albania, Argentina, Armenia, Austria, Azerbaijan, Belarus, Botswana, China, Hungary, </a:t>
            </a:r>
            <a:r>
              <a:rPr lang="en-GB" b="1" dirty="0" err="1"/>
              <a:t>RoI</a:t>
            </a:r>
            <a:r>
              <a:rPr lang="en-GB" b="1" dirty="0"/>
              <a:t>, Kazakhstan, </a:t>
            </a:r>
            <a:r>
              <a:rPr lang="en-GB" b="1" dirty="0" err="1"/>
              <a:t>Krygystan</a:t>
            </a:r>
            <a:r>
              <a:rPr lang="en-GB" b="1" dirty="0"/>
              <a:t>, Lithuania, Marshall Islands, Republic of Moldova, Mongolia, Northern Mariana Islands, New Zealand, Palau, Russian Federation, Slovakia, Tajikistan, Tibet, Turkmenistan, Ukraine and Vietnam</a:t>
            </a:r>
          </a:p>
          <a:p>
            <a:pPr algn="just"/>
            <a:endParaRPr lang="en-GB" b="1" dirty="0"/>
          </a:p>
          <a:p>
            <a:pPr algn="just"/>
            <a:r>
              <a:rPr lang="en-GB" b="1" dirty="0"/>
              <a:t>Types of offences that are deemed “serious” are also highly variable</a:t>
            </a:r>
          </a:p>
          <a:p>
            <a:pPr algn="just"/>
            <a:endParaRPr lang="en-GB" b="1" dirty="0"/>
          </a:p>
          <a:p>
            <a:pPr algn="just"/>
            <a:r>
              <a:rPr lang="en-GB" b="1" dirty="0"/>
              <a:t>Some vary by sentence length (from “over 2 years” to “over 14 years”)</a:t>
            </a:r>
          </a:p>
          <a:p>
            <a:pPr algn="just"/>
            <a:endParaRPr lang="en-GB" b="1" dirty="0"/>
          </a:p>
          <a:p>
            <a:pPr algn="just"/>
            <a:r>
              <a:rPr lang="en-GB" b="1" dirty="0"/>
              <a:t>Some vary by pre-defined “seriousness” - serious violent offences and sexual offences are included as “serious” whereas petty larceny is not</a:t>
            </a:r>
          </a:p>
          <a:p>
            <a:pPr algn="just"/>
            <a:endParaRPr lang="en-GB" b="1" dirty="0"/>
          </a:p>
          <a:p>
            <a:pPr algn="just"/>
            <a:r>
              <a:rPr lang="en-GB" b="1" dirty="0"/>
              <a:t>“When sentencing issues arise, states should not use the gravity of an offence as a justification for lowering the MACR” – UN General Assembly, 2019</a:t>
            </a:r>
          </a:p>
        </p:txBody>
      </p:sp>
    </p:spTree>
    <p:custDataLst>
      <p:tags r:id="rId1"/>
    </p:custDataLst>
    <p:extLst>
      <p:ext uri="{BB962C8B-B14F-4D97-AF65-F5344CB8AC3E}">
        <p14:creationId xmlns:p14="http://schemas.microsoft.com/office/powerpoint/2010/main" val="30047327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b="1" dirty="0"/>
              <a:t>Age of Majority</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394188" y="1690688"/>
            <a:ext cx="11431465" cy="5032375"/>
          </a:xfrm>
        </p:spPr>
        <p:txBody>
          <a:bodyPr>
            <a:normAutofit fontScale="92500" lnSpcReduction="20000"/>
          </a:bodyPr>
          <a:lstStyle/>
          <a:p>
            <a:pPr algn="just"/>
            <a:r>
              <a:rPr lang="en-GB" b="1" dirty="0"/>
              <a:t>Age at which children can be managed as adults</a:t>
            </a:r>
          </a:p>
          <a:p>
            <a:pPr algn="just"/>
            <a:endParaRPr lang="en-GB" b="1" dirty="0"/>
          </a:p>
          <a:p>
            <a:pPr algn="just"/>
            <a:r>
              <a:rPr lang="en-GB" b="1" dirty="0"/>
              <a:t>2015 – India passed legislation allowing children to be treated like adults if their crime was particularly serious (Juvenile Justice (Care and Protection of Children) 2015 Act) – 16-18 year olds can be tried as adults for serious offences (crimes carrying a sentence of 7 years or more)</a:t>
            </a:r>
          </a:p>
          <a:p>
            <a:pPr algn="just"/>
            <a:endParaRPr lang="en-GB" b="1" dirty="0"/>
          </a:p>
          <a:p>
            <a:pPr algn="just"/>
            <a:r>
              <a:rPr lang="en-GB" b="1" dirty="0"/>
              <a:t>Passed despite being a violation of the UNCRC and also the Indian Constitution </a:t>
            </a:r>
          </a:p>
          <a:p>
            <a:pPr algn="just"/>
            <a:endParaRPr lang="en-GB" b="1" dirty="0"/>
          </a:p>
          <a:p>
            <a:pPr algn="just"/>
            <a:r>
              <a:rPr lang="en-GB" b="1" dirty="0"/>
              <a:t>Triggered by rape and murder of Jyoti Singh (2012) – the youngest person found guilty was 17 and served 3 years in prison – older co-defendants were sentenced to death – several legal attempts made to have the minor tried as an adult but rejected by Supreme Court</a:t>
            </a:r>
          </a:p>
          <a:p>
            <a:pPr algn="just"/>
            <a:endParaRPr lang="en-GB" b="1" dirty="0"/>
          </a:p>
        </p:txBody>
      </p:sp>
    </p:spTree>
    <p:custDataLst>
      <p:tags r:id="rId1"/>
    </p:custDataLst>
    <p:extLst>
      <p:ext uri="{BB962C8B-B14F-4D97-AF65-F5344CB8AC3E}">
        <p14:creationId xmlns:p14="http://schemas.microsoft.com/office/powerpoint/2010/main" val="24714233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r>
              <a:rPr lang="en-GB" b="1" dirty="0"/>
              <a:t>Why does it matter? Labelling Theory…</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156795" y="1512277"/>
            <a:ext cx="11994174" cy="5587511"/>
          </a:xfrm>
        </p:spPr>
        <p:txBody>
          <a:bodyPr>
            <a:normAutofit fontScale="32500" lnSpcReduction="20000"/>
          </a:bodyPr>
          <a:lstStyle/>
          <a:p>
            <a:pPr indent="0">
              <a:lnSpc>
                <a:spcPct val="170000"/>
              </a:lnSpc>
            </a:pPr>
            <a:r>
              <a:rPr lang="en-US" sz="4900" b="1" dirty="0" err="1"/>
              <a:t>McAra</a:t>
            </a:r>
            <a:r>
              <a:rPr lang="en-US" sz="4900" b="1" dirty="0"/>
              <a:t> et al (2007), “Youth justice? The impact of system contact on patterns of desistance from offending”, European Journal of Criminology, Vol. 4, No. 3; </a:t>
            </a:r>
          </a:p>
          <a:p>
            <a:pPr indent="0">
              <a:lnSpc>
                <a:spcPct val="170000"/>
              </a:lnSpc>
            </a:pPr>
            <a:r>
              <a:rPr lang="en-US" sz="4900" b="1" dirty="0"/>
              <a:t>Farrington, D. P., S. G. Osborn &amp; D. J. West (1978): The Persistence of Labeling Effects. British Journal of Criminology, vol. 18, s. 277-284.; </a:t>
            </a:r>
          </a:p>
          <a:p>
            <a:pPr indent="0">
              <a:lnSpc>
                <a:spcPct val="170000"/>
              </a:lnSpc>
            </a:pPr>
            <a:r>
              <a:rPr lang="en-US" sz="4900" b="1" dirty="0"/>
              <a:t>Murray, J., A. Blokland, D. P. Farrington &amp; D. Theobald (2014): Long-Term Effects of Convictions and Incarceration on Men in the Cambridge Study in Delinquent Development. In Farrington, D. D. &amp; J. Murray (ed.): Labeling Theory. Transaction Publishers, New Brunswick, s. 209-235.; </a:t>
            </a:r>
          </a:p>
          <a:p>
            <a:pPr indent="0">
              <a:lnSpc>
                <a:spcPct val="170000"/>
              </a:lnSpc>
            </a:pPr>
            <a:r>
              <a:rPr lang="en-US" sz="4900" b="1" dirty="0" err="1"/>
              <a:t>Krohn</a:t>
            </a:r>
            <a:r>
              <a:rPr lang="en-US" sz="4900" b="1" dirty="0"/>
              <a:t>, M. D., G. Lopes &amp; J. T. Ward (2014): Effects of Official Intervention on Later Offending in the Rochester Youth Development Study. I Farrington, D. D. &amp; J. Murray (ed.): Labeling Theory. Transaction Publishers, New Brunswick, s. 179-207; </a:t>
            </a:r>
          </a:p>
          <a:p>
            <a:pPr indent="0">
              <a:lnSpc>
                <a:spcPct val="170000"/>
              </a:lnSpc>
            </a:pPr>
            <a:r>
              <a:rPr lang="en-US" sz="4900" b="1" dirty="0" err="1"/>
              <a:t>Petrosino</a:t>
            </a:r>
            <a:r>
              <a:rPr lang="en-US" sz="4900" b="1" dirty="0"/>
              <a:t> A, Turpin-</a:t>
            </a:r>
            <a:r>
              <a:rPr lang="en-US" sz="4900" b="1" dirty="0" err="1"/>
              <a:t>Petrosino</a:t>
            </a:r>
            <a:r>
              <a:rPr lang="en-US" sz="4900" b="1" dirty="0"/>
              <a:t> C, </a:t>
            </a:r>
            <a:r>
              <a:rPr lang="en-US" sz="4900" b="1" dirty="0" err="1"/>
              <a:t>Guckenburg</a:t>
            </a:r>
            <a:r>
              <a:rPr lang="en-US" sz="4900" b="1" dirty="0"/>
              <a:t> S (2010). The impact of juvenile system processing on delinquency. Labeling Theory – Empirical Tests, Advances in Criminological Theory Volume 18, Chapter 6</a:t>
            </a:r>
            <a:endParaRPr lang="en-GB" sz="4900" dirty="0"/>
          </a:p>
          <a:p>
            <a:endParaRPr lang="en-GB" dirty="0"/>
          </a:p>
        </p:txBody>
      </p:sp>
    </p:spTree>
    <p:custDataLst>
      <p:tags r:id="rId1"/>
    </p:custDataLst>
    <p:extLst>
      <p:ext uri="{BB962C8B-B14F-4D97-AF65-F5344CB8AC3E}">
        <p14:creationId xmlns:p14="http://schemas.microsoft.com/office/powerpoint/2010/main" val="20618156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3286C62-2C4E-4052-9699-E413A5E17279}"/>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5F1DB92-F6A4-4FD4-9BBA-D67014693F69}"/>
              </a:ext>
            </a:extLst>
          </p:cNvPr>
          <p:cNvSpPr txBox="1"/>
          <p:nvPr/>
        </p:nvSpPr>
        <p:spPr>
          <a:xfrm>
            <a:off x="1026017" y="2867696"/>
            <a:ext cx="10281634" cy="1569660"/>
          </a:xfrm>
          <a:prstGeom prst="rect">
            <a:avLst/>
          </a:prstGeom>
          <a:noFill/>
        </p:spPr>
        <p:txBody>
          <a:bodyPr wrap="square" rtlCol="0">
            <a:spAutoFit/>
          </a:bodyPr>
          <a:lstStyle/>
          <a:p>
            <a:r>
              <a:rPr lang="en-US" sz="2400" b="1" dirty="0">
                <a:solidFill>
                  <a:srgbClr val="FF0000"/>
                </a:solidFill>
              </a:rPr>
              <a:t>International standards recommend that the minimum age of criminal responsibility shall not be fixed at too low an age level, bearing in mind the facts of emotional, mental and intellectual maturity.</a:t>
            </a:r>
            <a:endParaRPr lang="en-GB" sz="2400" b="1" dirty="0">
              <a:solidFill>
                <a:srgbClr val="FF0000"/>
              </a:solidFill>
            </a:endParaRPr>
          </a:p>
        </p:txBody>
      </p:sp>
    </p:spTree>
    <p:extLst>
      <p:ext uri="{BB962C8B-B14F-4D97-AF65-F5344CB8AC3E}">
        <p14:creationId xmlns:p14="http://schemas.microsoft.com/office/powerpoint/2010/main" val="150467263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3910-F427-40AF-AC6D-FBA761BDB7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BF3B727-48AD-48B3-A87E-166C5236D6B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7425F79-9653-427F-8958-5E3CA902B07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50000"/>
                    </a14:imgEffect>
                  </a14:imgLayer>
                </a14:imgProps>
              </a:ext>
            </a:extLst>
          </a:blip>
          <a:stretch>
            <a:fillRect/>
          </a:stretch>
        </p:blipFill>
        <p:spPr>
          <a:xfrm>
            <a:off x="0" y="-123825"/>
            <a:ext cx="12192000" cy="6981825"/>
          </a:xfrm>
          <a:prstGeom prst="rect">
            <a:avLst/>
          </a:prstGeom>
          <a:effectLst>
            <a:outerShdw blurRad="50800" dist="50800" dir="5400000" algn="ctr" rotWithShape="0">
              <a:schemeClr val="tx1">
                <a:lumMod val="50000"/>
                <a:lumOff val="50000"/>
                <a:alpha val="29000"/>
              </a:schemeClr>
            </a:outerShdw>
          </a:effectLst>
        </p:spPr>
      </p:pic>
      <p:sp>
        <p:nvSpPr>
          <p:cNvPr id="5" name="TextBox 4">
            <a:extLst>
              <a:ext uri="{FF2B5EF4-FFF2-40B4-BE49-F238E27FC236}">
                <a16:creationId xmlns:a16="http://schemas.microsoft.com/office/drawing/2014/main" id="{2C6093C8-9156-4B90-9AB3-AD4765A563FF}"/>
              </a:ext>
            </a:extLst>
          </p:cNvPr>
          <p:cNvSpPr txBox="1"/>
          <p:nvPr/>
        </p:nvSpPr>
        <p:spPr>
          <a:xfrm>
            <a:off x="838200" y="2431535"/>
            <a:ext cx="1074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FCE47751-BFC7-4000-A13E-6BCFA9AFFB7A}"/>
              </a:ext>
            </a:extLst>
          </p:cNvPr>
          <p:cNvSpPr txBox="1"/>
          <p:nvPr/>
        </p:nvSpPr>
        <p:spPr>
          <a:xfrm>
            <a:off x="1388772" y="603995"/>
            <a:ext cx="9414456" cy="769441"/>
          </a:xfrm>
          <a:prstGeom prst="rect">
            <a:avLst/>
          </a:prstGeom>
          <a:noFill/>
        </p:spPr>
        <p:txBody>
          <a:bodyPr wrap="square" rtlCol="0">
            <a:spAutoFit/>
          </a:bodyPr>
          <a:lstStyle/>
          <a:p>
            <a:r>
              <a:rPr lang="en-GB" sz="4400" b="1" dirty="0"/>
              <a:t>Section C, Paragraph 33, page 9</a:t>
            </a:r>
          </a:p>
        </p:txBody>
      </p:sp>
      <p:sp>
        <p:nvSpPr>
          <p:cNvPr id="7" name="TextBox 6">
            <a:extLst>
              <a:ext uri="{FF2B5EF4-FFF2-40B4-BE49-F238E27FC236}">
                <a16:creationId xmlns:a16="http://schemas.microsoft.com/office/drawing/2014/main" id="{3E8C6D49-168E-4388-A931-C2FD69D6C863}"/>
              </a:ext>
            </a:extLst>
          </p:cNvPr>
          <p:cNvSpPr txBox="1"/>
          <p:nvPr/>
        </p:nvSpPr>
        <p:spPr>
          <a:xfrm>
            <a:off x="337018" y="2179638"/>
            <a:ext cx="11176509" cy="3416320"/>
          </a:xfrm>
          <a:prstGeom prst="rect">
            <a:avLst/>
          </a:prstGeom>
          <a:noFill/>
        </p:spPr>
        <p:txBody>
          <a:bodyPr wrap="square" rtlCol="0">
            <a:spAutoFit/>
          </a:bodyPr>
          <a:lstStyle/>
          <a:p>
            <a:pPr algn="just"/>
            <a:r>
              <a:rPr lang="en-GB" sz="2400" b="1" dirty="0"/>
              <a:t>“In the original </a:t>
            </a:r>
            <a:r>
              <a:rPr lang="en-US" sz="2400" b="1" dirty="0"/>
              <a:t>General Comment No. 10 (2007), the Committee had considered 12 years as the absolute minimum age. However, the Committee finds that this age indication is still too low. States parties are encouraged to increase their minimum age to at least 14 years of age. At the same time, the Committee commends States parties that have a higher minimum age, for instance 15 or 16 years of age. The Committee recommends that State parties should under no circumstances reduce their minimum age of criminal responsibility, if its current penal law sets the minimum age of criminal responsibility at an age higher than 14 years.”</a:t>
            </a:r>
            <a:endParaRPr lang="en-GB" sz="2400" b="1" dirty="0"/>
          </a:p>
        </p:txBody>
      </p:sp>
    </p:spTree>
    <p:extLst>
      <p:ext uri="{BB962C8B-B14F-4D97-AF65-F5344CB8AC3E}">
        <p14:creationId xmlns:p14="http://schemas.microsoft.com/office/powerpoint/2010/main" val="552040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b="1" dirty="0"/>
              <a:t>Economic analysis</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169985" y="1879063"/>
            <a:ext cx="9673003" cy="4613812"/>
          </a:xfrm>
        </p:spPr>
        <p:txBody>
          <a:bodyPr>
            <a:normAutofit lnSpcReduction="1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Calculation of direct and indirect costs versus direct and indirect benefits is very challenging</a:t>
            </a:r>
          </a:p>
          <a:p>
            <a:endParaRPr lang="en-GB" dirty="0"/>
          </a:p>
        </p:txBody>
      </p:sp>
      <p:pic>
        <p:nvPicPr>
          <p:cNvPr id="5" name="Picture 4">
            <a:extLst>
              <a:ext uri="{FF2B5EF4-FFF2-40B4-BE49-F238E27FC236}">
                <a16:creationId xmlns:a16="http://schemas.microsoft.com/office/drawing/2014/main" id="{49DF4BB1-35E1-4401-92A2-2A02D5577FD1}"/>
              </a:ext>
            </a:extLst>
          </p:cNvPr>
          <p:cNvPicPr>
            <a:picLocks noChangeAspect="1"/>
          </p:cNvPicPr>
          <p:nvPr/>
        </p:nvPicPr>
        <p:blipFill>
          <a:blip r:embed="rId3"/>
          <a:stretch>
            <a:fillRect/>
          </a:stretch>
        </p:blipFill>
        <p:spPr>
          <a:xfrm>
            <a:off x="1732477" y="1690688"/>
            <a:ext cx="8572500" cy="3606822"/>
          </a:xfrm>
          <a:prstGeom prst="rect">
            <a:avLst/>
          </a:prstGeom>
        </p:spPr>
      </p:pic>
    </p:spTree>
    <p:extLst>
      <p:ext uri="{BB962C8B-B14F-4D97-AF65-F5344CB8AC3E}">
        <p14:creationId xmlns:p14="http://schemas.microsoft.com/office/powerpoint/2010/main" val="6028778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b="1" dirty="0"/>
              <a:t>Economic analysis – low MACR</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385396" y="1690688"/>
            <a:ext cx="9202615" cy="4991592"/>
          </a:xfrm>
        </p:spPr>
        <p:txBody>
          <a:bodyPr>
            <a:normAutofit fontScale="85000" lnSpcReduction="20000"/>
          </a:bodyPr>
          <a:lstStyle/>
          <a:p>
            <a:pPr algn="just"/>
            <a:r>
              <a:rPr lang="en-GB" b="1" dirty="0"/>
              <a:t>Direct cost – </a:t>
            </a:r>
          </a:p>
          <a:p>
            <a:pPr marL="514350" indent="-514350" algn="just">
              <a:buFont typeface="+mj-lt"/>
              <a:buAutoNum type="arabicPeriod"/>
            </a:pPr>
            <a:r>
              <a:rPr lang="en-GB" b="1" dirty="0"/>
              <a:t>building, maintaining, staffing and supplying juvenile justice facilities, plus managing governance issues/media scandals, </a:t>
            </a:r>
          </a:p>
          <a:p>
            <a:pPr marL="514350" indent="-514350" algn="just">
              <a:buFont typeface="+mj-lt"/>
              <a:buAutoNum type="arabicPeriod"/>
            </a:pPr>
            <a:r>
              <a:rPr lang="en-GB" b="1" dirty="0"/>
              <a:t>youth courts, </a:t>
            </a:r>
          </a:p>
          <a:p>
            <a:pPr marL="514350" indent="-514350" algn="just">
              <a:buFont typeface="+mj-lt"/>
              <a:buAutoNum type="arabicPeriod"/>
            </a:pPr>
            <a:r>
              <a:rPr lang="en-GB" b="1" dirty="0"/>
              <a:t>legal costs,</a:t>
            </a:r>
          </a:p>
          <a:p>
            <a:pPr marL="514350" indent="-514350" algn="just">
              <a:buFont typeface="+mj-lt"/>
              <a:buAutoNum type="arabicPeriod"/>
            </a:pPr>
            <a:r>
              <a:rPr lang="en-GB" b="1" dirty="0"/>
              <a:t>policing costs</a:t>
            </a:r>
          </a:p>
          <a:p>
            <a:pPr marL="0" indent="0" algn="just">
              <a:buNone/>
            </a:pPr>
            <a:endParaRPr lang="en-GB" b="1" dirty="0"/>
          </a:p>
          <a:p>
            <a:pPr algn="just"/>
            <a:r>
              <a:rPr lang="en-GB" b="1" dirty="0"/>
              <a:t>Indirect cost – </a:t>
            </a:r>
          </a:p>
          <a:p>
            <a:pPr marL="514350" indent="-514350" algn="just">
              <a:buFont typeface="+mj-lt"/>
              <a:buAutoNum type="arabicPeriod"/>
            </a:pPr>
            <a:r>
              <a:rPr lang="en-GB" b="1" dirty="0"/>
              <a:t>criminalisation of young people, </a:t>
            </a:r>
          </a:p>
          <a:p>
            <a:pPr marL="514350" indent="-514350" algn="just">
              <a:buFont typeface="+mj-lt"/>
              <a:buAutoNum type="arabicPeriod"/>
            </a:pPr>
            <a:r>
              <a:rPr lang="en-GB" b="1" dirty="0"/>
              <a:t>institutional unintended racism and sexism, </a:t>
            </a:r>
          </a:p>
          <a:p>
            <a:pPr marL="514350" indent="-514350" algn="just">
              <a:buFont typeface="+mj-lt"/>
              <a:buAutoNum type="arabicPeriod"/>
            </a:pPr>
            <a:r>
              <a:rPr lang="en-GB" b="1" dirty="0"/>
              <a:t>international condemnation, </a:t>
            </a:r>
          </a:p>
          <a:p>
            <a:pPr marL="514350" indent="-514350" algn="just">
              <a:buFont typeface="+mj-lt"/>
              <a:buAutoNum type="arabicPeriod"/>
            </a:pPr>
            <a:r>
              <a:rPr lang="en-GB" b="1" dirty="0"/>
              <a:t>poor economic outcome for those who have a criminal history and have been incarcerated</a:t>
            </a:r>
          </a:p>
        </p:txBody>
      </p:sp>
    </p:spTree>
    <p:extLst>
      <p:ext uri="{BB962C8B-B14F-4D97-AF65-F5344CB8AC3E}">
        <p14:creationId xmlns:p14="http://schemas.microsoft.com/office/powerpoint/2010/main" val="11789506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b="1" dirty="0"/>
              <a:t>Economic analysis – high MACR</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p:txBody>
          <a:bodyPr>
            <a:normAutofit fontScale="92500" lnSpcReduction="20000"/>
          </a:bodyPr>
          <a:lstStyle/>
          <a:p>
            <a:r>
              <a:rPr lang="en-GB" b="1" dirty="0"/>
              <a:t>Direct costs – </a:t>
            </a:r>
          </a:p>
          <a:p>
            <a:pPr marL="514350" indent="-514350">
              <a:buFont typeface="+mj-lt"/>
              <a:buAutoNum type="arabicPeriod"/>
            </a:pPr>
            <a:r>
              <a:rPr lang="en-GB" b="1" dirty="0"/>
              <a:t>welfare system expansion, maintenance and governance (probably more expensive than corrections facilities), </a:t>
            </a:r>
          </a:p>
          <a:p>
            <a:pPr marL="514350" indent="-514350">
              <a:buFont typeface="+mj-lt"/>
              <a:buAutoNum type="arabicPeriod"/>
            </a:pPr>
            <a:r>
              <a:rPr lang="en-GB" b="1" dirty="0"/>
              <a:t>family courts, </a:t>
            </a:r>
          </a:p>
          <a:p>
            <a:pPr marL="514350" indent="-514350">
              <a:buFont typeface="+mj-lt"/>
              <a:buAutoNum type="arabicPeriod"/>
            </a:pPr>
            <a:r>
              <a:rPr lang="en-GB" b="1" dirty="0"/>
              <a:t>legal costs,</a:t>
            </a:r>
          </a:p>
          <a:p>
            <a:pPr marL="514350" indent="-514350">
              <a:buFont typeface="+mj-lt"/>
              <a:buAutoNum type="arabicPeriod"/>
            </a:pPr>
            <a:r>
              <a:rPr lang="en-GB" b="1" dirty="0"/>
              <a:t>higher workload for ancillary services such as health and education</a:t>
            </a:r>
          </a:p>
          <a:p>
            <a:pPr marL="0" indent="0">
              <a:buNone/>
            </a:pPr>
            <a:endParaRPr lang="en-GB" b="1" dirty="0"/>
          </a:p>
          <a:p>
            <a:r>
              <a:rPr lang="en-GB" b="1" dirty="0"/>
              <a:t> Indirect costs – </a:t>
            </a:r>
          </a:p>
          <a:p>
            <a:pPr marL="514350" indent="-514350">
              <a:buFont typeface="+mj-lt"/>
              <a:buAutoNum type="arabicPeriod"/>
            </a:pPr>
            <a:r>
              <a:rPr lang="en-GB" b="1" dirty="0"/>
              <a:t>burnout of welfare staff,</a:t>
            </a:r>
          </a:p>
          <a:p>
            <a:pPr marL="514350" indent="-514350">
              <a:buFont typeface="+mj-lt"/>
              <a:buAutoNum type="arabicPeriod"/>
            </a:pPr>
            <a:r>
              <a:rPr lang="en-GB" b="1" dirty="0"/>
              <a:t>possible added burden on families</a:t>
            </a:r>
          </a:p>
        </p:txBody>
      </p:sp>
    </p:spTree>
    <p:extLst>
      <p:ext uri="{BB962C8B-B14F-4D97-AF65-F5344CB8AC3E}">
        <p14:creationId xmlns:p14="http://schemas.microsoft.com/office/powerpoint/2010/main" val="15878616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normAutofit/>
          </a:bodyPr>
          <a:lstStyle/>
          <a:p>
            <a:r>
              <a:rPr lang="en-GB" b="1" dirty="0"/>
              <a:t>Other issues with high or low MACR</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789843" y="1627797"/>
            <a:ext cx="8842131" cy="5032375"/>
          </a:xfrm>
        </p:spPr>
        <p:txBody>
          <a:bodyPr>
            <a:normAutofit fontScale="85000" lnSpcReduction="20000"/>
          </a:bodyPr>
          <a:lstStyle/>
          <a:p>
            <a:r>
              <a:rPr lang="en-GB" b="1" dirty="0"/>
              <a:t>Welfare (high MACR) – </a:t>
            </a:r>
          </a:p>
          <a:p>
            <a:pPr marL="514350" indent="-514350">
              <a:buFont typeface="+mj-lt"/>
              <a:buAutoNum type="arabicPeriod"/>
            </a:pPr>
            <a:r>
              <a:rPr lang="en-GB" b="1" dirty="0"/>
              <a:t>no obvious right of appeal/”fair trial”/length of stay; </a:t>
            </a:r>
          </a:p>
          <a:p>
            <a:pPr marL="514350" indent="-514350">
              <a:buFont typeface="+mj-lt"/>
              <a:buAutoNum type="arabicPeriod"/>
            </a:pPr>
            <a:r>
              <a:rPr lang="en-GB" b="1" dirty="0"/>
              <a:t>may give victims and wider society a sense that the child had “got away with it”;</a:t>
            </a:r>
          </a:p>
          <a:p>
            <a:pPr marL="514350" indent="-514350">
              <a:buFont typeface="+mj-lt"/>
              <a:buAutoNum type="arabicPeriod"/>
            </a:pPr>
            <a:r>
              <a:rPr lang="en-GB" b="1" dirty="0"/>
              <a:t>“nanny statism”;</a:t>
            </a:r>
          </a:p>
          <a:p>
            <a:pPr marL="514350" indent="-514350">
              <a:buFont typeface="+mj-lt"/>
              <a:buAutoNum type="arabicPeriod"/>
            </a:pPr>
            <a:r>
              <a:rPr lang="en-GB" b="1" dirty="0"/>
              <a:t>removal of personal autonomy and sense of accountability</a:t>
            </a:r>
          </a:p>
          <a:p>
            <a:endParaRPr lang="en-GB" b="1" dirty="0"/>
          </a:p>
          <a:p>
            <a:r>
              <a:rPr lang="en-GB" b="1" dirty="0"/>
              <a:t>Youth Justice (low MACR) – </a:t>
            </a:r>
          </a:p>
          <a:p>
            <a:pPr marL="514350" indent="-514350">
              <a:buFont typeface="+mj-lt"/>
              <a:buAutoNum type="arabicPeriod"/>
            </a:pPr>
            <a:r>
              <a:rPr lang="en-GB" b="1" dirty="0"/>
              <a:t>may damage societal attitudes and our sense of who we are; </a:t>
            </a:r>
          </a:p>
          <a:p>
            <a:pPr marL="514350" indent="-514350">
              <a:buFont typeface="+mj-lt"/>
              <a:buAutoNum type="arabicPeriod"/>
            </a:pPr>
            <a:r>
              <a:rPr lang="en-GB" b="1" dirty="0"/>
              <a:t>heavy impact upon families; </a:t>
            </a:r>
          </a:p>
          <a:p>
            <a:pPr marL="514350" indent="-514350">
              <a:buFont typeface="+mj-lt"/>
              <a:buAutoNum type="arabicPeriod"/>
            </a:pPr>
            <a:r>
              <a:rPr lang="en-GB" b="1" dirty="0"/>
              <a:t>heavy impact upon child’s identity and relationship with authority figures, </a:t>
            </a:r>
          </a:p>
          <a:p>
            <a:pPr marL="514350" indent="-514350">
              <a:buFont typeface="+mj-lt"/>
              <a:buAutoNum type="arabicPeriod"/>
            </a:pPr>
            <a:r>
              <a:rPr lang="en-GB" b="1" dirty="0"/>
              <a:t>perpetuation of racist attitudes</a:t>
            </a:r>
          </a:p>
          <a:p>
            <a:endParaRPr lang="en-GB" dirty="0"/>
          </a:p>
        </p:txBody>
      </p:sp>
    </p:spTree>
    <p:extLst>
      <p:ext uri="{BB962C8B-B14F-4D97-AF65-F5344CB8AC3E}">
        <p14:creationId xmlns:p14="http://schemas.microsoft.com/office/powerpoint/2010/main" val="28361185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a:xfrm>
            <a:off x="7082205" y="2566621"/>
            <a:ext cx="4429834" cy="2078700"/>
          </a:xfrm>
        </p:spPr>
        <p:txBody>
          <a:bodyPr/>
          <a:lstStyle/>
          <a:p>
            <a:r>
              <a:rPr lang="en-US" dirty="0"/>
              <a:t>What’s happening in new Zealand and Australia?</a:t>
            </a:r>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p:txBody>
          <a:bodyPr/>
          <a:lstStyle/>
          <a:p>
            <a:pPr algn="l"/>
            <a:endParaRPr lang="en-US" noProof="1"/>
          </a:p>
          <a:p>
            <a:endParaRPr lang="en-US" dirty="0"/>
          </a:p>
        </p:txBody>
      </p:sp>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xmlns="" val="1"/>
              </a:ext>
            </a:extLst>
          </p:cNvPr>
          <p:cNvSpPr/>
          <p:nvPr/>
        </p:nvSpPr>
        <p:spPr>
          <a:xfrm>
            <a:off x="1547447" y="1446335"/>
            <a:ext cx="4163156" cy="3965330"/>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FB931B-73BB-13DE-9B9D-0BEE51C4458E}"/>
              </a:ext>
            </a:extLst>
          </p:cNvPr>
          <p:cNvPicPr>
            <a:picLocks noChangeAspect="1"/>
          </p:cNvPicPr>
          <p:nvPr/>
        </p:nvPicPr>
        <p:blipFill>
          <a:blip r:embed="rId3"/>
          <a:stretch>
            <a:fillRect/>
          </a:stretch>
        </p:blipFill>
        <p:spPr>
          <a:xfrm>
            <a:off x="1973873" y="2325565"/>
            <a:ext cx="3310304" cy="2206869"/>
          </a:xfrm>
          <a:prstGeom prst="rect">
            <a:avLst/>
          </a:prstGeom>
        </p:spPr>
      </p:pic>
    </p:spTree>
    <p:extLst>
      <p:ext uri="{BB962C8B-B14F-4D97-AF65-F5344CB8AC3E}">
        <p14:creationId xmlns:p14="http://schemas.microsoft.com/office/powerpoint/2010/main" val="80926369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xfrm>
            <a:off x="838200" y="148039"/>
            <a:ext cx="10515600" cy="1325563"/>
          </a:xfrm>
        </p:spPr>
        <p:txBody>
          <a:bodyPr>
            <a:normAutofit/>
          </a:bodyPr>
          <a:lstStyle/>
          <a:p>
            <a:r>
              <a:rPr lang="en-GB" dirty="0"/>
              <a:t>Background</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D7C05AAA-C9A6-4DD2-935B-2171DDC56470}"/>
              </a:ext>
            </a:extLst>
          </p:cNvPr>
          <p:cNvPicPr>
            <a:picLocks noChangeAspect="1"/>
          </p:cNvPicPr>
          <p:nvPr/>
        </p:nvPicPr>
        <p:blipFill>
          <a:blip r:embed="rId3"/>
          <a:stretch>
            <a:fillRect/>
          </a:stretch>
        </p:blipFill>
        <p:spPr>
          <a:xfrm>
            <a:off x="652530" y="1324987"/>
            <a:ext cx="10397543" cy="4092726"/>
          </a:xfrm>
          <a:prstGeom prst="rect">
            <a:avLst/>
          </a:prstGeom>
        </p:spPr>
      </p:pic>
      <p:sp>
        <p:nvSpPr>
          <p:cNvPr id="6" name="TextBox 5">
            <a:extLst>
              <a:ext uri="{FF2B5EF4-FFF2-40B4-BE49-F238E27FC236}">
                <a16:creationId xmlns:a16="http://schemas.microsoft.com/office/drawing/2014/main" id="{66C60922-465B-4F6C-8005-16E0CF28524E}"/>
              </a:ext>
            </a:extLst>
          </p:cNvPr>
          <p:cNvSpPr txBox="1"/>
          <p:nvPr/>
        </p:nvSpPr>
        <p:spPr>
          <a:xfrm>
            <a:off x="176258" y="5917316"/>
            <a:ext cx="9766479" cy="400110"/>
          </a:xfrm>
          <a:prstGeom prst="rect">
            <a:avLst/>
          </a:prstGeom>
          <a:noFill/>
        </p:spPr>
        <p:txBody>
          <a:bodyPr wrap="square" rtlCol="0">
            <a:spAutoFit/>
          </a:bodyPr>
          <a:lstStyle/>
          <a:p>
            <a:r>
              <a:rPr lang="en-GB" sz="2000" b="1" dirty="0"/>
              <a:t>Judge: “…cunning…very wicked…an act of unparalleled evil and barbarity”</a:t>
            </a:r>
          </a:p>
        </p:txBody>
      </p:sp>
    </p:spTree>
    <p:extLst>
      <p:ext uri="{BB962C8B-B14F-4D97-AF65-F5344CB8AC3E}">
        <p14:creationId xmlns:p14="http://schemas.microsoft.com/office/powerpoint/2010/main" val="40376668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NZ" dirty="0"/>
              <a:t>What’s happening in Australia?</a:t>
            </a:r>
            <a:endParaRPr lang="en-GB" dirty="0"/>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838199" y="1825625"/>
            <a:ext cx="10757079" cy="4940076"/>
          </a:xfrm>
        </p:spPr>
        <p:txBody>
          <a:bodyPr>
            <a:normAutofit/>
          </a:bodyPr>
          <a:lstStyle/>
          <a:p>
            <a:r>
              <a:rPr lang="en-NZ" sz="3600" dirty="0"/>
              <a:t>A.C.T. – supposed to be raising their age to 14 in 2022</a:t>
            </a:r>
          </a:p>
          <a:p>
            <a:r>
              <a:rPr lang="en-NZ" sz="3600" dirty="0"/>
              <a:t>Queensland – maybe</a:t>
            </a:r>
          </a:p>
          <a:p>
            <a:r>
              <a:rPr lang="en-NZ" sz="3600" dirty="0"/>
              <a:t>Commonwealth/Federal level - Attorneys General – decision postponed until some time in 2022 – may be going for 12</a:t>
            </a:r>
          </a:p>
          <a:p>
            <a:r>
              <a:rPr lang="en-NZ" sz="3600" dirty="0"/>
              <a:t>Tasmania – raised their age of detention to 14 – sort of progress? Or a nothingburger…</a:t>
            </a:r>
          </a:p>
          <a:p>
            <a:pPr indent="0">
              <a:lnSpc>
                <a:spcPct val="170000"/>
              </a:lnSpc>
            </a:pPr>
            <a:endParaRPr lang="en-GB" dirty="0"/>
          </a:p>
        </p:txBody>
      </p:sp>
    </p:spTree>
    <p:extLst>
      <p:ext uri="{BB962C8B-B14F-4D97-AF65-F5344CB8AC3E}">
        <p14:creationId xmlns:p14="http://schemas.microsoft.com/office/powerpoint/2010/main" val="39402734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dirty="0"/>
              <a:t>What’s happening in New Zealand?</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825010" y="1296000"/>
            <a:ext cx="11035813" cy="4940076"/>
          </a:xfrm>
        </p:spPr>
        <p:txBody>
          <a:bodyPr>
            <a:normAutofit fontScale="92500" lnSpcReduction="10000"/>
          </a:bodyPr>
          <a:lstStyle/>
          <a:p>
            <a:pPr indent="0">
              <a:lnSpc>
                <a:spcPct val="170000"/>
              </a:lnSpc>
            </a:pPr>
            <a:r>
              <a:rPr lang="en-NZ" sz="3400" b="1" dirty="0"/>
              <a:t> Andrew Becroft and </a:t>
            </a:r>
            <a:r>
              <a:rPr lang="en-NZ" sz="3400" b="1" dirty="0" err="1"/>
              <a:t>Wira</a:t>
            </a:r>
            <a:r>
              <a:rPr lang="en-NZ" sz="3400" b="1" dirty="0"/>
              <a:t> Gardiner announced the phased closure of the 4 care and protection residences in NZ – good (in theory)</a:t>
            </a:r>
          </a:p>
          <a:p>
            <a:pPr indent="0">
              <a:lnSpc>
                <a:spcPct val="170000"/>
              </a:lnSpc>
            </a:pPr>
            <a:r>
              <a:rPr lang="en-NZ" sz="3400" b="1" dirty="0"/>
              <a:t> YJR estate has expanded - bad</a:t>
            </a:r>
          </a:p>
          <a:p>
            <a:pPr indent="0">
              <a:lnSpc>
                <a:spcPct val="170000"/>
              </a:lnSpc>
            </a:pPr>
            <a:r>
              <a:rPr lang="en-NZ" sz="3400" b="1" dirty="0"/>
              <a:t> The vast majority of children deprived of their liberty in NZ are in YJ Residence beds</a:t>
            </a:r>
          </a:p>
          <a:p>
            <a:pPr indent="0">
              <a:lnSpc>
                <a:spcPct val="170000"/>
              </a:lnSpc>
            </a:pPr>
            <a:endParaRPr lang="en-GB" sz="3400" dirty="0"/>
          </a:p>
          <a:p>
            <a:endParaRPr lang="en-GB" dirty="0"/>
          </a:p>
        </p:txBody>
      </p:sp>
    </p:spTree>
    <p:extLst>
      <p:ext uri="{BB962C8B-B14F-4D97-AF65-F5344CB8AC3E}">
        <p14:creationId xmlns:p14="http://schemas.microsoft.com/office/powerpoint/2010/main" val="4932852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5D8A38-7C74-6BE3-C818-62329DF7E155}"/>
              </a:ext>
            </a:extLst>
          </p:cNvPr>
          <p:cNvSpPr>
            <a:spLocks noGrp="1"/>
          </p:cNvSpPr>
          <p:nvPr>
            <p:ph idx="1"/>
          </p:nvPr>
        </p:nvSpPr>
        <p:spPr/>
        <p:txBody>
          <a:bodyPr/>
          <a:lstStyle/>
          <a:p>
            <a:endParaRPr lang="en-NZ"/>
          </a:p>
        </p:txBody>
      </p:sp>
      <p:sp>
        <p:nvSpPr>
          <p:cNvPr id="3" name="Title 2">
            <a:extLst>
              <a:ext uri="{FF2B5EF4-FFF2-40B4-BE49-F238E27FC236}">
                <a16:creationId xmlns:a16="http://schemas.microsoft.com/office/drawing/2014/main" id="{89EB25B2-C262-F036-BD33-403481F452C9}"/>
              </a:ext>
            </a:extLst>
          </p:cNvPr>
          <p:cNvSpPr>
            <a:spLocks noGrp="1"/>
          </p:cNvSpPr>
          <p:nvPr>
            <p:ph type="title"/>
          </p:nvPr>
        </p:nvSpPr>
        <p:spPr/>
        <p:txBody>
          <a:bodyPr/>
          <a:lstStyle/>
          <a:p>
            <a:r>
              <a:rPr lang="en-NZ" dirty="0"/>
              <a:t>Secure beds per 100,000 young people…</a:t>
            </a:r>
          </a:p>
        </p:txBody>
      </p:sp>
      <p:sp>
        <p:nvSpPr>
          <p:cNvPr id="4" name="Slide Number Placeholder 3">
            <a:extLst>
              <a:ext uri="{FF2B5EF4-FFF2-40B4-BE49-F238E27FC236}">
                <a16:creationId xmlns:a16="http://schemas.microsoft.com/office/drawing/2014/main" id="{EB2490D1-F954-7CC5-17C9-6A44C0E39241}"/>
              </a:ext>
            </a:extLst>
          </p:cNvPr>
          <p:cNvSpPr>
            <a:spLocks noGrp="1"/>
          </p:cNvSpPr>
          <p:nvPr>
            <p:ph type="sldNum" sz="quarter" idx="11"/>
          </p:nvPr>
        </p:nvSpPr>
        <p:spPr/>
        <p:txBody>
          <a:bodyPr/>
          <a:lstStyle/>
          <a:p>
            <a:pPr algn="ctr"/>
            <a:fld id="{B67B645E-C5E5-4727-B977-D372A0AA71D9}" type="slidenum">
              <a:rPr lang="en-US" noProof="0" smtClean="0"/>
              <a:pPr algn="ctr"/>
              <a:t>22</a:t>
            </a:fld>
            <a:endParaRPr lang="en-US" noProof="0"/>
          </a:p>
        </p:txBody>
      </p:sp>
      <p:pic>
        <p:nvPicPr>
          <p:cNvPr id="5" name="Picture 4">
            <a:extLst>
              <a:ext uri="{FF2B5EF4-FFF2-40B4-BE49-F238E27FC236}">
                <a16:creationId xmlns:a16="http://schemas.microsoft.com/office/drawing/2014/main" id="{411F9099-CD1F-7FF8-9324-8B6789701245}"/>
              </a:ext>
            </a:extLst>
          </p:cNvPr>
          <p:cNvPicPr>
            <a:picLocks noChangeAspect="1"/>
          </p:cNvPicPr>
          <p:nvPr/>
        </p:nvPicPr>
        <p:blipFill>
          <a:blip r:embed="rId2"/>
          <a:stretch>
            <a:fillRect/>
          </a:stretch>
        </p:blipFill>
        <p:spPr>
          <a:xfrm>
            <a:off x="0" y="910004"/>
            <a:ext cx="12159762" cy="5947996"/>
          </a:xfrm>
          <a:prstGeom prst="rect">
            <a:avLst/>
          </a:prstGeom>
        </p:spPr>
      </p:pic>
    </p:spTree>
    <p:extLst>
      <p:ext uri="{BB962C8B-B14F-4D97-AF65-F5344CB8AC3E}">
        <p14:creationId xmlns:p14="http://schemas.microsoft.com/office/powerpoint/2010/main" val="3335102189"/>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A349F4-AC8A-08B7-39E7-CB4F0EC0184C}"/>
              </a:ext>
            </a:extLst>
          </p:cNvPr>
          <p:cNvSpPr>
            <a:spLocks noGrp="1"/>
          </p:cNvSpPr>
          <p:nvPr>
            <p:ph idx="1"/>
          </p:nvPr>
        </p:nvSpPr>
        <p:spPr>
          <a:xfrm>
            <a:off x="543748" y="1107173"/>
            <a:ext cx="11329200" cy="571501"/>
          </a:xfrm>
        </p:spPr>
        <p:txBody>
          <a:bodyPr/>
          <a:lstStyle/>
          <a:p>
            <a:r>
              <a:rPr lang="en-NZ" dirty="0">
                <a:hlinkClick r:id="rId2"/>
              </a:rPr>
              <a:t>https://onlinelibrary.wiley.com/doi/full/10.1002/cbm.2234</a:t>
            </a:r>
            <a:r>
              <a:rPr lang="en-NZ" dirty="0"/>
              <a:t> </a:t>
            </a:r>
          </a:p>
        </p:txBody>
      </p:sp>
      <p:sp>
        <p:nvSpPr>
          <p:cNvPr id="3" name="Title 2">
            <a:extLst>
              <a:ext uri="{FF2B5EF4-FFF2-40B4-BE49-F238E27FC236}">
                <a16:creationId xmlns:a16="http://schemas.microsoft.com/office/drawing/2014/main" id="{7897BE76-BE1C-1FC9-57BA-0F8260621013}"/>
              </a:ext>
            </a:extLst>
          </p:cNvPr>
          <p:cNvSpPr>
            <a:spLocks noGrp="1"/>
          </p:cNvSpPr>
          <p:nvPr>
            <p:ph type="title"/>
          </p:nvPr>
        </p:nvSpPr>
        <p:spPr>
          <a:xfrm>
            <a:off x="431400" y="389423"/>
            <a:ext cx="11329200" cy="432000"/>
          </a:xfrm>
        </p:spPr>
        <p:txBody>
          <a:bodyPr/>
          <a:lstStyle/>
          <a:p>
            <a:r>
              <a:rPr lang="en-NZ" dirty="0"/>
              <a:t>Overall rates of detention per 100,000 young people…</a:t>
            </a:r>
          </a:p>
        </p:txBody>
      </p:sp>
      <p:sp>
        <p:nvSpPr>
          <p:cNvPr id="4" name="Slide Number Placeholder 3">
            <a:extLst>
              <a:ext uri="{FF2B5EF4-FFF2-40B4-BE49-F238E27FC236}">
                <a16:creationId xmlns:a16="http://schemas.microsoft.com/office/drawing/2014/main" id="{410BC7A8-8A52-59B5-54F8-B2955E698C6F}"/>
              </a:ext>
            </a:extLst>
          </p:cNvPr>
          <p:cNvSpPr>
            <a:spLocks noGrp="1"/>
          </p:cNvSpPr>
          <p:nvPr>
            <p:ph type="sldNum" sz="quarter" idx="11"/>
          </p:nvPr>
        </p:nvSpPr>
        <p:spPr/>
        <p:txBody>
          <a:bodyPr/>
          <a:lstStyle/>
          <a:p>
            <a:pPr algn="ctr"/>
            <a:fld id="{B67B645E-C5E5-4727-B977-D372A0AA71D9}" type="slidenum">
              <a:rPr lang="en-US" noProof="0" smtClean="0"/>
              <a:pPr algn="ctr"/>
              <a:t>23</a:t>
            </a:fld>
            <a:endParaRPr lang="en-US" noProof="0"/>
          </a:p>
        </p:txBody>
      </p:sp>
      <p:pic>
        <p:nvPicPr>
          <p:cNvPr id="5" name="Picture 4">
            <a:extLst>
              <a:ext uri="{FF2B5EF4-FFF2-40B4-BE49-F238E27FC236}">
                <a16:creationId xmlns:a16="http://schemas.microsoft.com/office/drawing/2014/main" id="{D2321572-7079-DAC5-9C87-B76B918DBE82}"/>
              </a:ext>
            </a:extLst>
          </p:cNvPr>
          <p:cNvPicPr>
            <a:picLocks noChangeAspect="1"/>
          </p:cNvPicPr>
          <p:nvPr/>
        </p:nvPicPr>
        <p:blipFill>
          <a:blip r:embed="rId3"/>
          <a:stretch>
            <a:fillRect/>
          </a:stretch>
        </p:blipFill>
        <p:spPr>
          <a:xfrm>
            <a:off x="43960" y="1678674"/>
            <a:ext cx="12148039" cy="5179325"/>
          </a:xfrm>
          <a:prstGeom prst="rect">
            <a:avLst/>
          </a:prstGeom>
        </p:spPr>
      </p:pic>
    </p:spTree>
    <p:extLst>
      <p:ext uri="{BB962C8B-B14F-4D97-AF65-F5344CB8AC3E}">
        <p14:creationId xmlns:p14="http://schemas.microsoft.com/office/powerpoint/2010/main" val="2857977337"/>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dirty="0"/>
              <a:t>What’s happening in New Zealand?</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825010" y="1296000"/>
            <a:ext cx="11035813" cy="4940076"/>
          </a:xfrm>
        </p:spPr>
        <p:txBody>
          <a:bodyPr>
            <a:normAutofit fontScale="62500" lnSpcReduction="20000"/>
          </a:bodyPr>
          <a:lstStyle/>
          <a:p>
            <a:pPr indent="0">
              <a:lnSpc>
                <a:spcPct val="170000"/>
              </a:lnSpc>
            </a:pPr>
            <a:r>
              <a:rPr lang="en-GB" sz="3400" dirty="0"/>
              <a:t> Raise the Age campaign - </a:t>
            </a:r>
            <a:r>
              <a:rPr lang="en-GB" sz="3400" dirty="0">
                <a:hlinkClick r:id="rId3"/>
              </a:rPr>
              <a:t>https://amnesty.org.nz/raise-the-age-of-criminal-responsibility</a:t>
            </a:r>
            <a:endParaRPr lang="en-GB" sz="3400" dirty="0"/>
          </a:p>
          <a:p>
            <a:pPr indent="0">
              <a:lnSpc>
                <a:spcPct val="170000"/>
              </a:lnSpc>
            </a:pPr>
            <a:r>
              <a:rPr lang="en-GB" sz="3400" dirty="0"/>
              <a:t>OCC – 16; RANZCP branch – 14 (</a:t>
            </a:r>
            <a:r>
              <a:rPr lang="en-GB" sz="3400" dirty="0">
                <a:hlinkClick r:id="rId4"/>
              </a:rPr>
              <a:t>https://www.ranzcp.org/news-policy/news-archive/news-archive-2021/call-to-raise-the-age</a:t>
            </a:r>
            <a:r>
              <a:rPr lang="en-GB" sz="3400" dirty="0"/>
              <a:t>) </a:t>
            </a:r>
          </a:p>
          <a:p>
            <a:pPr indent="0">
              <a:lnSpc>
                <a:spcPct val="170000"/>
              </a:lnSpc>
            </a:pPr>
            <a:r>
              <a:rPr lang="en-GB" sz="3400" dirty="0"/>
              <a:t>Collaboration between Amnesty International NZ, the OCC, me, James Knight and Kris Gledhill; wider group of “interested parties”</a:t>
            </a:r>
          </a:p>
          <a:p>
            <a:pPr indent="0">
              <a:lnSpc>
                <a:spcPct val="170000"/>
              </a:lnSpc>
            </a:pPr>
            <a:r>
              <a:rPr lang="en-GB" sz="3400" dirty="0"/>
              <a:t>Submitted thematic report to Children’s Rights Alliance (August 2022)</a:t>
            </a:r>
          </a:p>
          <a:p>
            <a:pPr indent="0">
              <a:lnSpc>
                <a:spcPct val="170000"/>
              </a:lnSpc>
            </a:pPr>
            <a:r>
              <a:rPr lang="en-GB" sz="3400" dirty="0"/>
              <a:t>Any volunteers to join would be appreciated!</a:t>
            </a:r>
          </a:p>
          <a:p>
            <a:pPr indent="0">
              <a:lnSpc>
                <a:spcPct val="170000"/>
              </a:lnSpc>
            </a:pPr>
            <a:r>
              <a:rPr lang="en-GB" sz="3400" dirty="0"/>
              <a:t>Doli also needs a refresh…”developmental immaturity”?</a:t>
            </a:r>
          </a:p>
          <a:p>
            <a:pPr indent="0">
              <a:lnSpc>
                <a:spcPct val="170000"/>
              </a:lnSpc>
            </a:pPr>
            <a:endParaRPr lang="en-GB" sz="3400" dirty="0"/>
          </a:p>
          <a:p>
            <a:endParaRPr lang="en-GB" dirty="0"/>
          </a:p>
        </p:txBody>
      </p:sp>
    </p:spTree>
    <p:extLst>
      <p:ext uri="{BB962C8B-B14F-4D97-AF65-F5344CB8AC3E}">
        <p14:creationId xmlns:p14="http://schemas.microsoft.com/office/powerpoint/2010/main" val="7287818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pPr algn="r"/>
            <a:r>
              <a:rPr lang="en-US" dirty="0"/>
              <a:t>questions</a:t>
            </a:r>
          </a:p>
        </p:txBody>
      </p:sp>
      <p:pic>
        <p:nvPicPr>
          <p:cNvPr id="5" name="Picture 4">
            <a:extLst>
              <a:ext uri="{FF2B5EF4-FFF2-40B4-BE49-F238E27FC236}">
                <a16:creationId xmlns:a16="http://schemas.microsoft.com/office/drawing/2014/main" id="{C0AC7D65-483C-4C3D-941C-286CE120AF76}"/>
              </a:ext>
            </a:extLst>
          </p:cNvPr>
          <p:cNvPicPr>
            <a:picLocks noChangeAspect="1"/>
          </p:cNvPicPr>
          <p:nvPr/>
        </p:nvPicPr>
        <p:blipFill>
          <a:blip r:embed="rId3"/>
          <a:stretch>
            <a:fillRect/>
          </a:stretch>
        </p:blipFill>
        <p:spPr>
          <a:xfrm>
            <a:off x="9824959" y="6319854"/>
            <a:ext cx="1790855" cy="419136"/>
          </a:xfrm>
          <a:prstGeom prst="rect">
            <a:avLst/>
          </a:prstGeom>
        </p:spPr>
      </p:pic>
      <p:pic>
        <p:nvPicPr>
          <p:cNvPr id="7" name="Picture 6">
            <a:extLst>
              <a:ext uri="{FF2B5EF4-FFF2-40B4-BE49-F238E27FC236}">
                <a16:creationId xmlns:a16="http://schemas.microsoft.com/office/drawing/2014/main" id="{964FD04C-1827-42B9-89AA-941C4A4CC16F}"/>
              </a:ext>
            </a:extLst>
          </p:cNvPr>
          <p:cNvPicPr>
            <a:picLocks noChangeAspect="1"/>
          </p:cNvPicPr>
          <p:nvPr/>
        </p:nvPicPr>
        <p:blipFill>
          <a:blip r:embed="rId4"/>
          <a:stretch>
            <a:fillRect/>
          </a:stretch>
        </p:blipFill>
        <p:spPr>
          <a:xfrm>
            <a:off x="1676272" y="3752187"/>
            <a:ext cx="3619174" cy="1167476"/>
          </a:xfrm>
          <a:prstGeom prst="rect">
            <a:avLst/>
          </a:prstGeom>
        </p:spPr>
      </p:pic>
      <p:sp>
        <p:nvSpPr>
          <p:cNvPr id="3" name="Slide Number Placeholder 2">
            <a:extLst>
              <a:ext uri="{FF2B5EF4-FFF2-40B4-BE49-F238E27FC236}">
                <a16:creationId xmlns:a16="http://schemas.microsoft.com/office/drawing/2014/main" id="{07D57F72-CA38-41C1-B8D4-C8E0280F72D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020242"/>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p:txBody>
          <a:bodyPr/>
          <a:lstStyle/>
          <a:p>
            <a:r>
              <a:rPr lang="en-GB" dirty="0"/>
              <a:t>1861 – George Burgess</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838200" y="1825625"/>
            <a:ext cx="7026499" cy="5000178"/>
          </a:xfrm>
        </p:spPr>
        <p:txBody>
          <a:bodyPr>
            <a:normAutofit/>
          </a:bodyPr>
          <a:lstStyle/>
          <a:p>
            <a:pPr algn="just"/>
            <a:r>
              <a:rPr lang="en-US" b="1" dirty="0"/>
              <a:t>2-year-old tortured and killed in Stockport by two 8-year-old boys after being abducted by them</a:t>
            </a:r>
          </a:p>
          <a:p>
            <a:pPr algn="just"/>
            <a:r>
              <a:rPr lang="en-US" b="1" dirty="0"/>
              <a:t>High degree of press interest initially</a:t>
            </a:r>
          </a:p>
          <a:p>
            <a:pPr algn="just"/>
            <a:r>
              <a:rPr lang="en-US" b="1" dirty="0"/>
              <a:t>By the time of trial, press opinion was one of optimism re: rehabilitation</a:t>
            </a:r>
          </a:p>
          <a:p>
            <a:pPr algn="just"/>
            <a:r>
              <a:rPr lang="en-US" b="1" dirty="0"/>
              <a:t>James Bradley and Peter Barratt – found guilty of manslaughter – 1 month in </a:t>
            </a:r>
            <a:r>
              <a:rPr lang="en-US" b="1" dirty="0" err="1"/>
              <a:t>gaol</a:t>
            </a:r>
            <a:r>
              <a:rPr lang="en-US" b="1" dirty="0"/>
              <a:t> and 5 years in reformatory</a:t>
            </a:r>
          </a:p>
          <a:p>
            <a:pPr algn="just"/>
            <a:r>
              <a:rPr lang="en-US" b="1" dirty="0"/>
              <a:t>Judge: “mere babyish mischief”</a:t>
            </a:r>
          </a:p>
          <a:p>
            <a:endParaRPr lang="en-GB" dirty="0"/>
          </a:p>
        </p:txBody>
      </p:sp>
      <p:pic>
        <p:nvPicPr>
          <p:cNvPr id="5" name="Picture 4">
            <a:extLst>
              <a:ext uri="{FF2B5EF4-FFF2-40B4-BE49-F238E27FC236}">
                <a16:creationId xmlns:a16="http://schemas.microsoft.com/office/drawing/2014/main" id="{399EC3CB-B7FB-480D-A312-AA22226CF448}"/>
              </a:ext>
            </a:extLst>
          </p:cNvPr>
          <p:cNvPicPr>
            <a:picLocks noChangeAspect="1"/>
          </p:cNvPicPr>
          <p:nvPr/>
        </p:nvPicPr>
        <p:blipFill>
          <a:blip r:embed="rId3"/>
          <a:stretch>
            <a:fillRect/>
          </a:stretch>
        </p:blipFill>
        <p:spPr>
          <a:xfrm>
            <a:off x="8002073" y="0"/>
            <a:ext cx="4189927" cy="6858000"/>
          </a:xfrm>
          <a:prstGeom prst="rect">
            <a:avLst/>
          </a:prstGeom>
        </p:spPr>
      </p:pic>
    </p:spTree>
    <p:extLst>
      <p:ext uri="{BB962C8B-B14F-4D97-AF65-F5344CB8AC3E}">
        <p14:creationId xmlns:p14="http://schemas.microsoft.com/office/powerpoint/2010/main" val="31685903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xfrm>
            <a:off x="1143000" y="56033"/>
            <a:ext cx="10515600" cy="1325563"/>
          </a:xfrm>
        </p:spPr>
        <p:txBody>
          <a:bodyPr/>
          <a:lstStyle/>
          <a:p>
            <a:r>
              <a:rPr lang="en-GB" dirty="0"/>
              <a:t>International Heterogeneity</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4924022" y="1825625"/>
            <a:ext cx="6429777" cy="4351338"/>
          </a:xfrm>
        </p:spPr>
        <p:txBody>
          <a:bodyPr/>
          <a:lstStyle/>
          <a:p>
            <a:pPr marL="0" indent="0" algn="ctr">
              <a:buNone/>
            </a:pPr>
            <a:r>
              <a:rPr lang="en-GB" b="1" dirty="0"/>
              <a:t>The world is a weird place, despite my efforts to make clear and perfect sense of it.</a:t>
            </a:r>
          </a:p>
          <a:p>
            <a:pPr marL="0" indent="0" algn="ctr">
              <a:buNone/>
            </a:pPr>
            <a:endParaRPr lang="en-GB" b="1" dirty="0"/>
          </a:p>
          <a:p>
            <a:pPr marL="0" indent="0" algn="ctr">
              <a:buNone/>
            </a:pPr>
            <a:endParaRPr lang="en-GB" b="1" dirty="0"/>
          </a:p>
          <a:p>
            <a:pPr marL="0" indent="0" algn="ctr">
              <a:buNone/>
            </a:pPr>
            <a:r>
              <a:rPr lang="en-GB" dirty="0"/>
              <a:t>Hunter S. Thompson</a:t>
            </a:r>
          </a:p>
        </p:txBody>
      </p:sp>
      <p:pic>
        <p:nvPicPr>
          <p:cNvPr id="5" name="Picture 4">
            <a:extLst>
              <a:ext uri="{FF2B5EF4-FFF2-40B4-BE49-F238E27FC236}">
                <a16:creationId xmlns:a16="http://schemas.microsoft.com/office/drawing/2014/main" id="{0C5552A7-9891-4321-BC22-9AC150015065}"/>
              </a:ext>
            </a:extLst>
          </p:cNvPr>
          <p:cNvPicPr>
            <a:picLocks noChangeAspect="1"/>
          </p:cNvPicPr>
          <p:nvPr/>
        </p:nvPicPr>
        <p:blipFill>
          <a:blip r:embed="rId4"/>
          <a:stretch>
            <a:fillRect/>
          </a:stretch>
        </p:blipFill>
        <p:spPr>
          <a:xfrm>
            <a:off x="453577" y="1232079"/>
            <a:ext cx="3600450" cy="5531475"/>
          </a:xfrm>
          <a:prstGeom prst="rect">
            <a:avLst/>
          </a:prstGeom>
        </p:spPr>
      </p:pic>
    </p:spTree>
    <p:custDataLst>
      <p:tags r:id="rId1"/>
    </p:custDataLst>
    <p:extLst>
      <p:ext uri="{BB962C8B-B14F-4D97-AF65-F5344CB8AC3E}">
        <p14:creationId xmlns:p14="http://schemas.microsoft.com/office/powerpoint/2010/main" val="10048897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68E2-5C34-44D7-90F1-B25A6A78FEA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8D4D106-EBDD-4F7D-892D-88BCD1F1ECF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90896022"/>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447188"/>
            <a:ext cx="10571998" cy="970450"/>
          </a:xfrm>
        </p:spPr>
        <p:txBody>
          <a:bodyPr/>
          <a:lstStyle/>
          <a:p>
            <a:pPr>
              <a:buNone/>
            </a:pPr>
            <a:r>
              <a:rPr lang="en-US" dirty="0"/>
              <a:t>New Zealand</a:t>
            </a:r>
            <a:endParaRPr lang="en-NZ" dirty="0"/>
          </a:p>
        </p:txBody>
      </p:sp>
      <p:sp>
        <p:nvSpPr>
          <p:cNvPr id="3" name="Content Placeholder 2"/>
          <p:cNvSpPr>
            <a:spLocks noGrp="1"/>
          </p:cNvSpPr>
          <p:nvPr>
            <p:ph idx="1"/>
          </p:nvPr>
        </p:nvSpPr>
        <p:spPr>
          <a:xfrm>
            <a:off x="102338" y="2328862"/>
            <a:ext cx="6179400" cy="4376738"/>
          </a:xfrm>
        </p:spPr>
        <p:txBody>
          <a:bodyPr>
            <a:normAutofit fontScale="92500" lnSpcReduction="20000"/>
          </a:bodyPr>
          <a:lstStyle/>
          <a:p>
            <a:r>
              <a:rPr lang="en-US" dirty="0"/>
              <a:t>Under 10 – not criminally responsible</a:t>
            </a:r>
          </a:p>
          <a:p>
            <a:endParaRPr lang="en-US" dirty="0"/>
          </a:p>
          <a:p>
            <a:r>
              <a:rPr lang="en-US" dirty="0"/>
              <a:t>10-12 – murder/manslaughter - High Court</a:t>
            </a:r>
          </a:p>
          <a:p>
            <a:endParaRPr lang="en-US" dirty="0"/>
          </a:p>
          <a:p>
            <a:r>
              <a:rPr lang="en-US" dirty="0"/>
              <a:t>Youth Court - 12 and above for serious offences (</a:t>
            </a:r>
            <a:r>
              <a:rPr lang="en-NZ" dirty="0"/>
              <a:t>an offence carrying a maximum penalty of 14 years or life imprisonment) OR an offence carrying a maximum penalty of 10 years imprisonment if previously been convicted of murder, manslaughter or an offence with a  maximum penalty of 14 years imprisonment</a:t>
            </a:r>
          </a:p>
          <a:p>
            <a:endParaRPr lang="en-NZ" dirty="0"/>
          </a:p>
          <a:p>
            <a:r>
              <a:rPr lang="en-US" dirty="0"/>
              <a:t> 14 and above for less serious offences</a:t>
            </a:r>
          </a:p>
          <a:p>
            <a:endParaRPr lang="en-US" dirty="0"/>
          </a:p>
          <a:p>
            <a:r>
              <a:rPr lang="en-US" dirty="0" err="1"/>
              <a:t>Doli</a:t>
            </a:r>
            <a:r>
              <a:rPr lang="en-US" dirty="0"/>
              <a:t> Incapax still applies for 10-14-year-olds</a:t>
            </a:r>
            <a:endParaRPr lang="en-NZ" dirty="0"/>
          </a:p>
        </p:txBody>
      </p:sp>
      <p:pic>
        <p:nvPicPr>
          <p:cNvPr id="4" name="Picture 3"/>
          <p:cNvPicPr>
            <a:picLocks noChangeAspect="1"/>
          </p:cNvPicPr>
          <p:nvPr/>
        </p:nvPicPr>
        <p:blipFill>
          <a:blip r:embed="rId3"/>
          <a:stretch>
            <a:fillRect/>
          </a:stretch>
        </p:blipFill>
        <p:spPr>
          <a:xfrm>
            <a:off x="6228582" y="-13566"/>
            <a:ext cx="5963418" cy="6871566"/>
          </a:xfrm>
          <a:prstGeom prst="rect">
            <a:avLst/>
          </a:prstGeom>
        </p:spPr>
      </p:pic>
    </p:spTree>
    <p:custDataLst>
      <p:tags r:id="rId1"/>
    </p:custDataLst>
    <p:extLst>
      <p:ext uri="{BB962C8B-B14F-4D97-AF65-F5344CB8AC3E}">
        <p14:creationId xmlns:p14="http://schemas.microsoft.com/office/powerpoint/2010/main" val="39545975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5856-7FA3-43C9-A278-9AA8525DA3C4}"/>
              </a:ext>
            </a:extLst>
          </p:cNvPr>
          <p:cNvSpPr>
            <a:spLocks noGrp="1"/>
          </p:cNvSpPr>
          <p:nvPr>
            <p:ph type="title"/>
          </p:nvPr>
        </p:nvSpPr>
        <p:spPr/>
        <p:txBody>
          <a:bodyPr/>
          <a:lstStyle/>
          <a:p>
            <a:r>
              <a:rPr lang="en-NZ" dirty="0"/>
              <a:t>Australia</a:t>
            </a:r>
          </a:p>
        </p:txBody>
      </p:sp>
      <p:sp>
        <p:nvSpPr>
          <p:cNvPr id="3" name="Content Placeholder 2">
            <a:extLst>
              <a:ext uri="{FF2B5EF4-FFF2-40B4-BE49-F238E27FC236}">
                <a16:creationId xmlns:a16="http://schemas.microsoft.com/office/drawing/2014/main" id="{FB6B9CB9-36D7-48FB-B274-2903F2928197}"/>
              </a:ext>
            </a:extLst>
          </p:cNvPr>
          <p:cNvSpPr>
            <a:spLocks noGrp="1"/>
          </p:cNvSpPr>
          <p:nvPr>
            <p:ph idx="1"/>
          </p:nvPr>
        </p:nvSpPr>
        <p:spPr>
          <a:xfrm>
            <a:off x="6822830" y="2222287"/>
            <a:ext cx="4550455" cy="3636511"/>
          </a:xfrm>
        </p:spPr>
        <p:txBody>
          <a:bodyPr/>
          <a:lstStyle/>
          <a:p>
            <a:r>
              <a:rPr lang="en-NZ" dirty="0"/>
              <a:t>Currently: MACR set at 10 but with </a:t>
            </a:r>
            <a:r>
              <a:rPr lang="en-NZ" dirty="0" err="1"/>
              <a:t>doli</a:t>
            </a:r>
            <a:r>
              <a:rPr lang="en-NZ" dirty="0"/>
              <a:t> incapax for those aged 10-14</a:t>
            </a:r>
          </a:p>
        </p:txBody>
      </p:sp>
      <p:pic>
        <p:nvPicPr>
          <p:cNvPr id="4" name="Picture 3">
            <a:extLst>
              <a:ext uri="{FF2B5EF4-FFF2-40B4-BE49-F238E27FC236}">
                <a16:creationId xmlns:a16="http://schemas.microsoft.com/office/drawing/2014/main" id="{0BDB1D9D-F598-4D73-A5F5-65A26D7F7661}"/>
              </a:ext>
            </a:extLst>
          </p:cNvPr>
          <p:cNvPicPr>
            <a:picLocks noChangeAspect="1"/>
          </p:cNvPicPr>
          <p:nvPr/>
        </p:nvPicPr>
        <p:blipFill rotWithShape="1">
          <a:blip r:embed="rId2"/>
          <a:srcRect t="-2" b="16955"/>
          <a:stretch/>
        </p:blipFill>
        <p:spPr>
          <a:xfrm>
            <a:off x="0" y="1872762"/>
            <a:ext cx="6629400" cy="4985238"/>
          </a:xfrm>
          <a:prstGeom prst="rect">
            <a:avLst/>
          </a:prstGeom>
        </p:spPr>
      </p:pic>
    </p:spTree>
    <p:extLst>
      <p:ext uri="{BB962C8B-B14F-4D97-AF65-F5344CB8AC3E}">
        <p14:creationId xmlns:p14="http://schemas.microsoft.com/office/powerpoint/2010/main" val="1284308949"/>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b="1" dirty="0"/>
              <a:t>Doli Incapax</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341435" y="1472712"/>
            <a:ext cx="11734800" cy="5156688"/>
          </a:xfrm>
        </p:spPr>
        <p:txBody>
          <a:bodyPr>
            <a:normAutofit fontScale="70000" lnSpcReduction="20000"/>
          </a:bodyPr>
          <a:lstStyle/>
          <a:p>
            <a:pPr indent="0">
              <a:lnSpc>
                <a:spcPct val="120000"/>
              </a:lnSpc>
            </a:pPr>
            <a:r>
              <a:rPr lang="en-US" b="1" dirty="0"/>
              <a:t>“Incapable of evil”</a:t>
            </a:r>
          </a:p>
          <a:p>
            <a:pPr indent="0">
              <a:lnSpc>
                <a:spcPct val="120000"/>
              </a:lnSpc>
            </a:pPr>
            <a:r>
              <a:rPr lang="en-US" b="1" dirty="0"/>
              <a:t>Rebuttable presumption – above the MACR (versus conclusive presumption – below the MACR)</a:t>
            </a:r>
          </a:p>
          <a:p>
            <a:pPr indent="0">
              <a:lnSpc>
                <a:spcPct val="120000"/>
              </a:lnSpc>
            </a:pPr>
            <a:r>
              <a:rPr lang="en-US" b="1" dirty="0"/>
              <a:t>Must know that the act or omission was seriously wrong</a:t>
            </a:r>
          </a:p>
          <a:p>
            <a:pPr indent="0">
              <a:lnSpc>
                <a:spcPct val="120000"/>
              </a:lnSpc>
            </a:pPr>
            <a:r>
              <a:rPr lang="en-US" b="1" dirty="0"/>
              <a:t>Poorly tested – often reliant on social worker, teacher, or even parent (not in South Africa – must be psychologist or psychiatrist)</a:t>
            </a:r>
          </a:p>
          <a:p>
            <a:pPr indent="0">
              <a:lnSpc>
                <a:spcPct val="120000"/>
              </a:lnSpc>
            </a:pPr>
            <a:r>
              <a:rPr lang="en-US" b="1" dirty="0"/>
              <a:t>886AD</a:t>
            </a:r>
          </a:p>
          <a:p>
            <a:pPr indent="0">
              <a:lnSpc>
                <a:spcPct val="120000"/>
              </a:lnSpc>
            </a:pPr>
            <a:r>
              <a:rPr lang="en-US" b="1" dirty="0"/>
              <a:t>1619: “An infant of eight years of age or above may commit homicide…and shall be hanged for it…if it may </a:t>
            </a:r>
            <a:r>
              <a:rPr lang="en-US" b="1" dirty="0" err="1"/>
              <a:t>appeare</a:t>
            </a:r>
            <a:r>
              <a:rPr lang="en-US" b="1" dirty="0"/>
              <a:t> that </a:t>
            </a:r>
            <a:r>
              <a:rPr lang="en-US" b="1" dirty="0" err="1"/>
              <a:t>hee</a:t>
            </a:r>
            <a:r>
              <a:rPr lang="en-US" b="1" dirty="0"/>
              <a:t> had knowledge of good and </a:t>
            </a:r>
            <a:r>
              <a:rPr lang="en-US" b="1" dirty="0" err="1"/>
              <a:t>evill</a:t>
            </a:r>
            <a:r>
              <a:rPr lang="en-US" b="1" dirty="0"/>
              <a:t>, and of the peril and danger of that offence. But an infant of such tender years, as that he hath no discretion or intelligence, if he kill a man, that is no felony in him”</a:t>
            </a:r>
          </a:p>
          <a:p>
            <a:pPr indent="0">
              <a:lnSpc>
                <a:spcPct val="120000"/>
              </a:lnSpc>
            </a:pPr>
            <a:r>
              <a:rPr lang="en-US" b="1" dirty="0"/>
              <a:t>Is there a better way to describe developmental immaturity?</a:t>
            </a:r>
          </a:p>
          <a:p>
            <a:pPr indent="0">
              <a:lnSpc>
                <a:spcPct val="120000"/>
              </a:lnSpc>
            </a:pPr>
            <a:r>
              <a:rPr lang="en-US" b="1" dirty="0"/>
              <a:t>Yes</a:t>
            </a:r>
          </a:p>
          <a:p>
            <a:pPr indent="0">
              <a:lnSpc>
                <a:spcPct val="120000"/>
              </a:lnSpc>
            </a:pPr>
            <a:r>
              <a:rPr lang="en-US" b="1" dirty="0"/>
              <a:t>“Developmental Immaturity”</a:t>
            </a:r>
          </a:p>
          <a:p>
            <a:endParaRPr lang="en-GB" dirty="0"/>
          </a:p>
        </p:txBody>
      </p:sp>
    </p:spTree>
    <p:custDataLst>
      <p:tags r:id="rId1"/>
    </p:custDataLst>
    <p:extLst>
      <p:ext uri="{BB962C8B-B14F-4D97-AF65-F5344CB8AC3E}">
        <p14:creationId xmlns:p14="http://schemas.microsoft.com/office/powerpoint/2010/main" val="404496321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F8E8B-29B6-4FE7-824A-4AF8032074B3}"/>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BAA212-E2D9-4887-9DB1-FC9FD502E017}"/>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b="1" dirty="0"/>
              <a:t>Further weirdness</a:t>
            </a:r>
          </a:p>
        </p:txBody>
      </p:sp>
      <p:sp>
        <p:nvSpPr>
          <p:cNvPr id="3" name="Content Placeholder 2">
            <a:extLst>
              <a:ext uri="{FF2B5EF4-FFF2-40B4-BE49-F238E27FC236}">
                <a16:creationId xmlns:a16="http://schemas.microsoft.com/office/drawing/2014/main" id="{71D84F97-9EAB-481A-AD71-54E357F07A2C}"/>
              </a:ext>
            </a:extLst>
          </p:cNvPr>
          <p:cNvSpPr>
            <a:spLocks noGrp="1"/>
          </p:cNvSpPr>
          <p:nvPr>
            <p:ph idx="1"/>
          </p:nvPr>
        </p:nvSpPr>
        <p:spPr>
          <a:xfrm>
            <a:off x="341435" y="1856398"/>
            <a:ext cx="11734800" cy="4351338"/>
          </a:xfrm>
        </p:spPr>
        <p:txBody>
          <a:bodyPr>
            <a:normAutofit fontScale="92500"/>
          </a:bodyPr>
          <a:lstStyle/>
          <a:p>
            <a:r>
              <a:rPr lang="en-US" b="1" dirty="0"/>
              <a:t>66 (out of about 220) countries operating </a:t>
            </a:r>
            <a:r>
              <a:rPr lang="en-US" b="1" dirty="0" err="1"/>
              <a:t>doli</a:t>
            </a:r>
            <a:r>
              <a:rPr lang="en-US" b="1" dirty="0"/>
              <a:t> incapax or analogue</a:t>
            </a:r>
          </a:p>
          <a:p>
            <a:r>
              <a:rPr lang="en-US" b="1" dirty="0"/>
              <a:t>26 countries varying the MACR according to seriousness of offence</a:t>
            </a:r>
          </a:p>
          <a:p>
            <a:r>
              <a:rPr lang="en-US" b="1" dirty="0"/>
              <a:t>10 countries with different </a:t>
            </a:r>
            <a:r>
              <a:rPr lang="en-US" b="1" dirty="0" err="1"/>
              <a:t>MAsCR</a:t>
            </a:r>
            <a:r>
              <a:rPr lang="en-US" b="1" dirty="0"/>
              <a:t> for boys versus girls</a:t>
            </a:r>
          </a:p>
          <a:p>
            <a:r>
              <a:rPr lang="en-US" b="1" dirty="0"/>
              <a:t>5 countries where Sharia law operates alongside state-mandated or federal law</a:t>
            </a:r>
          </a:p>
          <a:p>
            <a:r>
              <a:rPr lang="en-US" b="1" dirty="0"/>
              <a:t>13 countries with no MACR</a:t>
            </a:r>
          </a:p>
          <a:p>
            <a:r>
              <a:rPr lang="en-US" b="1" dirty="0"/>
              <a:t>At least one country with multiple established legal processes (Gaza – tribal adjudication, military law, precedent and common law)</a:t>
            </a:r>
          </a:p>
          <a:p>
            <a:r>
              <a:rPr lang="en-US" b="1" dirty="0"/>
              <a:t>5 countries with a position yet to be established</a:t>
            </a:r>
          </a:p>
          <a:p>
            <a:endParaRPr lang="en-GB" dirty="0"/>
          </a:p>
        </p:txBody>
      </p:sp>
    </p:spTree>
    <p:custDataLst>
      <p:tags r:id="rId1"/>
    </p:custDataLst>
    <p:extLst>
      <p:ext uri="{BB962C8B-B14F-4D97-AF65-F5344CB8AC3E}">
        <p14:creationId xmlns:p14="http://schemas.microsoft.com/office/powerpoint/2010/main" val="1532175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4.5|9.2|8.9|41.9|5.3"/>
</p:tagLst>
</file>

<file path=ppt/tags/tag3.xml><?xml version="1.0" encoding="utf-8"?>
<p:tagLst xmlns:a="http://schemas.openxmlformats.org/drawingml/2006/main" xmlns:r="http://schemas.openxmlformats.org/officeDocument/2006/relationships" xmlns:p="http://schemas.openxmlformats.org/presentationml/2006/main">
  <p:tag name="TIMING" val="|3.8|15|25|12.6|11.3|6.2|13.4"/>
</p:tagLst>
</file>

<file path=ppt/tags/tag4.xml><?xml version="1.0" encoding="utf-8"?>
<p:tagLst xmlns:a="http://schemas.openxmlformats.org/drawingml/2006/main" xmlns:r="http://schemas.openxmlformats.org/officeDocument/2006/relationships" xmlns:p="http://schemas.openxmlformats.org/presentationml/2006/main">
  <p:tag name="TIMING" val="|3.8|15|25|12.6|11.3|6.2|13.4"/>
</p:tagLst>
</file>

<file path=ppt/tags/tag5.xml><?xml version="1.0" encoding="utf-8"?>
<p:tagLst xmlns:a="http://schemas.openxmlformats.org/drawingml/2006/main" xmlns:r="http://schemas.openxmlformats.org/officeDocument/2006/relationships" xmlns:p="http://schemas.openxmlformats.org/presentationml/2006/main">
  <p:tag name="TIMING" val="|5.2|12.2|19.4|19.4|13.4"/>
</p:tagLst>
</file>

<file path=ppt/tags/tag6.xml><?xml version="1.0" encoding="utf-8"?>
<p:tagLst xmlns:a="http://schemas.openxmlformats.org/drawingml/2006/main" xmlns:r="http://schemas.openxmlformats.org/officeDocument/2006/relationships" xmlns:p="http://schemas.openxmlformats.org/presentationml/2006/main">
  <p:tag name="TIMING" val="|4|21.3|29.2|4.4"/>
</p:tagLst>
</file>

<file path=ppt/tags/tag7.xml><?xml version="1.0" encoding="utf-8"?>
<p:tagLst xmlns:a="http://schemas.openxmlformats.org/drawingml/2006/main" xmlns:r="http://schemas.openxmlformats.org/officeDocument/2006/relationships" xmlns:p="http://schemas.openxmlformats.org/presentationml/2006/main">
  <p:tag name="TIMING" val="|4.2|33.6|3|0.8|0.7"/>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Custom 131">
      <a:dk1>
        <a:sysClr val="windowText" lastClr="000000"/>
      </a:dk1>
      <a:lt1>
        <a:srgbClr val="FFFFFF"/>
      </a:lt1>
      <a:dk2>
        <a:srgbClr val="3F3F3F"/>
      </a:dk2>
      <a:lt2>
        <a:srgbClr val="F2F2F2"/>
      </a:lt2>
      <a:accent1>
        <a:srgbClr val="056AFF"/>
      </a:accent1>
      <a:accent2>
        <a:srgbClr val="FF391E"/>
      </a:accent2>
      <a:accent3>
        <a:srgbClr val="A1CC18"/>
      </a:accent3>
      <a:accent4>
        <a:srgbClr val="FFC000"/>
      </a:accent4>
      <a:accent5>
        <a:srgbClr val="1554B2"/>
      </a:accent5>
      <a:accent6>
        <a:srgbClr val="8BB20C"/>
      </a:accent6>
      <a:hlink>
        <a:srgbClr val="056AFF"/>
      </a:hlink>
      <a:folHlink>
        <a:srgbClr val="056AFF"/>
      </a:folHlink>
    </a:clrScheme>
    <a:fontScheme name="Custom 150">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46000">
              <a:schemeClr val="bg1">
                <a:alpha val="90000"/>
              </a:schemeClr>
            </a:gs>
            <a:gs pos="0">
              <a:schemeClr val="accent1">
                <a:lumMod val="20000"/>
                <a:lumOff val="80000"/>
                <a:alpha val="50000"/>
              </a:schemeClr>
            </a:gs>
            <a:gs pos="80000">
              <a:schemeClr val="bg1">
                <a:lumMod val="95000"/>
              </a:schemeClr>
            </a:gs>
          </a:gsLst>
          <a:lin ang="3600000" scaled="0"/>
        </a:gradFill>
      </a:spPr>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defPPr algn="r">
          <a:lnSpc>
            <a:spcPts val="4700"/>
          </a:lnSpc>
          <a:spcBef>
            <a:spcPct val="0"/>
          </a:spcBef>
          <a:defRPr sz="4500">
            <a:solidFill>
              <a:schemeClr val="tx1"/>
            </a:solidFill>
            <a:latin typeface="Rockwell" panose="02060603020205020403" pitchFamily="18" charset="0"/>
            <a:ea typeface="+mj-ea"/>
            <a:cs typeface="+mj-cs"/>
          </a:defRPr>
        </a:defPPr>
      </a:lstStyle>
    </a:spDef>
  </a:objectDefaults>
  <a:extraClrSchemeLst/>
  <a:extLst>
    <a:ext uri="{05A4C25C-085E-4340-85A3-A5531E510DB2}">
      <thm15:themeFamily xmlns:thm15="http://schemas.microsoft.com/office/thememl/2012/main" name="TF44613219_Snowscape presentation_AAS_v3" id="{3F58B2BF-7FCB-4030-95D0-6E1293A51CD9}" vid="{53A5683B-83CA-458E-B89B-61DA222BA63A}"/>
    </a:ext>
  </a:extLst>
</a:theme>
</file>

<file path=ppt/theme/theme2.xml><?xml version="1.0" encoding="utf-8"?>
<a:theme xmlns:a="http://schemas.openxmlformats.org/drawingml/2006/main" name="Melancholy abstract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ancholy abstract design slides.potx" id="{0C631111-0761-4095-80FF-907E1270642A}" vid="{4C722CC6-EA24-4B9B-A48E-3EC5DC6964FB}"/>
    </a:ext>
  </a:ext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D349276-D03C-4504-A5DA-3C2BED60D320}">
  <ds:schemaRefs>
    <ds:schemaRef ds:uri="http://schemas.microsoft.com/sharepoint/v3/contenttype/forms"/>
  </ds:schemaRefs>
</ds:datastoreItem>
</file>

<file path=customXml/itemProps2.xml><?xml version="1.0" encoding="utf-8"?>
<ds:datastoreItem xmlns:ds="http://schemas.openxmlformats.org/officeDocument/2006/customXml" ds:itemID="{F4597FF3-20AC-4CC1-81BE-167C9DD71F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A1A72F-8D9B-43C2-9EF9-F1EF7B91BE5A}">
  <ds:schemaRef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71af3243-3dd4-4a8d-8c0d-dd76da1f02a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Snowscape presentation</Template>
  <TotalTime>0</TotalTime>
  <Words>1567</Words>
  <Application>Microsoft Office PowerPoint</Application>
  <PresentationFormat>Widescreen</PresentationFormat>
  <Paragraphs>142</Paragraphs>
  <Slides>25</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Arial</vt:lpstr>
      <vt:lpstr>Calibri</vt:lpstr>
      <vt:lpstr>Calibri Light</vt:lpstr>
      <vt:lpstr>Century Gothic</vt:lpstr>
      <vt:lpstr>Corbel</vt:lpstr>
      <vt:lpstr>Rockwell</vt:lpstr>
      <vt:lpstr>Times New Roman</vt:lpstr>
      <vt:lpstr>Wingdings 2</vt:lpstr>
      <vt:lpstr>Office Theme</vt:lpstr>
      <vt:lpstr>Melancholy abstract design template</vt:lpstr>
      <vt:lpstr>Quotable</vt:lpstr>
      <vt:lpstr>1_Office Theme</vt:lpstr>
      <vt:lpstr>The Minimum Age of Criminal Responsibility            </vt:lpstr>
      <vt:lpstr>Background</vt:lpstr>
      <vt:lpstr>1861 – George Burgess</vt:lpstr>
      <vt:lpstr>International Heterogeneity</vt:lpstr>
      <vt:lpstr>PowerPoint Presentation</vt:lpstr>
      <vt:lpstr>New Zealand</vt:lpstr>
      <vt:lpstr>Australia</vt:lpstr>
      <vt:lpstr>Doli Incapax</vt:lpstr>
      <vt:lpstr>Further weirdness</vt:lpstr>
      <vt:lpstr>Stratification by Offence Type</vt:lpstr>
      <vt:lpstr>Age of Majority</vt:lpstr>
      <vt:lpstr>Why does it matter? Labelling Theory…</vt:lpstr>
      <vt:lpstr>PowerPoint Presentation</vt:lpstr>
      <vt:lpstr>PowerPoint Presentation</vt:lpstr>
      <vt:lpstr>Economic analysis</vt:lpstr>
      <vt:lpstr>Economic analysis – low MACR</vt:lpstr>
      <vt:lpstr>Economic analysis – high MACR</vt:lpstr>
      <vt:lpstr>Other issues with high or low MACR</vt:lpstr>
      <vt:lpstr>What’s happening in new Zealand and Australia?</vt:lpstr>
      <vt:lpstr>What’s happening in Australia?</vt:lpstr>
      <vt:lpstr>What’s happening in New Zealand?</vt:lpstr>
      <vt:lpstr>Secure beds per 100,000 young people…</vt:lpstr>
      <vt:lpstr>Overall rates of detention per 100,000 young people…</vt:lpstr>
      <vt:lpstr>What’s happening in New Zealand?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2020-02-29T02:52:05Z</dcterms:created>
  <dcterms:modified xsi:type="dcterms:W3CDTF">2022-10-09T23:28:40Z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